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725" r:id="rId2"/>
    <p:sldId id="695" r:id="rId3"/>
    <p:sldId id="696" r:id="rId4"/>
    <p:sldId id="731" r:id="rId5"/>
    <p:sldId id="699" r:id="rId6"/>
    <p:sldId id="700" r:id="rId7"/>
    <p:sldId id="701" r:id="rId8"/>
    <p:sldId id="702" r:id="rId9"/>
    <p:sldId id="313" r:id="rId10"/>
    <p:sldId id="445" r:id="rId11"/>
    <p:sldId id="720" r:id="rId12"/>
    <p:sldId id="734" r:id="rId13"/>
    <p:sldId id="732" r:id="rId14"/>
    <p:sldId id="733" r:id="rId15"/>
    <p:sldId id="707" r:id="rId16"/>
    <p:sldId id="711" r:id="rId17"/>
    <p:sldId id="709" r:id="rId18"/>
    <p:sldId id="728" r:id="rId19"/>
    <p:sldId id="423" r:id="rId20"/>
    <p:sldId id="308" r:id="rId21"/>
    <p:sldId id="704" r:id="rId22"/>
    <p:sldId id="716" r:id="rId23"/>
    <p:sldId id="717" r:id="rId24"/>
    <p:sldId id="718" r:id="rId25"/>
    <p:sldId id="719" r:id="rId26"/>
    <p:sldId id="723" r:id="rId27"/>
    <p:sldId id="270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6569"/>
    <a:srgbClr val="802529"/>
    <a:srgbClr val="95021E"/>
    <a:srgbClr val="F3F6FF"/>
    <a:srgbClr val="9BC1FF"/>
    <a:srgbClr val="646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94"/>
  </p:normalViewPr>
  <p:slideViewPr>
    <p:cSldViewPr snapToObjects="1">
      <p:cViewPr varScale="1">
        <p:scale>
          <a:sx n="67" d="100"/>
          <a:sy n="67" d="100"/>
        </p:scale>
        <p:origin x="644" y="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CDAF50-F051-4954-B4C7-041ADCC7128E}" type="doc">
      <dgm:prSet loTypeId="urn:microsoft.com/office/officeart/2005/8/layout/vList3" loCatId="list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735F2D03-C9AA-4D2A-B6FC-E9CC938EAC43}">
      <dgm:prSet phldrT="[Text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ln>
                <a:noFill/>
              </a:ln>
            </a:rPr>
            <a:t>Legal Research</a:t>
          </a:r>
        </a:p>
      </dgm:t>
    </dgm:pt>
    <dgm:pt modelId="{6EDF81CA-CB98-4E9A-8829-0AF1EB69B021}" type="parTrans" cxnId="{BF36638A-AAAA-4B64-93D8-52FBB22C7128}">
      <dgm:prSet/>
      <dgm:spPr/>
      <dgm:t>
        <a:bodyPr/>
        <a:lstStyle/>
        <a:p>
          <a:endParaRPr lang="en-US">
            <a:ln>
              <a:noFill/>
            </a:ln>
          </a:endParaRPr>
        </a:p>
      </dgm:t>
    </dgm:pt>
    <dgm:pt modelId="{587C8EEB-F8CB-4C15-8C6F-7A2C7DAC8186}" type="sibTrans" cxnId="{BF36638A-AAAA-4B64-93D8-52FBB22C7128}">
      <dgm:prSet/>
      <dgm:spPr/>
      <dgm:t>
        <a:bodyPr/>
        <a:lstStyle/>
        <a:p>
          <a:endParaRPr lang="en-US">
            <a:ln>
              <a:noFill/>
            </a:ln>
          </a:endParaRPr>
        </a:p>
      </dgm:t>
    </dgm:pt>
    <dgm:pt modelId="{7E957DA4-B185-4437-841C-04A357448B62}">
      <dgm:prSet phldrT="[Text]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ln>
                <a:noFill/>
              </a:ln>
            </a:rPr>
            <a:t>Direct Representation</a:t>
          </a:r>
        </a:p>
      </dgm:t>
    </dgm:pt>
    <dgm:pt modelId="{CC1D6F2E-335F-43D8-8C76-644DBF5DFF50}" type="parTrans" cxnId="{E70C6450-F7C0-4BBB-883C-F0261700D7D9}">
      <dgm:prSet/>
      <dgm:spPr/>
      <dgm:t>
        <a:bodyPr/>
        <a:lstStyle/>
        <a:p>
          <a:endParaRPr lang="en-US">
            <a:ln>
              <a:noFill/>
            </a:ln>
          </a:endParaRPr>
        </a:p>
      </dgm:t>
    </dgm:pt>
    <dgm:pt modelId="{E6FA015F-F7EC-4EB8-A7BE-CA066824370F}" type="sibTrans" cxnId="{E70C6450-F7C0-4BBB-883C-F0261700D7D9}">
      <dgm:prSet/>
      <dgm:spPr/>
      <dgm:t>
        <a:bodyPr/>
        <a:lstStyle/>
        <a:p>
          <a:endParaRPr lang="en-US">
            <a:ln>
              <a:noFill/>
            </a:ln>
          </a:endParaRPr>
        </a:p>
      </dgm:t>
    </dgm:pt>
    <dgm:pt modelId="{4BEA7BC2-C4B7-46BF-AABC-ED2AC06DA981}">
      <dgm:prSet phldrT="[Text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ln>
                <a:noFill/>
              </a:ln>
            </a:rPr>
            <a:t>Policy Development, Implementation, Defense</a:t>
          </a:r>
        </a:p>
      </dgm:t>
    </dgm:pt>
    <dgm:pt modelId="{13E59242-2113-4A07-9BCC-FA46D82333B3}" type="parTrans" cxnId="{291D0AB0-0219-43E6-8D1D-68BC154158F1}">
      <dgm:prSet/>
      <dgm:spPr/>
      <dgm:t>
        <a:bodyPr/>
        <a:lstStyle/>
        <a:p>
          <a:endParaRPr lang="en-US">
            <a:ln>
              <a:noFill/>
            </a:ln>
          </a:endParaRPr>
        </a:p>
      </dgm:t>
    </dgm:pt>
    <dgm:pt modelId="{47D39343-08BD-4DB8-A96D-AA41F89FC34E}" type="sibTrans" cxnId="{291D0AB0-0219-43E6-8D1D-68BC154158F1}">
      <dgm:prSet/>
      <dgm:spPr/>
      <dgm:t>
        <a:bodyPr/>
        <a:lstStyle/>
        <a:p>
          <a:endParaRPr lang="en-US">
            <a:ln>
              <a:noFill/>
            </a:ln>
          </a:endParaRPr>
        </a:p>
      </dgm:t>
    </dgm:pt>
    <dgm:pt modelId="{C030BCA5-167D-4502-BEFB-648CE9286733}">
      <dgm:prSet phldrT="[Text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ln>
                <a:noFill/>
              </a:ln>
            </a:rPr>
            <a:t>Publications</a:t>
          </a:r>
        </a:p>
      </dgm:t>
    </dgm:pt>
    <dgm:pt modelId="{B1B2FAF3-3309-4607-AC59-D55FDD1C19FF}" type="parTrans" cxnId="{2C0C8852-D406-4762-9300-5F848E427AE9}">
      <dgm:prSet/>
      <dgm:spPr/>
      <dgm:t>
        <a:bodyPr/>
        <a:lstStyle/>
        <a:p>
          <a:endParaRPr lang="en-US">
            <a:ln>
              <a:noFill/>
            </a:ln>
          </a:endParaRPr>
        </a:p>
      </dgm:t>
    </dgm:pt>
    <dgm:pt modelId="{BD6E3BCB-9CD1-4979-A94E-0BCF72EFC901}" type="sibTrans" cxnId="{2C0C8852-D406-4762-9300-5F848E427AE9}">
      <dgm:prSet/>
      <dgm:spPr/>
      <dgm:t>
        <a:bodyPr/>
        <a:lstStyle/>
        <a:p>
          <a:endParaRPr lang="en-US">
            <a:ln>
              <a:noFill/>
            </a:ln>
          </a:endParaRPr>
        </a:p>
      </dgm:t>
    </dgm:pt>
    <dgm:pt modelId="{24A0A057-2394-41A7-883E-E5D1701AA532}">
      <dgm:prSet phldrT="[Text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ln>
                <a:noFill/>
              </a:ln>
            </a:rPr>
            <a:t>Trainings</a:t>
          </a:r>
        </a:p>
      </dgm:t>
    </dgm:pt>
    <dgm:pt modelId="{A495AF0F-44DF-481C-93FD-1922A6204E39}" type="parTrans" cxnId="{1220EE2B-BF9E-43D8-9BC2-533446AABC6D}">
      <dgm:prSet/>
      <dgm:spPr/>
      <dgm:t>
        <a:bodyPr/>
        <a:lstStyle/>
        <a:p>
          <a:endParaRPr lang="en-US">
            <a:ln>
              <a:noFill/>
            </a:ln>
          </a:endParaRPr>
        </a:p>
      </dgm:t>
    </dgm:pt>
    <dgm:pt modelId="{F26848AF-BA31-472D-8CF3-BC1D30BF2229}" type="sibTrans" cxnId="{1220EE2B-BF9E-43D8-9BC2-533446AABC6D}">
      <dgm:prSet/>
      <dgm:spPr/>
      <dgm:t>
        <a:bodyPr/>
        <a:lstStyle/>
        <a:p>
          <a:endParaRPr lang="en-US">
            <a:ln>
              <a:noFill/>
            </a:ln>
          </a:endParaRPr>
        </a:p>
      </dgm:t>
    </dgm:pt>
    <dgm:pt modelId="{1FD662D2-EAC5-4324-A816-18E2C9273ED9}">
      <dgm:prSet phldrT="[Text]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ln>
                <a:noFill/>
              </a:ln>
            </a:rPr>
            <a:t>Lobby</a:t>
          </a:r>
        </a:p>
      </dgm:t>
    </dgm:pt>
    <dgm:pt modelId="{A9786D5B-DD2F-4CD5-9A1D-C8A508C5D15B}" type="parTrans" cxnId="{719AB149-9393-40AB-B1E3-7D5244B58502}">
      <dgm:prSet/>
      <dgm:spPr/>
      <dgm:t>
        <a:bodyPr/>
        <a:lstStyle/>
        <a:p>
          <a:endParaRPr lang="en-US">
            <a:ln>
              <a:noFill/>
            </a:ln>
          </a:endParaRPr>
        </a:p>
      </dgm:t>
    </dgm:pt>
    <dgm:pt modelId="{E97355DC-2336-41B4-9713-D0A15F21833F}" type="sibTrans" cxnId="{719AB149-9393-40AB-B1E3-7D5244B58502}">
      <dgm:prSet/>
      <dgm:spPr/>
      <dgm:t>
        <a:bodyPr/>
        <a:lstStyle/>
        <a:p>
          <a:endParaRPr lang="en-US">
            <a:ln>
              <a:noFill/>
            </a:ln>
          </a:endParaRPr>
        </a:p>
      </dgm:t>
    </dgm:pt>
    <dgm:pt modelId="{44CF94E9-495C-DF47-8EBB-3C79DBE82CD7}" type="pres">
      <dgm:prSet presAssocID="{19CDAF50-F051-4954-B4C7-041ADCC7128E}" presName="linearFlow" presStyleCnt="0">
        <dgm:presLayoutVars>
          <dgm:dir/>
          <dgm:resizeHandles val="exact"/>
        </dgm:presLayoutVars>
      </dgm:prSet>
      <dgm:spPr/>
    </dgm:pt>
    <dgm:pt modelId="{5C8A13B2-6464-BB4A-81DA-C5EB36428DC1}" type="pres">
      <dgm:prSet presAssocID="{735F2D03-C9AA-4D2A-B6FC-E9CC938EAC43}" presName="composite" presStyleCnt="0"/>
      <dgm:spPr/>
    </dgm:pt>
    <dgm:pt modelId="{829F7201-3D4E-6242-911D-63302519AFA3}" type="pres">
      <dgm:prSet presAssocID="{735F2D03-C9AA-4D2A-B6FC-E9CC938EAC43}" presName="imgShp" presStyleLbl="fgImgPlace1" presStyleIdx="0" presStyleCnt="6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53D76D1-7C94-C945-8E14-00601797D2CB}" type="pres">
      <dgm:prSet presAssocID="{735F2D03-C9AA-4D2A-B6FC-E9CC938EAC43}" presName="txShp" presStyleLbl="node1" presStyleIdx="0" presStyleCnt="6">
        <dgm:presLayoutVars>
          <dgm:bulletEnabled val="1"/>
        </dgm:presLayoutVars>
      </dgm:prSet>
      <dgm:spPr/>
    </dgm:pt>
    <dgm:pt modelId="{8CBDDFCA-2754-C54E-8E2A-66EA69B87C40}" type="pres">
      <dgm:prSet presAssocID="{587C8EEB-F8CB-4C15-8C6F-7A2C7DAC8186}" presName="spacing" presStyleCnt="0"/>
      <dgm:spPr/>
    </dgm:pt>
    <dgm:pt modelId="{8588F14B-F71D-9B46-9087-FDFD640FB1D1}" type="pres">
      <dgm:prSet presAssocID="{4BEA7BC2-C4B7-46BF-AABC-ED2AC06DA981}" presName="composite" presStyleCnt="0"/>
      <dgm:spPr/>
    </dgm:pt>
    <dgm:pt modelId="{1C0D0718-2019-434A-A992-1B1AD37893AC}" type="pres">
      <dgm:prSet presAssocID="{4BEA7BC2-C4B7-46BF-AABC-ED2AC06DA981}" presName="imgShp" presStyleLbl="fgImgPlace1" presStyleIdx="1" presStyleCnt="6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5DCF4E4-5411-5446-9407-5E597AF0E97E}" type="pres">
      <dgm:prSet presAssocID="{4BEA7BC2-C4B7-46BF-AABC-ED2AC06DA981}" presName="txShp" presStyleLbl="node1" presStyleIdx="1" presStyleCnt="6">
        <dgm:presLayoutVars>
          <dgm:bulletEnabled val="1"/>
        </dgm:presLayoutVars>
      </dgm:prSet>
      <dgm:spPr/>
    </dgm:pt>
    <dgm:pt modelId="{1D9FD1F4-F88D-D34C-A664-888BCAC4C78B}" type="pres">
      <dgm:prSet presAssocID="{47D39343-08BD-4DB8-A96D-AA41F89FC34E}" presName="spacing" presStyleCnt="0"/>
      <dgm:spPr/>
    </dgm:pt>
    <dgm:pt modelId="{BA215047-6ED3-1A41-847A-A8E0275309B9}" type="pres">
      <dgm:prSet presAssocID="{C030BCA5-167D-4502-BEFB-648CE9286733}" presName="composite" presStyleCnt="0"/>
      <dgm:spPr/>
    </dgm:pt>
    <dgm:pt modelId="{2AB12F18-1E70-8744-8E84-90B8528331F9}" type="pres">
      <dgm:prSet presAssocID="{C030BCA5-167D-4502-BEFB-648CE9286733}" presName="imgShp" presStyleLbl="fgImgPlace1" presStyleIdx="2" presStyleCnt="6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F6CA982-FF0A-1840-A527-B701DD04A4CD}" type="pres">
      <dgm:prSet presAssocID="{C030BCA5-167D-4502-BEFB-648CE9286733}" presName="txShp" presStyleLbl="node1" presStyleIdx="2" presStyleCnt="6">
        <dgm:presLayoutVars>
          <dgm:bulletEnabled val="1"/>
        </dgm:presLayoutVars>
      </dgm:prSet>
      <dgm:spPr/>
    </dgm:pt>
    <dgm:pt modelId="{463E9B0E-902F-444F-901D-B2724B9A2F6A}" type="pres">
      <dgm:prSet presAssocID="{BD6E3BCB-9CD1-4979-A94E-0BCF72EFC901}" presName="spacing" presStyleCnt="0"/>
      <dgm:spPr/>
    </dgm:pt>
    <dgm:pt modelId="{C14182D3-E14C-7145-965A-380C7A067543}" type="pres">
      <dgm:prSet presAssocID="{24A0A057-2394-41A7-883E-E5D1701AA532}" presName="composite" presStyleCnt="0"/>
      <dgm:spPr/>
    </dgm:pt>
    <dgm:pt modelId="{FE71CDD4-5904-FE40-B684-F595156C72A6}" type="pres">
      <dgm:prSet presAssocID="{24A0A057-2394-41A7-883E-E5D1701AA532}" presName="imgShp" presStyleLbl="fgImgPlace1" presStyleIdx="3" presStyleCnt="6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75FB390-40DB-F44E-9F10-01782522BB67}" type="pres">
      <dgm:prSet presAssocID="{24A0A057-2394-41A7-883E-E5D1701AA532}" presName="txShp" presStyleLbl="node1" presStyleIdx="3" presStyleCnt="6">
        <dgm:presLayoutVars>
          <dgm:bulletEnabled val="1"/>
        </dgm:presLayoutVars>
      </dgm:prSet>
      <dgm:spPr/>
    </dgm:pt>
    <dgm:pt modelId="{07861A17-BCFC-D240-8AFD-AD24A1B1F0FE}" type="pres">
      <dgm:prSet presAssocID="{F26848AF-BA31-472D-8CF3-BC1D30BF2229}" presName="spacing" presStyleCnt="0"/>
      <dgm:spPr/>
    </dgm:pt>
    <dgm:pt modelId="{6A7C79D3-3F8C-CE49-AEFE-60F1369BFF57}" type="pres">
      <dgm:prSet presAssocID="{7E957DA4-B185-4437-841C-04A357448B62}" presName="composite" presStyleCnt="0"/>
      <dgm:spPr/>
    </dgm:pt>
    <dgm:pt modelId="{A148023D-7C7B-A940-9354-2FDD4C9954D7}" type="pres">
      <dgm:prSet presAssocID="{7E957DA4-B185-4437-841C-04A357448B62}" presName="imgShp" presStyleLbl="fgImgPlace1" presStyleIdx="4" presStyleCnt="6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3A21EB9-FF22-0348-9BFE-904CDB7CCB15}" type="pres">
      <dgm:prSet presAssocID="{7E957DA4-B185-4437-841C-04A357448B62}" presName="txShp" presStyleLbl="node1" presStyleIdx="4" presStyleCnt="6">
        <dgm:presLayoutVars>
          <dgm:bulletEnabled val="1"/>
        </dgm:presLayoutVars>
      </dgm:prSet>
      <dgm:spPr/>
    </dgm:pt>
    <dgm:pt modelId="{EDCBA633-294C-0D4E-AF7B-1D39A30A8553}" type="pres">
      <dgm:prSet presAssocID="{E6FA015F-F7EC-4EB8-A7BE-CA066824370F}" presName="spacing" presStyleCnt="0"/>
      <dgm:spPr/>
    </dgm:pt>
    <dgm:pt modelId="{FE5E49E3-C7C4-DB4B-BD49-0F307E8B636B}" type="pres">
      <dgm:prSet presAssocID="{1FD662D2-EAC5-4324-A816-18E2C9273ED9}" presName="composite" presStyleCnt="0"/>
      <dgm:spPr/>
    </dgm:pt>
    <dgm:pt modelId="{33BC047B-F47A-024A-9EC9-4F454624A955}" type="pres">
      <dgm:prSet presAssocID="{1FD662D2-EAC5-4324-A816-18E2C9273ED9}" presName="imgShp" presStyleLbl="fgImgPlace1" presStyleIdx="5" presStyleCnt="6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270118A-0D1C-9048-85F2-9620E35E3A51}" type="pres">
      <dgm:prSet presAssocID="{1FD662D2-EAC5-4324-A816-18E2C9273ED9}" presName="txShp" presStyleLbl="node1" presStyleIdx="5" presStyleCnt="6">
        <dgm:presLayoutVars>
          <dgm:bulletEnabled val="1"/>
        </dgm:presLayoutVars>
      </dgm:prSet>
      <dgm:spPr/>
    </dgm:pt>
  </dgm:ptLst>
  <dgm:cxnLst>
    <dgm:cxn modelId="{1220EE2B-BF9E-43D8-9BC2-533446AABC6D}" srcId="{19CDAF50-F051-4954-B4C7-041ADCC7128E}" destId="{24A0A057-2394-41A7-883E-E5D1701AA532}" srcOrd="3" destOrd="0" parTransId="{A495AF0F-44DF-481C-93FD-1922A6204E39}" sibTransId="{F26848AF-BA31-472D-8CF3-BC1D30BF2229}"/>
    <dgm:cxn modelId="{CA463B5E-2E1C-E24F-BD71-5B684330CE3B}" type="presOf" srcId="{7E957DA4-B185-4437-841C-04A357448B62}" destId="{33A21EB9-FF22-0348-9BFE-904CDB7CCB15}" srcOrd="0" destOrd="0" presId="urn:microsoft.com/office/officeart/2005/8/layout/vList3"/>
    <dgm:cxn modelId="{719AB149-9393-40AB-B1E3-7D5244B58502}" srcId="{19CDAF50-F051-4954-B4C7-041ADCC7128E}" destId="{1FD662D2-EAC5-4324-A816-18E2C9273ED9}" srcOrd="5" destOrd="0" parTransId="{A9786D5B-DD2F-4CD5-9A1D-C8A508C5D15B}" sibTransId="{E97355DC-2336-41B4-9713-D0A15F21833F}"/>
    <dgm:cxn modelId="{A791336B-C183-D141-9711-C98E35945359}" type="presOf" srcId="{24A0A057-2394-41A7-883E-E5D1701AA532}" destId="{875FB390-40DB-F44E-9F10-01782522BB67}" srcOrd="0" destOrd="0" presId="urn:microsoft.com/office/officeart/2005/8/layout/vList3"/>
    <dgm:cxn modelId="{E70C6450-F7C0-4BBB-883C-F0261700D7D9}" srcId="{19CDAF50-F051-4954-B4C7-041ADCC7128E}" destId="{7E957DA4-B185-4437-841C-04A357448B62}" srcOrd="4" destOrd="0" parTransId="{CC1D6F2E-335F-43D8-8C76-644DBF5DFF50}" sibTransId="{E6FA015F-F7EC-4EB8-A7BE-CA066824370F}"/>
    <dgm:cxn modelId="{2C0C8852-D406-4762-9300-5F848E427AE9}" srcId="{19CDAF50-F051-4954-B4C7-041ADCC7128E}" destId="{C030BCA5-167D-4502-BEFB-648CE9286733}" srcOrd="2" destOrd="0" parTransId="{B1B2FAF3-3309-4607-AC59-D55FDD1C19FF}" sibTransId="{BD6E3BCB-9CD1-4979-A94E-0BCF72EFC901}"/>
    <dgm:cxn modelId="{BF36638A-AAAA-4B64-93D8-52FBB22C7128}" srcId="{19CDAF50-F051-4954-B4C7-041ADCC7128E}" destId="{735F2D03-C9AA-4D2A-B6FC-E9CC938EAC43}" srcOrd="0" destOrd="0" parTransId="{6EDF81CA-CB98-4E9A-8829-0AF1EB69B021}" sibTransId="{587C8EEB-F8CB-4C15-8C6F-7A2C7DAC8186}"/>
    <dgm:cxn modelId="{291D0AB0-0219-43E6-8D1D-68BC154158F1}" srcId="{19CDAF50-F051-4954-B4C7-041ADCC7128E}" destId="{4BEA7BC2-C4B7-46BF-AABC-ED2AC06DA981}" srcOrd="1" destOrd="0" parTransId="{13E59242-2113-4A07-9BCC-FA46D82333B3}" sibTransId="{47D39343-08BD-4DB8-A96D-AA41F89FC34E}"/>
    <dgm:cxn modelId="{E6C479C8-B043-2248-8B65-D8C62FD9FAE0}" type="presOf" srcId="{4BEA7BC2-C4B7-46BF-AABC-ED2AC06DA981}" destId="{95DCF4E4-5411-5446-9407-5E597AF0E97E}" srcOrd="0" destOrd="0" presId="urn:microsoft.com/office/officeart/2005/8/layout/vList3"/>
    <dgm:cxn modelId="{BD6293D5-815A-6340-92FF-3A962BF60F66}" type="presOf" srcId="{1FD662D2-EAC5-4324-A816-18E2C9273ED9}" destId="{D270118A-0D1C-9048-85F2-9620E35E3A51}" srcOrd="0" destOrd="0" presId="urn:microsoft.com/office/officeart/2005/8/layout/vList3"/>
    <dgm:cxn modelId="{7D4437DB-72C0-4E4C-9085-352093C859AD}" type="presOf" srcId="{19CDAF50-F051-4954-B4C7-041ADCC7128E}" destId="{44CF94E9-495C-DF47-8EBB-3C79DBE82CD7}" srcOrd="0" destOrd="0" presId="urn:microsoft.com/office/officeart/2005/8/layout/vList3"/>
    <dgm:cxn modelId="{90FF8BE6-A386-CD43-BD89-CF0826A09A18}" type="presOf" srcId="{735F2D03-C9AA-4D2A-B6FC-E9CC938EAC43}" destId="{253D76D1-7C94-C945-8E14-00601797D2CB}" srcOrd="0" destOrd="0" presId="urn:microsoft.com/office/officeart/2005/8/layout/vList3"/>
    <dgm:cxn modelId="{A15445F0-1ABB-7149-B586-7F0FA4CACAEA}" type="presOf" srcId="{C030BCA5-167D-4502-BEFB-648CE9286733}" destId="{5F6CA982-FF0A-1840-A527-B701DD04A4CD}" srcOrd="0" destOrd="0" presId="urn:microsoft.com/office/officeart/2005/8/layout/vList3"/>
    <dgm:cxn modelId="{1992CC33-FF99-074D-9487-2BB349DAB94E}" type="presParOf" srcId="{44CF94E9-495C-DF47-8EBB-3C79DBE82CD7}" destId="{5C8A13B2-6464-BB4A-81DA-C5EB36428DC1}" srcOrd="0" destOrd="0" presId="urn:microsoft.com/office/officeart/2005/8/layout/vList3"/>
    <dgm:cxn modelId="{E1CCA036-4A3A-5541-9BC6-7EE61E4D23A5}" type="presParOf" srcId="{5C8A13B2-6464-BB4A-81DA-C5EB36428DC1}" destId="{829F7201-3D4E-6242-911D-63302519AFA3}" srcOrd="0" destOrd="0" presId="urn:microsoft.com/office/officeart/2005/8/layout/vList3"/>
    <dgm:cxn modelId="{75D0311E-3EB3-A048-B2D4-273D6C08B251}" type="presParOf" srcId="{5C8A13B2-6464-BB4A-81DA-C5EB36428DC1}" destId="{253D76D1-7C94-C945-8E14-00601797D2CB}" srcOrd="1" destOrd="0" presId="urn:microsoft.com/office/officeart/2005/8/layout/vList3"/>
    <dgm:cxn modelId="{EA36E991-3592-E843-86B7-F9FCD6EC74AB}" type="presParOf" srcId="{44CF94E9-495C-DF47-8EBB-3C79DBE82CD7}" destId="{8CBDDFCA-2754-C54E-8E2A-66EA69B87C40}" srcOrd="1" destOrd="0" presId="urn:microsoft.com/office/officeart/2005/8/layout/vList3"/>
    <dgm:cxn modelId="{3C0F8981-42EF-7F41-BB93-00F613FE1F31}" type="presParOf" srcId="{44CF94E9-495C-DF47-8EBB-3C79DBE82CD7}" destId="{8588F14B-F71D-9B46-9087-FDFD640FB1D1}" srcOrd="2" destOrd="0" presId="urn:microsoft.com/office/officeart/2005/8/layout/vList3"/>
    <dgm:cxn modelId="{1932065A-893A-DB48-8572-39CF8EFD95CF}" type="presParOf" srcId="{8588F14B-F71D-9B46-9087-FDFD640FB1D1}" destId="{1C0D0718-2019-434A-A992-1B1AD37893AC}" srcOrd="0" destOrd="0" presId="urn:microsoft.com/office/officeart/2005/8/layout/vList3"/>
    <dgm:cxn modelId="{4B6968CD-964F-A543-8E04-C6983D28815E}" type="presParOf" srcId="{8588F14B-F71D-9B46-9087-FDFD640FB1D1}" destId="{95DCF4E4-5411-5446-9407-5E597AF0E97E}" srcOrd="1" destOrd="0" presId="urn:microsoft.com/office/officeart/2005/8/layout/vList3"/>
    <dgm:cxn modelId="{E3681292-4F3D-194C-B983-484094D86A44}" type="presParOf" srcId="{44CF94E9-495C-DF47-8EBB-3C79DBE82CD7}" destId="{1D9FD1F4-F88D-D34C-A664-888BCAC4C78B}" srcOrd="3" destOrd="0" presId="urn:microsoft.com/office/officeart/2005/8/layout/vList3"/>
    <dgm:cxn modelId="{6D844DA0-3D14-B544-8F1A-89014547674B}" type="presParOf" srcId="{44CF94E9-495C-DF47-8EBB-3C79DBE82CD7}" destId="{BA215047-6ED3-1A41-847A-A8E0275309B9}" srcOrd="4" destOrd="0" presId="urn:microsoft.com/office/officeart/2005/8/layout/vList3"/>
    <dgm:cxn modelId="{A6A75A7D-E809-774C-A3E1-76BB997FE03B}" type="presParOf" srcId="{BA215047-6ED3-1A41-847A-A8E0275309B9}" destId="{2AB12F18-1E70-8744-8E84-90B8528331F9}" srcOrd="0" destOrd="0" presId="urn:microsoft.com/office/officeart/2005/8/layout/vList3"/>
    <dgm:cxn modelId="{C13B6D69-23AB-0C48-85FF-17F89DBE5604}" type="presParOf" srcId="{BA215047-6ED3-1A41-847A-A8E0275309B9}" destId="{5F6CA982-FF0A-1840-A527-B701DD04A4CD}" srcOrd="1" destOrd="0" presId="urn:microsoft.com/office/officeart/2005/8/layout/vList3"/>
    <dgm:cxn modelId="{F0499890-E256-C845-B23A-8EF3FE023452}" type="presParOf" srcId="{44CF94E9-495C-DF47-8EBB-3C79DBE82CD7}" destId="{463E9B0E-902F-444F-901D-B2724B9A2F6A}" srcOrd="5" destOrd="0" presId="urn:microsoft.com/office/officeart/2005/8/layout/vList3"/>
    <dgm:cxn modelId="{C26C6ADF-3FB8-8A49-B431-2132197135E8}" type="presParOf" srcId="{44CF94E9-495C-DF47-8EBB-3C79DBE82CD7}" destId="{C14182D3-E14C-7145-965A-380C7A067543}" srcOrd="6" destOrd="0" presId="urn:microsoft.com/office/officeart/2005/8/layout/vList3"/>
    <dgm:cxn modelId="{1ECF62CB-3198-004D-A3F3-763CE804EEE2}" type="presParOf" srcId="{C14182D3-E14C-7145-965A-380C7A067543}" destId="{FE71CDD4-5904-FE40-B684-F595156C72A6}" srcOrd="0" destOrd="0" presId="urn:microsoft.com/office/officeart/2005/8/layout/vList3"/>
    <dgm:cxn modelId="{06CFD97F-3FFE-F74E-B45F-9F581A5F6E72}" type="presParOf" srcId="{C14182D3-E14C-7145-965A-380C7A067543}" destId="{875FB390-40DB-F44E-9F10-01782522BB67}" srcOrd="1" destOrd="0" presId="urn:microsoft.com/office/officeart/2005/8/layout/vList3"/>
    <dgm:cxn modelId="{660D1922-F70A-0447-A3B1-6E39BFE29513}" type="presParOf" srcId="{44CF94E9-495C-DF47-8EBB-3C79DBE82CD7}" destId="{07861A17-BCFC-D240-8AFD-AD24A1B1F0FE}" srcOrd="7" destOrd="0" presId="urn:microsoft.com/office/officeart/2005/8/layout/vList3"/>
    <dgm:cxn modelId="{6F444AB9-5566-434E-8397-FB1D12B9C83D}" type="presParOf" srcId="{44CF94E9-495C-DF47-8EBB-3C79DBE82CD7}" destId="{6A7C79D3-3F8C-CE49-AEFE-60F1369BFF57}" srcOrd="8" destOrd="0" presId="urn:microsoft.com/office/officeart/2005/8/layout/vList3"/>
    <dgm:cxn modelId="{B63735A9-2BB6-5248-B77E-548EFA7035C4}" type="presParOf" srcId="{6A7C79D3-3F8C-CE49-AEFE-60F1369BFF57}" destId="{A148023D-7C7B-A940-9354-2FDD4C9954D7}" srcOrd="0" destOrd="0" presId="urn:microsoft.com/office/officeart/2005/8/layout/vList3"/>
    <dgm:cxn modelId="{B7B705C3-101D-4A41-9582-E9C71BB1C895}" type="presParOf" srcId="{6A7C79D3-3F8C-CE49-AEFE-60F1369BFF57}" destId="{33A21EB9-FF22-0348-9BFE-904CDB7CCB15}" srcOrd="1" destOrd="0" presId="urn:microsoft.com/office/officeart/2005/8/layout/vList3"/>
    <dgm:cxn modelId="{735A5F02-7596-2D46-A8F7-ED8ED8466528}" type="presParOf" srcId="{44CF94E9-495C-DF47-8EBB-3C79DBE82CD7}" destId="{EDCBA633-294C-0D4E-AF7B-1D39A30A8553}" srcOrd="9" destOrd="0" presId="urn:microsoft.com/office/officeart/2005/8/layout/vList3"/>
    <dgm:cxn modelId="{3DB73DD7-3CC2-4D49-86FD-6307B40D8A5D}" type="presParOf" srcId="{44CF94E9-495C-DF47-8EBB-3C79DBE82CD7}" destId="{FE5E49E3-C7C4-DB4B-BD49-0F307E8B636B}" srcOrd="10" destOrd="0" presId="urn:microsoft.com/office/officeart/2005/8/layout/vList3"/>
    <dgm:cxn modelId="{599AAE9D-2975-2449-818E-6120EF100FAD}" type="presParOf" srcId="{FE5E49E3-C7C4-DB4B-BD49-0F307E8B636B}" destId="{33BC047B-F47A-024A-9EC9-4F454624A955}" srcOrd="0" destOrd="0" presId="urn:microsoft.com/office/officeart/2005/8/layout/vList3"/>
    <dgm:cxn modelId="{9FBC2391-0107-7C4E-9EBF-445C0973601C}" type="presParOf" srcId="{FE5E49E3-C7C4-DB4B-BD49-0F307E8B636B}" destId="{D270118A-0D1C-9048-85F2-9620E35E3A51}" srcOrd="1" destOrd="0" presId="urn:microsoft.com/office/officeart/2005/8/layout/vList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3D76D1-7C94-C945-8E14-00601797D2CB}">
      <dsp:nvSpPr>
        <dsp:cNvPr id="0" name=""/>
        <dsp:cNvSpPr/>
      </dsp:nvSpPr>
      <dsp:spPr>
        <a:xfrm rot="10800000">
          <a:off x="1510717" y="652"/>
          <a:ext cx="5472684" cy="529037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329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n>
                <a:noFill/>
              </a:ln>
            </a:rPr>
            <a:t>Legal Research</a:t>
          </a:r>
        </a:p>
      </dsp:txBody>
      <dsp:txXfrm rot="10800000">
        <a:off x="1642976" y="652"/>
        <a:ext cx="5340425" cy="529037"/>
      </dsp:txXfrm>
    </dsp:sp>
    <dsp:sp modelId="{829F7201-3D4E-6242-911D-63302519AFA3}">
      <dsp:nvSpPr>
        <dsp:cNvPr id="0" name=""/>
        <dsp:cNvSpPr/>
      </dsp:nvSpPr>
      <dsp:spPr>
        <a:xfrm>
          <a:off x="1246198" y="652"/>
          <a:ext cx="529037" cy="529037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5DCF4E4-5411-5446-9407-5E597AF0E97E}">
      <dsp:nvSpPr>
        <dsp:cNvPr id="0" name=""/>
        <dsp:cNvSpPr/>
      </dsp:nvSpPr>
      <dsp:spPr>
        <a:xfrm rot="10800000">
          <a:off x="1510717" y="687611"/>
          <a:ext cx="5472684" cy="529037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329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n>
                <a:noFill/>
              </a:ln>
            </a:rPr>
            <a:t>Policy Development, Implementation, Defense</a:t>
          </a:r>
        </a:p>
      </dsp:txBody>
      <dsp:txXfrm rot="10800000">
        <a:off x="1642976" y="687611"/>
        <a:ext cx="5340425" cy="529037"/>
      </dsp:txXfrm>
    </dsp:sp>
    <dsp:sp modelId="{1C0D0718-2019-434A-A992-1B1AD37893AC}">
      <dsp:nvSpPr>
        <dsp:cNvPr id="0" name=""/>
        <dsp:cNvSpPr/>
      </dsp:nvSpPr>
      <dsp:spPr>
        <a:xfrm>
          <a:off x="1246198" y="687611"/>
          <a:ext cx="529037" cy="529037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F6CA982-FF0A-1840-A527-B701DD04A4CD}">
      <dsp:nvSpPr>
        <dsp:cNvPr id="0" name=""/>
        <dsp:cNvSpPr/>
      </dsp:nvSpPr>
      <dsp:spPr>
        <a:xfrm rot="10800000">
          <a:off x="1510717" y="1374569"/>
          <a:ext cx="5472684" cy="529037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329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n>
                <a:noFill/>
              </a:ln>
            </a:rPr>
            <a:t>Publications</a:t>
          </a:r>
        </a:p>
      </dsp:txBody>
      <dsp:txXfrm rot="10800000">
        <a:off x="1642976" y="1374569"/>
        <a:ext cx="5340425" cy="529037"/>
      </dsp:txXfrm>
    </dsp:sp>
    <dsp:sp modelId="{2AB12F18-1E70-8744-8E84-90B8528331F9}">
      <dsp:nvSpPr>
        <dsp:cNvPr id="0" name=""/>
        <dsp:cNvSpPr/>
      </dsp:nvSpPr>
      <dsp:spPr>
        <a:xfrm>
          <a:off x="1246198" y="1374569"/>
          <a:ext cx="529037" cy="529037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75FB390-40DB-F44E-9F10-01782522BB67}">
      <dsp:nvSpPr>
        <dsp:cNvPr id="0" name=""/>
        <dsp:cNvSpPr/>
      </dsp:nvSpPr>
      <dsp:spPr>
        <a:xfrm rot="10800000">
          <a:off x="1510717" y="2061528"/>
          <a:ext cx="5472684" cy="529037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329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n>
                <a:noFill/>
              </a:ln>
            </a:rPr>
            <a:t>Trainings</a:t>
          </a:r>
        </a:p>
      </dsp:txBody>
      <dsp:txXfrm rot="10800000">
        <a:off x="1642976" y="2061528"/>
        <a:ext cx="5340425" cy="529037"/>
      </dsp:txXfrm>
    </dsp:sp>
    <dsp:sp modelId="{FE71CDD4-5904-FE40-B684-F595156C72A6}">
      <dsp:nvSpPr>
        <dsp:cNvPr id="0" name=""/>
        <dsp:cNvSpPr/>
      </dsp:nvSpPr>
      <dsp:spPr>
        <a:xfrm>
          <a:off x="1246198" y="2061528"/>
          <a:ext cx="529037" cy="529037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3A21EB9-FF22-0348-9BFE-904CDB7CCB15}">
      <dsp:nvSpPr>
        <dsp:cNvPr id="0" name=""/>
        <dsp:cNvSpPr/>
      </dsp:nvSpPr>
      <dsp:spPr>
        <a:xfrm rot="10800000">
          <a:off x="1510717" y="2748486"/>
          <a:ext cx="5472684" cy="529037"/>
        </a:xfrm>
        <a:prstGeom prst="homePlate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329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n>
                <a:noFill/>
              </a:ln>
            </a:rPr>
            <a:t>Direct Representation</a:t>
          </a:r>
        </a:p>
      </dsp:txBody>
      <dsp:txXfrm rot="10800000">
        <a:off x="1642976" y="2748486"/>
        <a:ext cx="5340425" cy="529037"/>
      </dsp:txXfrm>
    </dsp:sp>
    <dsp:sp modelId="{A148023D-7C7B-A940-9354-2FDD4C9954D7}">
      <dsp:nvSpPr>
        <dsp:cNvPr id="0" name=""/>
        <dsp:cNvSpPr/>
      </dsp:nvSpPr>
      <dsp:spPr>
        <a:xfrm>
          <a:off x="1246198" y="2748486"/>
          <a:ext cx="529037" cy="529037"/>
        </a:xfrm>
        <a:prstGeom prst="ellipse">
          <a:avLst/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270118A-0D1C-9048-85F2-9620E35E3A51}">
      <dsp:nvSpPr>
        <dsp:cNvPr id="0" name=""/>
        <dsp:cNvSpPr/>
      </dsp:nvSpPr>
      <dsp:spPr>
        <a:xfrm rot="10800000">
          <a:off x="1510717" y="3435445"/>
          <a:ext cx="5472684" cy="529037"/>
        </a:xfrm>
        <a:prstGeom prst="homePlate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329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n>
                <a:noFill/>
              </a:ln>
            </a:rPr>
            <a:t>Lobby</a:t>
          </a:r>
        </a:p>
      </dsp:txBody>
      <dsp:txXfrm rot="10800000">
        <a:off x="1642976" y="3435445"/>
        <a:ext cx="5340425" cy="529037"/>
      </dsp:txXfrm>
    </dsp:sp>
    <dsp:sp modelId="{33BC047B-F47A-024A-9EC9-4F454624A955}">
      <dsp:nvSpPr>
        <dsp:cNvPr id="0" name=""/>
        <dsp:cNvSpPr/>
      </dsp:nvSpPr>
      <dsp:spPr>
        <a:xfrm>
          <a:off x="1246198" y="3435445"/>
          <a:ext cx="529037" cy="529037"/>
        </a:xfrm>
        <a:prstGeom prst="ellipse">
          <a:avLst/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38811-97F0-B74E-91EB-EDCBD54A63BC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0E67C5-3C5A-7140-BACB-7E952E771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42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magicvalley.com/news/local/education/teenage-vaping-e-cigarettes-are-no-cause-of-school-suspensions/article_12a5a201-af07-5262-bd64-e0d29b37715d.html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E67C5-3C5A-7140-BACB-7E952E771E0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0797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3440" indent="-282092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28370" indent="-22567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79717" indent="-22567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31065" indent="-22567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82413" indent="-2256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33761" indent="-2256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85109" indent="-2256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36457" indent="-2256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10F9C20-F910-4D12-B654-D798C6539A05}" type="slidenum">
              <a:rPr lang="en-US" altLang="en-US" smtClean="0"/>
              <a:pPr eaLnBrk="1" hangingPunct="1"/>
              <a:t>13</a:t>
            </a:fld>
            <a:endParaRPr lang="en-US" alt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6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788841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>
            <a:extLst>
              <a:ext uri="{FF2B5EF4-FFF2-40B4-BE49-F238E27FC236}">
                <a16:creationId xmlns:a16="http://schemas.microsoft.com/office/drawing/2014/main" id="{30D183D1-0200-6C41-B357-2E671DB047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>
            <a:extLst>
              <a:ext uri="{FF2B5EF4-FFF2-40B4-BE49-F238E27FC236}">
                <a16:creationId xmlns:a16="http://schemas.microsoft.com/office/drawing/2014/main" id="{F466EF4B-2BCC-4442-9DE3-A1D04239FB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2771" name="Slide Number Placeholder 3">
            <a:extLst>
              <a:ext uri="{FF2B5EF4-FFF2-40B4-BE49-F238E27FC236}">
                <a16:creationId xmlns:a16="http://schemas.microsoft.com/office/drawing/2014/main" id="{665C8954-0472-624D-9132-CA68A2D79E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AFBEF5C-8EBB-274F-A131-C8C49981B835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07709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>
            <a:extLst>
              <a:ext uri="{FF2B5EF4-FFF2-40B4-BE49-F238E27FC236}">
                <a16:creationId xmlns:a16="http://schemas.microsoft.com/office/drawing/2014/main" id="{30D183D1-0200-6C41-B357-2E671DB047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>
            <a:extLst>
              <a:ext uri="{FF2B5EF4-FFF2-40B4-BE49-F238E27FC236}">
                <a16:creationId xmlns:a16="http://schemas.microsoft.com/office/drawing/2014/main" id="{F466EF4B-2BCC-4442-9DE3-A1D04239FB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2771" name="Slide Number Placeholder 3">
            <a:extLst>
              <a:ext uri="{FF2B5EF4-FFF2-40B4-BE49-F238E27FC236}">
                <a16:creationId xmlns:a16="http://schemas.microsoft.com/office/drawing/2014/main" id="{665C8954-0472-624D-9132-CA68A2D79E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AFBEF5C-8EBB-274F-A131-C8C49981B835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16252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E67C5-3C5A-7140-BACB-7E952E771E0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4238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E67C5-3C5A-7140-BACB-7E952E771E0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5562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E67C5-3C5A-7140-BACB-7E952E771E0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126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E67C5-3C5A-7140-BACB-7E952E771E0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9300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3440" indent="-282092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28370" indent="-22567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79717" indent="-22567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31065" indent="-22567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82413" indent="-2256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33761" indent="-2256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85109" indent="-2256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36457" indent="-2256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0F9C20-F910-4D12-B654-D798C6539A0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6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439354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>
            <a:extLst>
              <a:ext uri="{FF2B5EF4-FFF2-40B4-BE49-F238E27FC236}">
                <a16:creationId xmlns:a16="http://schemas.microsoft.com/office/drawing/2014/main" id="{30D183D1-0200-6C41-B357-2E671DB047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>
            <a:extLst>
              <a:ext uri="{FF2B5EF4-FFF2-40B4-BE49-F238E27FC236}">
                <a16:creationId xmlns:a16="http://schemas.microsoft.com/office/drawing/2014/main" id="{F466EF4B-2BCC-4442-9DE3-A1D04239FB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2771" name="Slide Number Placeholder 3">
            <a:extLst>
              <a:ext uri="{FF2B5EF4-FFF2-40B4-BE49-F238E27FC236}">
                <a16:creationId xmlns:a16="http://schemas.microsoft.com/office/drawing/2014/main" id="{665C8954-0472-624D-9132-CA68A2D79E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AFBEF5C-8EBB-274F-A131-C8C49981B835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11909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E67C5-3C5A-7140-BACB-7E952E771E0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280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E67C5-3C5A-7140-BACB-7E952E771E0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6882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>
            <a:extLst>
              <a:ext uri="{FF2B5EF4-FFF2-40B4-BE49-F238E27FC236}">
                <a16:creationId xmlns:a16="http://schemas.microsoft.com/office/drawing/2014/main" id="{30D183D1-0200-6C41-B357-2E671DB047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>
            <a:extLst>
              <a:ext uri="{FF2B5EF4-FFF2-40B4-BE49-F238E27FC236}">
                <a16:creationId xmlns:a16="http://schemas.microsoft.com/office/drawing/2014/main" id="{F466EF4B-2BCC-4442-9DE3-A1D04239FB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2771" name="Slide Number Placeholder 3">
            <a:extLst>
              <a:ext uri="{FF2B5EF4-FFF2-40B4-BE49-F238E27FC236}">
                <a16:creationId xmlns:a16="http://schemas.microsoft.com/office/drawing/2014/main" id="{665C8954-0472-624D-9132-CA68A2D79E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AFBEF5C-8EBB-274F-A131-C8C49981B835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5190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https://magicvalley.com/news/local/education/teenage-vaping-e-cigarettes-are-no-cause-of-school-suspensions/article_12a5a201-af07-5262-bd64-e0d29b37715d.html"/>
              </a:rPr>
              <a:t>This Idaho newspaper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reported that "[e]-cigarettes are the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no. 1 cause of school suspensions"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October of last year.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Suspension is effective in [2]: o Removing a problematic student from school. o Providing temporary relief to frustrated school personnel. o Raising parental attention to their child’s misconduct. </a:t>
            </a:r>
            <a:br>
              <a:rPr lang="en-US" dirty="0"/>
            </a:br>
            <a:r>
              <a:rPr lang="en-US" dirty="0"/>
              <a:t>BUT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0E67C5-3C5A-7140-BACB-7E952E771E0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262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E67C5-3C5A-7140-BACB-7E952E771E0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100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E67C5-3C5A-7140-BACB-7E952E771E0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25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>
            <a:extLst>
              <a:ext uri="{FF2B5EF4-FFF2-40B4-BE49-F238E27FC236}">
                <a16:creationId xmlns:a16="http://schemas.microsoft.com/office/drawing/2014/main" id="{30D183D1-0200-6C41-B357-2E671DB047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>
            <a:extLst>
              <a:ext uri="{FF2B5EF4-FFF2-40B4-BE49-F238E27FC236}">
                <a16:creationId xmlns:a16="http://schemas.microsoft.com/office/drawing/2014/main" id="{F466EF4B-2BCC-4442-9DE3-A1D04239FB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2771" name="Slide Number Placeholder 3">
            <a:extLst>
              <a:ext uri="{FF2B5EF4-FFF2-40B4-BE49-F238E27FC236}">
                <a16:creationId xmlns:a16="http://schemas.microsoft.com/office/drawing/2014/main" id="{665C8954-0472-624D-9132-CA68A2D79E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AFBEF5C-8EBB-274F-A131-C8C49981B835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1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dirty="0"/>
              <a:t>In the meantime, while</a:t>
            </a:r>
            <a:r>
              <a:rPr lang="en-US" altLang="en-US" baseline="0" dirty="0"/>
              <a:t> we’re all waiting for the FDA to act, many states and local communities are exerting their authority to regulate e-cigarettes on their own.  This chart summarizes the federal government’s regulatory authority over tobacco products, including e-cigarettes, and the authority of states and many local governments.</a:t>
            </a:r>
            <a:endParaRPr lang="en-US" alt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F849D74-488E-4FBB-8C70-AA41D0E18769}" type="slidenum">
              <a:rPr lang="en-US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451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E67C5-3C5A-7140-BACB-7E952E771E0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0864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E67C5-3C5A-7140-BACB-7E952E771E0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3927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E67C5-3C5A-7140-BACB-7E952E771E0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075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697AC89-F941-E64A-B4FD-1B608AC2C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5CB9199-B1FA-5F4D-9C91-27748478F21C}"/>
              </a:ext>
            </a:extLst>
          </p:cNvPr>
          <p:cNvSpPr/>
          <p:nvPr userDrawn="1"/>
        </p:nvSpPr>
        <p:spPr>
          <a:xfrm>
            <a:off x="-1" y="4572000"/>
            <a:ext cx="12191999" cy="2286000"/>
          </a:xfrm>
          <a:prstGeom prst="rect">
            <a:avLst/>
          </a:prstGeom>
          <a:gradFill>
            <a:gsLst>
              <a:gs pos="0">
                <a:srgbClr val="646569">
                  <a:alpha val="45000"/>
                  <a:lumMod val="16000"/>
                </a:srgbClr>
              </a:gs>
              <a:gs pos="100000">
                <a:schemeClr val="bg1">
                  <a:alpha val="0"/>
                  <a:lumMod val="8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AF37E5-0DE9-B648-B115-332A4B44B4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676400"/>
            <a:ext cx="12192000" cy="43434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DDB429-4261-0141-A2C8-3BB61DEB41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356C590-9CAE-44F8-AD56-F301120535AE}" type="datetime1">
              <a:rPr lang="en-US" smtClean="0"/>
              <a:t>5/15/2023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865311-D19D-3C40-87F8-EC477969AF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708713"/>
            <a:ext cx="2168640" cy="76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FD0F45-33E0-4540-812C-554A080F1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A612E7-4984-AD4C-A2A8-43BDAB3EE08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502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DDB429-4261-0141-A2C8-3BB61DEB41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02FF44-7FBB-47C5-B527-B829EB86A9A0}" type="datetime1">
              <a:rPr lang="en-US" smtClean="0"/>
              <a:t>5/15/2023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9708D5-224C-5A4F-BE34-30617B0BC1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708713"/>
            <a:ext cx="2168640" cy="76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09E5AF-C67D-C34E-A2B0-7C1721B47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9778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anchor="ctr"/>
          <a:lstStyle/>
          <a:p>
            <a:fld id="{8B2964F6-AC5D-425B-8FC2-1CCB55CC4236}" type="datetime1">
              <a:rPr lang="en-US" smtClean="0"/>
              <a:t>5/15/2023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CEDDB429-4261-0141-A2C8-3BB61DEB410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FB70937-4933-8244-B37E-9DADF438A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0" y="1874838"/>
            <a:ext cx="10160000" cy="38401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33400"/>
            <a:ext cx="1018032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1535113"/>
            <a:ext cx="49805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6000" y="2174876"/>
            <a:ext cx="4980517" cy="3616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00295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002953" cy="3616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88426-4FF2-46CE-825C-477C21CE9082}" type="datetime1">
              <a:rPr lang="en-US" smtClean="0"/>
              <a:t>5/15/2023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B429-4261-0141-A2C8-3BB61DEB41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FC7BF-121C-4439-B947-9DB1B64AAB35}" type="datetime1">
              <a:rPr lang="en-US" smtClean="0"/>
              <a:t>5/15/2023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B429-4261-0141-A2C8-3BB61DEB4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489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FF589-8CE4-4D47-8675-26EB5418C026}" type="datetime1">
              <a:rPr lang="en-US" smtClean="0"/>
              <a:t>5/15/2023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B429-4261-0141-A2C8-3BB61DEB41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3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>
                <a:latin typeface="Calibri" pitchFamily="34" charset="0"/>
              </a:defRPr>
            </a:lvl1pPr>
          </a:lstStyle>
          <a:p>
            <a:pPr>
              <a:defRPr/>
            </a:pPr>
            <a:fld id="{AA8E7C51-D3FE-4347-9A02-EE4091524713}" type="datetime1">
              <a:rPr lang="en-US" smtClean="0"/>
              <a:t>5/15/2023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/>
              <a:t>Tobacco 21 Overview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0F9ABF47-EA3C-42CD-AE56-91CDE041F1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04502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48D1F9-4721-984A-A56A-E8726D0608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85800"/>
            <a:ext cx="12192000" cy="7543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5CB9199-B1FA-5F4D-9C91-27748478F21C}"/>
              </a:ext>
            </a:extLst>
          </p:cNvPr>
          <p:cNvSpPr/>
          <p:nvPr userDrawn="1"/>
        </p:nvSpPr>
        <p:spPr>
          <a:xfrm>
            <a:off x="-1" y="4572000"/>
            <a:ext cx="12191999" cy="2286000"/>
          </a:xfrm>
          <a:prstGeom prst="rect">
            <a:avLst/>
          </a:prstGeom>
          <a:gradFill>
            <a:gsLst>
              <a:gs pos="0">
                <a:srgbClr val="646569">
                  <a:alpha val="45000"/>
                  <a:lumMod val="16000"/>
                </a:srgbClr>
              </a:gs>
              <a:gs pos="100000">
                <a:schemeClr val="bg1">
                  <a:alpha val="0"/>
                  <a:lumMod val="8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AF37E5-0DE9-B648-B115-332A4B44B4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676400"/>
            <a:ext cx="12192000" cy="43434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DDB429-4261-0141-A2C8-3BB61DEB41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29DD90-CF21-43DA-B7B2-5B7C4364BB89}" type="datetime1">
              <a:rPr lang="en-US" smtClean="0"/>
              <a:t>5/15/2023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865311-D19D-3C40-87F8-EC477969AF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708713"/>
            <a:ext cx="2168640" cy="76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741EA3-3806-0A48-A92D-BB2A4FE92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1978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240345-910D-9849-9666-40A2C1A96F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5CB9199-B1FA-5F4D-9C91-27748478F21C}"/>
              </a:ext>
            </a:extLst>
          </p:cNvPr>
          <p:cNvSpPr/>
          <p:nvPr userDrawn="1"/>
        </p:nvSpPr>
        <p:spPr>
          <a:xfrm>
            <a:off x="-1" y="4572000"/>
            <a:ext cx="12191999" cy="2286000"/>
          </a:xfrm>
          <a:prstGeom prst="rect">
            <a:avLst/>
          </a:prstGeom>
          <a:gradFill>
            <a:gsLst>
              <a:gs pos="0">
                <a:srgbClr val="646569">
                  <a:alpha val="45000"/>
                  <a:lumMod val="16000"/>
                </a:srgbClr>
              </a:gs>
              <a:gs pos="100000">
                <a:schemeClr val="bg1">
                  <a:alpha val="0"/>
                  <a:lumMod val="8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AF37E5-0DE9-B648-B115-332A4B44B4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676400"/>
            <a:ext cx="12192000" cy="43434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DDB429-4261-0141-A2C8-3BB61DEB41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CC1BACD-BF46-46DE-9505-40931DB12905}" type="datetime1">
              <a:rPr lang="en-US" smtClean="0"/>
              <a:t>5/15/2023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865311-D19D-3C40-87F8-EC477969AF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708713"/>
            <a:ext cx="2168640" cy="76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93DE63-C714-6742-8298-12DF56C98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1815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186B1-E96E-544A-A93C-EB7DD45ACE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1618" b="15049"/>
          <a:stretch/>
        </p:blipFill>
        <p:spPr>
          <a:xfrm>
            <a:off x="-3" y="0"/>
            <a:ext cx="12192003" cy="7239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5CB9199-B1FA-5F4D-9C91-27748478F21C}"/>
              </a:ext>
            </a:extLst>
          </p:cNvPr>
          <p:cNvSpPr/>
          <p:nvPr userDrawn="1"/>
        </p:nvSpPr>
        <p:spPr>
          <a:xfrm>
            <a:off x="-1" y="4572000"/>
            <a:ext cx="12191999" cy="2286000"/>
          </a:xfrm>
          <a:prstGeom prst="rect">
            <a:avLst/>
          </a:prstGeom>
          <a:gradFill>
            <a:gsLst>
              <a:gs pos="0">
                <a:srgbClr val="646569">
                  <a:alpha val="45000"/>
                  <a:lumMod val="16000"/>
                </a:srgbClr>
              </a:gs>
              <a:gs pos="100000">
                <a:schemeClr val="bg1">
                  <a:alpha val="0"/>
                  <a:lumMod val="8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AF37E5-0DE9-B648-B115-332A4B44B4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971800"/>
            <a:ext cx="12192000" cy="43434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7480" y="6579728"/>
            <a:ext cx="452120" cy="2556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DDB429-4261-0141-A2C8-3BB61DEB41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44478" y="6579728"/>
            <a:ext cx="1143000" cy="2556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A4733BD-5B8B-48DD-BEC2-FA1A9B02B4E5}" type="datetime1">
              <a:rPr lang="en-US" smtClean="0"/>
              <a:t>5/15/2023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865311-D19D-3C40-87F8-EC477969AF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6483302"/>
            <a:ext cx="2168640" cy="76200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176B21B3-EFC3-6849-99BE-E0299D90B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710" y="5177588"/>
            <a:ext cx="1018032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092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4CC9D0E-3A21-8F47-A72F-3FFEBAA211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5CB9199-B1FA-5F4D-9C91-27748478F21C}"/>
              </a:ext>
            </a:extLst>
          </p:cNvPr>
          <p:cNvSpPr/>
          <p:nvPr userDrawn="1"/>
        </p:nvSpPr>
        <p:spPr>
          <a:xfrm>
            <a:off x="-1" y="4572000"/>
            <a:ext cx="12191999" cy="2286000"/>
          </a:xfrm>
          <a:prstGeom prst="rect">
            <a:avLst/>
          </a:prstGeom>
          <a:gradFill>
            <a:gsLst>
              <a:gs pos="0">
                <a:srgbClr val="646569">
                  <a:alpha val="45000"/>
                  <a:lumMod val="16000"/>
                </a:srgbClr>
              </a:gs>
              <a:gs pos="100000">
                <a:schemeClr val="bg1">
                  <a:alpha val="0"/>
                  <a:lumMod val="8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DDB429-4261-0141-A2C8-3BB61DEB41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C0CC43-8ADD-4F29-9AAD-0294EA07F29A}" type="datetime1">
              <a:rPr lang="en-US" smtClean="0"/>
              <a:t>5/15/2023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FA7689-12B5-754A-9FA7-ACEB264AB5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1257300"/>
            <a:ext cx="12191999" cy="4343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C06D0D-AF49-8D48-8A6D-504C6B72B2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708713"/>
            <a:ext cx="2168640" cy="76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F52DE6-DCF6-7B46-B0A3-6264B6627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2683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8AD41D0-AA50-EC4F-9F3F-1181347835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5CB9199-B1FA-5F4D-9C91-27748478F21C}"/>
              </a:ext>
            </a:extLst>
          </p:cNvPr>
          <p:cNvSpPr/>
          <p:nvPr userDrawn="1"/>
        </p:nvSpPr>
        <p:spPr>
          <a:xfrm>
            <a:off x="-1" y="4572000"/>
            <a:ext cx="12191999" cy="2286000"/>
          </a:xfrm>
          <a:prstGeom prst="rect">
            <a:avLst/>
          </a:prstGeom>
          <a:gradFill>
            <a:gsLst>
              <a:gs pos="0">
                <a:srgbClr val="646569">
                  <a:alpha val="45000"/>
                  <a:lumMod val="16000"/>
                </a:srgbClr>
              </a:gs>
              <a:gs pos="100000">
                <a:schemeClr val="bg1">
                  <a:alpha val="0"/>
                  <a:lumMod val="8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DDB429-4261-0141-A2C8-3BB61DEB41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EE6623-0902-420A-AB1B-0AC387D903B6}" type="datetime1">
              <a:rPr lang="en-US" smtClean="0"/>
              <a:t>5/15/2023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FA7689-12B5-754A-9FA7-ACEB264AB5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1257300"/>
            <a:ext cx="12191999" cy="4343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0BA0EF-6086-E44F-BB02-4A8AF2C92C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708713"/>
            <a:ext cx="2168640" cy="76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4DF49-F7FF-F349-9883-552BFD020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6680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72DBC33-9928-6F43-8964-C705DEC2BA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5CB9199-B1FA-5F4D-9C91-27748478F21C}"/>
              </a:ext>
            </a:extLst>
          </p:cNvPr>
          <p:cNvSpPr/>
          <p:nvPr userDrawn="1"/>
        </p:nvSpPr>
        <p:spPr>
          <a:xfrm>
            <a:off x="-1" y="4572000"/>
            <a:ext cx="12191999" cy="2286000"/>
          </a:xfrm>
          <a:prstGeom prst="rect">
            <a:avLst/>
          </a:prstGeom>
          <a:gradFill>
            <a:gsLst>
              <a:gs pos="0">
                <a:srgbClr val="646569">
                  <a:alpha val="45000"/>
                  <a:lumMod val="16000"/>
                </a:srgbClr>
              </a:gs>
              <a:gs pos="100000">
                <a:schemeClr val="bg1">
                  <a:alpha val="0"/>
                  <a:lumMod val="8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DDB429-4261-0141-A2C8-3BB61DEB41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8A586D2-F6AD-4DE1-AAAB-2C7C10FC502B}" type="datetime1">
              <a:rPr lang="en-US" smtClean="0"/>
              <a:t>5/15/2023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FA7689-12B5-754A-9FA7-ACEB264AB5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1257300"/>
            <a:ext cx="12191999" cy="4343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8B2434-7A95-6345-9E68-72FE664E681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708713"/>
            <a:ext cx="2168640" cy="76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C99111-F418-8C42-A57C-FE5D7E221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0574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C992A2E-0872-8842-9300-48D15C5FB5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5CB9199-B1FA-5F4D-9C91-27748478F21C}"/>
              </a:ext>
            </a:extLst>
          </p:cNvPr>
          <p:cNvSpPr/>
          <p:nvPr userDrawn="1"/>
        </p:nvSpPr>
        <p:spPr>
          <a:xfrm>
            <a:off x="-1" y="4572000"/>
            <a:ext cx="12191999" cy="2286000"/>
          </a:xfrm>
          <a:prstGeom prst="rect">
            <a:avLst/>
          </a:prstGeom>
          <a:gradFill>
            <a:gsLst>
              <a:gs pos="0">
                <a:srgbClr val="646569">
                  <a:alpha val="45000"/>
                  <a:lumMod val="16000"/>
                </a:srgbClr>
              </a:gs>
              <a:gs pos="100000">
                <a:schemeClr val="bg1">
                  <a:alpha val="0"/>
                  <a:lumMod val="8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DDB429-4261-0141-A2C8-3BB61DEB41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608FDAA-A3D2-4339-B213-7512A1ED7576}" type="datetime1">
              <a:rPr lang="en-US" smtClean="0"/>
              <a:t>5/15/2023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FA7689-12B5-754A-9FA7-ACEB264AB5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1257300"/>
            <a:ext cx="12191999" cy="4343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C62F2F-00E4-E746-8F12-4B91F7254B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708713"/>
            <a:ext cx="2168640" cy="76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1AB6E6-BA7C-DF4D-84A6-DC42D02DA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57696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F81E93F-2191-E045-B31C-982D749697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5CB9199-B1FA-5F4D-9C91-27748478F21C}"/>
              </a:ext>
            </a:extLst>
          </p:cNvPr>
          <p:cNvSpPr/>
          <p:nvPr userDrawn="1"/>
        </p:nvSpPr>
        <p:spPr>
          <a:xfrm>
            <a:off x="-1" y="4572000"/>
            <a:ext cx="12191999" cy="2286000"/>
          </a:xfrm>
          <a:prstGeom prst="rect">
            <a:avLst/>
          </a:prstGeom>
          <a:gradFill>
            <a:gsLst>
              <a:gs pos="0">
                <a:srgbClr val="646569">
                  <a:alpha val="45000"/>
                  <a:lumMod val="16000"/>
                </a:srgbClr>
              </a:gs>
              <a:gs pos="100000">
                <a:schemeClr val="bg1">
                  <a:alpha val="0"/>
                  <a:lumMod val="8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DDB429-4261-0141-A2C8-3BB61DEB41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592BDA-05C4-4620-9D40-E174FC49C97E}" type="datetime1">
              <a:rPr lang="en-US" smtClean="0"/>
              <a:t>5/15/2023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FA7689-12B5-754A-9FA7-ACEB264AB5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1257300"/>
            <a:ext cx="12191999" cy="4343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06FD98-8226-F846-87F6-7CBBA0E00B8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708713"/>
            <a:ext cx="2168640" cy="76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1D17ED-AE21-EB43-9A3F-BDDAC1372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1099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533400"/>
            <a:ext cx="101803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1874838"/>
            <a:ext cx="10160000" cy="3840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601200" y="6019801"/>
            <a:ext cx="1143000" cy="25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 baseline="0">
                <a:solidFill>
                  <a:srgbClr val="95021E"/>
                </a:solidFill>
                <a:latin typeface="Arial Black" charset="0"/>
                <a:cs typeface="Montserrat-Bold"/>
              </a:defRPr>
            </a:lvl1pPr>
          </a:lstStyle>
          <a:p>
            <a:fld id="{0DE68323-B761-4E0A-AB57-F9656927561D}" type="datetime1">
              <a:rPr lang="en-US" smtClean="0"/>
              <a:t>5/15/2023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44200" y="6019801"/>
            <a:ext cx="452120" cy="25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rgbClr val="95021E"/>
                </a:solidFill>
                <a:latin typeface="Arial Black" charset="0"/>
                <a:cs typeface="Montserrat-Bold"/>
              </a:defRPr>
            </a:lvl1pPr>
          </a:lstStyle>
          <a:p>
            <a:fld id="{C1CF79A2-7DC6-DF41-8655-BDB9C51B6EB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4CBACD-E36E-C948-A158-4543FABE2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714999"/>
            <a:ext cx="2150748" cy="75571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69" r:id="rId3"/>
    <p:sldLayoutId id="2147483670" r:id="rId4"/>
    <p:sldLayoutId id="2147483660" r:id="rId5"/>
    <p:sldLayoutId id="2147483661" r:id="rId6"/>
    <p:sldLayoutId id="2147483662" r:id="rId7"/>
    <p:sldLayoutId id="2147483663" r:id="rId8"/>
    <p:sldLayoutId id="2147483665" r:id="rId9"/>
    <p:sldLayoutId id="2147483667" r:id="rId10"/>
    <p:sldLayoutId id="2147483654" r:id="rId11"/>
    <p:sldLayoutId id="2147483653" r:id="rId12"/>
    <p:sldLayoutId id="2147483664" r:id="rId13"/>
    <p:sldLayoutId id="2147483655" r:id="rId14"/>
    <p:sldLayoutId id="2147483671" r:id="rId15"/>
  </p:sldLayoutIdLst>
  <p:hf sldNum="0" hdr="0" ftr="0"/>
  <p:txStyles>
    <p:titleStyle>
      <a:lvl1pPr algn="l" defTabSz="457200" rtl="0" eaLnBrk="1" latinLnBrk="0" hangingPunct="1">
        <a:lnSpc>
          <a:spcPts val="2800"/>
        </a:lnSpc>
        <a:spcBef>
          <a:spcPct val="0"/>
        </a:spcBef>
        <a:buNone/>
        <a:defRPr sz="2800" b="1" i="0" kern="1200" cap="all">
          <a:ln>
            <a:noFill/>
          </a:ln>
          <a:solidFill>
            <a:srgbClr val="95021E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342900" indent="-342900" algn="l" defTabSz="457200" rtl="0" eaLnBrk="1" latinLnBrk="0" hangingPunct="1">
        <a:lnSpc>
          <a:spcPts val="2800"/>
        </a:lnSpc>
        <a:spcBef>
          <a:spcPct val="20000"/>
        </a:spcBef>
        <a:buFont typeface="Arial"/>
        <a:buChar char="•"/>
        <a:defRPr sz="2000" b="0" i="0" kern="1200">
          <a:solidFill>
            <a:srgbClr val="95021E"/>
          </a:solidFill>
          <a:latin typeface="Arial" charset="0"/>
          <a:ea typeface="Arial" charset="0"/>
          <a:cs typeface="Arial" charset="0"/>
        </a:defRPr>
      </a:lvl1pPr>
      <a:lvl2pPr marL="742950" indent="-285750" algn="l" defTabSz="457200" rtl="0" eaLnBrk="1" latinLnBrk="0" hangingPunct="1">
        <a:lnSpc>
          <a:spcPts val="2800"/>
        </a:lnSpc>
        <a:spcBef>
          <a:spcPct val="20000"/>
        </a:spcBef>
        <a:buFont typeface="Arial"/>
        <a:buChar char="–"/>
        <a:defRPr sz="1800" b="0" i="0" kern="1200">
          <a:solidFill>
            <a:srgbClr val="95021E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457200" rtl="0" eaLnBrk="1" latinLnBrk="0" hangingPunct="1">
        <a:lnSpc>
          <a:spcPts val="2800"/>
        </a:lnSpc>
        <a:spcBef>
          <a:spcPct val="20000"/>
        </a:spcBef>
        <a:buFont typeface="Arial"/>
        <a:buChar char="•"/>
        <a:defRPr sz="1600" b="0" i="0" kern="1200">
          <a:solidFill>
            <a:srgbClr val="95021E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457200" rtl="0" eaLnBrk="1" latinLnBrk="0" hangingPunct="1">
        <a:lnSpc>
          <a:spcPts val="2800"/>
        </a:lnSpc>
        <a:spcBef>
          <a:spcPct val="20000"/>
        </a:spcBef>
        <a:buFont typeface="Arial"/>
        <a:buChar char="–"/>
        <a:defRPr sz="1400" b="0" i="0" kern="1200">
          <a:solidFill>
            <a:srgbClr val="95021E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457200" rtl="0" eaLnBrk="1" latinLnBrk="0" hangingPunct="1">
        <a:lnSpc>
          <a:spcPts val="2800"/>
        </a:lnSpc>
        <a:spcBef>
          <a:spcPct val="20000"/>
        </a:spcBef>
        <a:buFont typeface="Arial"/>
        <a:buChar char="»"/>
        <a:defRPr sz="1400" b="0" i="0" kern="1200">
          <a:solidFill>
            <a:srgbClr val="95021E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hyperlink" Target="http://www.publichealthlawcenter.org/" TargetMode="External"/><Relationship Id="rId7" Type="http://schemas.openxmlformats.org/officeDocument/2006/relationships/image" Target="../media/image79.png"/><Relationship Id="rId2" Type="http://schemas.openxmlformats.org/officeDocument/2006/relationships/hyperlink" Target="mailto:publichealthlawcenter@mitchellhamline.edu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8.png"/><Relationship Id="rId5" Type="http://schemas.openxmlformats.org/officeDocument/2006/relationships/hyperlink" Target="http://www.facebook.com/publichealthlawcenter" TargetMode="External"/><Relationship Id="rId10" Type="http://schemas.openxmlformats.org/officeDocument/2006/relationships/image" Target="../media/image82.png"/><Relationship Id="rId4" Type="http://schemas.openxmlformats.org/officeDocument/2006/relationships/hyperlink" Target="http://www.twitter.com/phealthlawctr" TargetMode="External"/><Relationship Id="rId9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7.jpg"/><Relationship Id="rId18" Type="http://schemas.openxmlformats.org/officeDocument/2006/relationships/image" Target="../media/image32.jpg"/><Relationship Id="rId3" Type="http://schemas.openxmlformats.org/officeDocument/2006/relationships/image" Target="../media/image17.jpg"/><Relationship Id="rId21" Type="http://schemas.openxmlformats.org/officeDocument/2006/relationships/image" Target="../media/image35.jpeg"/><Relationship Id="rId7" Type="http://schemas.openxmlformats.org/officeDocument/2006/relationships/image" Target="../media/image21.jpg"/><Relationship Id="rId12" Type="http://schemas.openxmlformats.org/officeDocument/2006/relationships/image" Target="../media/image26.jpg"/><Relationship Id="rId17" Type="http://schemas.openxmlformats.org/officeDocument/2006/relationships/image" Target="../media/image31.jpeg"/><Relationship Id="rId2" Type="http://schemas.openxmlformats.org/officeDocument/2006/relationships/image" Target="../media/image16.jpg"/><Relationship Id="rId16" Type="http://schemas.openxmlformats.org/officeDocument/2006/relationships/image" Target="../media/image30.jpg"/><Relationship Id="rId20" Type="http://schemas.openxmlformats.org/officeDocument/2006/relationships/image" Target="../media/image3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g"/><Relationship Id="rId11" Type="http://schemas.openxmlformats.org/officeDocument/2006/relationships/image" Target="../media/image25.jpg"/><Relationship Id="rId24" Type="http://schemas.openxmlformats.org/officeDocument/2006/relationships/image" Target="../media/image38.jpeg"/><Relationship Id="rId5" Type="http://schemas.openxmlformats.org/officeDocument/2006/relationships/image" Target="../media/image19.jpg"/><Relationship Id="rId15" Type="http://schemas.openxmlformats.org/officeDocument/2006/relationships/image" Target="../media/image29.jpeg"/><Relationship Id="rId23" Type="http://schemas.openxmlformats.org/officeDocument/2006/relationships/image" Target="../media/image37.jpg"/><Relationship Id="rId10" Type="http://schemas.openxmlformats.org/officeDocument/2006/relationships/image" Target="../media/image24.jpg"/><Relationship Id="rId19" Type="http://schemas.openxmlformats.org/officeDocument/2006/relationships/image" Target="../media/image33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28.jpeg"/><Relationship Id="rId22" Type="http://schemas.openxmlformats.org/officeDocument/2006/relationships/image" Target="../media/image3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jpeg"/><Relationship Id="rId5" Type="http://schemas.openxmlformats.org/officeDocument/2006/relationships/hyperlink" Target="http://www.glitc.org/" TargetMode="External"/><Relationship Id="rId4" Type="http://schemas.openxmlformats.org/officeDocument/2006/relationships/image" Target="../media/image4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D5780C1-E5C6-8B4D-9A5B-4434DF89E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80" y="3810000"/>
            <a:ext cx="11323320" cy="1143000"/>
          </a:xfrm>
        </p:spPr>
        <p:txBody>
          <a:bodyPr/>
          <a:lstStyle/>
          <a:p>
            <a:r>
              <a:rPr lang="en-US" sz="3600" cap="small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Moving toward equity through bold commercial tobacco control policies</a:t>
            </a:r>
            <a:endParaRPr lang="en-US" sz="3600" dirty="0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39A5E504-2410-3B4D-94C3-D139C5200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E87D6-D4F3-4EB9-AE2E-A3508412ECBE}" type="datetime1">
              <a:rPr lang="en-US" smtClean="0"/>
              <a:t>5/15/2023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755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Elements of a strong policy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1708610"/>
            <a:ext cx="8229600" cy="3840163"/>
          </a:xfrm>
        </p:spPr>
        <p:txBody>
          <a:bodyPr>
            <a:normAutofit/>
          </a:bodyPr>
          <a:lstStyle/>
          <a:p>
            <a:r>
              <a:rPr lang="en-US" dirty="0"/>
              <a:t>Strong findings section</a:t>
            </a:r>
          </a:p>
          <a:p>
            <a:r>
              <a:rPr lang="en-US" dirty="0"/>
              <a:t>Clear, consistent definitions</a:t>
            </a:r>
          </a:p>
          <a:p>
            <a:r>
              <a:rPr lang="en-US" dirty="0"/>
              <a:t>Comprehensive </a:t>
            </a:r>
          </a:p>
          <a:p>
            <a:r>
              <a:rPr lang="en-US" dirty="0"/>
              <a:t>Enforcement provisions</a:t>
            </a:r>
          </a:p>
          <a:p>
            <a:r>
              <a:rPr lang="en-US" dirty="0"/>
              <a:t>Cessation support</a:t>
            </a:r>
          </a:p>
          <a:p>
            <a:r>
              <a:rPr lang="en-US" u="sng" dirty="0"/>
              <a:t>Anti-preemption language for state laws</a:t>
            </a:r>
          </a:p>
          <a:p>
            <a:r>
              <a:rPr lang="en-US" dirty="0"/>
              <a:t>Evaluation is essential.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94C46-1CF8-4768-9488-0DB17B735DA4}" type="datetime1">
              <a:rPr lang="en-US" smtClean="0"/>
              <a:t>5/15/2023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B429-4261-0141-A2C8-3BB61DEB4101}" type="slidenum">
              <a:rPr lang="en-US" smtClean="0"/>
              <a:t>10</a:t>
            </a:fld>
            <a:endParaRPr lang="en-US"/>
          </a:p>
        </p:txBody>
      </p:sp>
      <p:pic>
        <p:nvPicPr>
          <p:cNvPr id="9" name="Picture 6" descr="C:\Documents and Settings\William Mitchell\Local Settings\Temporary Internet Files\Content.IE5\2TNPNHEO\MP900321197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992" y="1295401"/>
            <a:ext cx="2880409" cy="4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1837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preemption?</a:t>
            </a:r>
            <a:br>
              <a:rPr lang="en-US" dirty="0"/>
            </a:br>
            <a:endParaRPr lang="en-US" dirty="0">
              <a:solidFill>
                <a:srgbClr val="64656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600201"/>
            <a:ext cx="5372100" cy="3840163"/>
          </a:xfrm>
        </p:spPr>
        <p:txBody>
          <a:bodyPr/>
          <a:lstStyle/>
          <a:p>
            <a:r>
              <a:rPr lang="en-US" dirty="0"/>
              <a:t>“Higher” level of government eliminates or reduces authority of a “lower” level of government.</a:t>
            </a:r>
          </a:p>
          <a:p>
            <a:r>
              <a:rPr lang="en-US" dirty="0"/>
              <a:t>Tobacco industry weaponized it 35 years ago.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9B76B-CDBD-4F53-831A-D7271E1C2CCD}" type="datetime1">
              <a:rPr lang="en-US" smtClean="0"/>
              <a:t>5/15/2023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1" y="1600201"/>
            <a:ext cx="2468069" cy="25291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013615" y="4343400"/>
            <a:ext cx="2221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solidFill>
                  <a:srgbClr val="802529"/>
                </a:solidFill>
              </a:rPr>
              <a:t>grassrootschange.net</a:t>
            </a:r>
            <a:endParaRPr lang="en-US" sz="1400" dirty="0">
              <a:solidFill>
                <a:srgbClr val="8025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012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PReemption</a:t>
            </a:r>
            <a:br>
              <a:rPr lang="en-US" dirty="0"/>
            </a:br>
            <a:r>
              <a:rPr lang="en-US" dirty="0">
                <a:solidFill>
                  <a:srgbClr val="646569"/>
                </a:solidFill>
              </a:rPr>
              <a:t>a fundamental health equity issue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9FC3A50-4DA2-D94A-98CD-653863BF3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5680" y="1508918"/>
            <a:ext cx="10160000" cy="3840163"/>
          </a:xfrm>
        </p:spPr>
        <p:txBody>
          <a:bodyPr/>
          <a:lstStyle/>
          <a:p>
            <a:r>
              <a:rPr lang="en-US" dirty="0"/>
              <a:t>Locally tailored policies are the best policies for addressing health disparities. </a:t>
            </a:r>
          </a:p>
          <a:p>
            <a:r>
              <a:rPr lang="en-US" dirty="0"/>
              <a:t>Preemption locks in the status quo and inhibits policy innovation. </a:t>
            </a:r>
          </a:p>
          <a:p>
            <a:r>
              <a:rPr lang="en-US" dirty="0"/>
              <a:t>Community involvement helps to develop more thoughtful policies. </a:t>
            </a:r>
          </a:p>
          <a:p>
            <a:r>
              <a:rPr lang="en-US" dirty="0"/>
              <a:t>It’s difficult to repeal, but some recent successes.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6C1E4-7107-4485-8AC9-70A8AFD89A53}" type="datetime1">
              <a:rPr lang="en-US" smtClean="0"/>
              <a:t>5/15/2023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FD5085-EA83-354E-DD4C-136FCBCB6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905249"/>
            <a:ext cx="4301067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42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85890"/>
            <a:ext cx="9525000" cy="957263"/>
          </a:xfrm>
        </p:spPr>
        <p:txBody>
          <a:bodyPr/>
          <a:lstStyle/>
          <a:p>
            <a:pPr eaLnBrk="1" hangingPunct="1">
              <a:defRPr/>
            </a:pPr>
            <a:r>
              <a:rPr lang="en-US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Ominbus</a:t>
            </a:r>
            <a:r>
              <a:rPr lang="en-US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” Tobacco Enforcement Act of 2023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3342"/>
            <a:ext cx="5922962" cy="5372100"/>
          </a:xfrm>
        </p:spPr>
        <p:txBody>
          <a:bodyPr/>
          <a:lstStyle/>
          <a:p>
            <a:r>
              <a:rPr lang="en-US" dirty="0"/>
              <a:t>Local governments are preempted from laws </a:t>
            </a:r>
            <a:r>
              <a:rPr lang="en-US" dirty="0">
                <a:solidFill>
                  <a:schemeClr val="tx1"/>
                </a:solidFill>
              </a:rPr>
              <a:t>“…</a:t>
            </a:r>
            <a:r>
              <a:rPr lang="en-US" b="0" i="1" dirty="0">
                <a:solidFill>
                  <a:srgbClr val="000000"/>
                </a:solidFill>
                <a:effectLst/>
                <a:latin typeface="+mn-lt"/>
              </a:rPr>
              <a:t>pertaining to ingredients, flavors, or licensing, beyond a general business license.”</a:t>
            </a:r>
            <a:endParaRPr lang="en-US" i="1" dirty="0">
              <a:latin typeface="+mn-lt"/>
            </a:endParaRPr>
          </a:p>
          <a:p>
            <a:r>
              <a:rPr lang="en-US" dirty="0"/>
              <a:t>. Scope is not completely clear.</a:t>
            </a:r>
          </a:p>
          <a:p>
            <a:r>
              <a:rPr lang="en-US" dirty="0"/>
              <a:t>Does NOT include:</a:t>
            </a:r>
          </a:p>
          <a:p>
            <a:pPr lvl="1"/>
            <a:r>
              <a:rPr lang="en-US" dirty="0"/>
              <a:t>smoke-free/</a:t>
            </a:r>
            <a:r>
              <a:rPr lang="en-US" dirty="0" err="1"/>
              <a:t>tobacco-free</a:t>
            </a:r>
            <a:r>
              <a:rPr lang="en-US" dirty="0"/>
              <a:t> laws; or </a:t>
            </a:r>
          </a:p>
          <a:p>
            <a:pPr lvl="1"/>
            <a:r>
              <a:rPr lang="en-US" dirty="0"/>
              <a:t>land use/zoning laws.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101" name="Picture 4" descr="TCLClogo2006_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6000751"/>
            <a:ext cx="25146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D5A7-9DB7-4EA3-BBFD-318848C3250D}" type="datetime1">
              <a:rPr lang="en-US" smtClean="0"/>
              <a:t>5/15/2023</a:t>
            </a:fld>
            <a:endParaRPr lang="en-US" dirty="0"/>
          </a:p>
        </p:txBody>
      </p:sp>
      <p:pic>
        <p:nvPicPr>
          <p:cNvPr id="3" name="Picture 6" descr="South Carolina State House - Wikipedia">
            <a:extLst>
              <a:ext uri="{FF2B5EF4-FFF2-40B4-BE49-F238E27FC236}">
                <a16:creationId xmlns:a16="http://schemas.microsoft.com/office/drawing/2014/main" id="{8302AC84-DC77-AAAF-2C75-F192DF965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034817"/>
            <a:ext cx="4648200" cy="309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044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29302-DDBA-0145-8652-0E4DF4CC1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Smoke-free laws</a:t>
            </a:r>
            <a:br>
              <a:rPr lang="en-US" dirty="0"/>
            </a:br>
            <a:r>
              <a:rPr lang="en-US" dirty="0">
                <a:solidFill>
                  <a:srgbClr val="646569"/>
                </a:solidFill>
              </a:rPr>
              <a:t>a powerful first step</a:t>
            </a:r>
          </a:p>
        </p:txBody>
      </p:sp>
      <p:sp>
        <p:nvSpPr>
          <p:cNvPr id="31746" name="Date Placeholder 3">
            <a:extLst>
              <a:ext uri="{FF2B5EF4-FFF2-40B4-BE49-F238E27FC236}">
                <a16:creationId xmlns:a16="http://schemas.microsoft.com/office/drawing/2014/main" id="{94E34F1C-D54E-604C-9723-0323041FC672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889A6BF-1617-4A90-97B1-ECA05AC5868C}" type="datetime1">
              <a:rPr lang="en-US" altLang="en-US" smtClean="0">
                <a:solidFill>
                  <a:srgbClr val="802529"/>
                </a:solidFill>
                <a:latin typeface="Arial Black" panose="020B0604020202020204" pitchFamily="34" charset="0"/>
              </a:rPr>
              <a:t>5/15/2023</a:t>
            </a:fld>
            <a:endParaRPr lang="en-US" altLang="en-US" dirty="0">
              <a:solidFill>
                <a:srgbClr val="802529"/>
              </a:solidFill>
              <a:latin typeface="Arial Black" panose="020B0604020202020204" pitchFamily="34" charset="0"/>
              <a:ea typeface="Montserrat-Bold" pitchFamily="2" charset="77"/>
              <a:cs typeface="Montserrat-Bold" pitchFamily="2" charset="77"/>
            </a:endParaRPr>
          </a:p>
        </p:txBody>
      </p:sp>
      <p:sp>
        <p:nvSpPr>
          <p:cNvPr id="31748" name="Content Placeholder 8">
            <a:extLst>
              <a:ext uri="{FF2B5EF4-FFF2-40B4-BE49-F238E27FC236}">
                <a16:creationId xmlns:a16="http://schemas.microsoft.com/office/drawing/2014/main" id="{3A34AC97-CC33-144A-855D-5818BBC7E6D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16000" y="1874838"/>
            <a:ext cx="10795000" cy="3840162"/>
          </a:xfrm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According to DHEC, 40% of South Carolinians live in communities with comprehensive smoke-free laws.</a:t>
            </a:r>
          </a:p>
          <a:p>
            <a:r>
              <a:rPr lang="en-US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Foothills Brewing v. City of Greenville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clarified local authority in 2008.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Huge opportunity for comprehensive laws – workplaces, outdoor spaces, and housing.</a:t>
            </a: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794919"/>
            <a:ext cx="4482058" cy="276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2042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29302-DDBA-0145-8652-0E4DF4CC1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13545"/>
            <a:ext cx="1018032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Menthol</a:t>
            </a:r>
            <a:br>
              <a:rPr lang="en-US" dirty="0"/>
            </a:br>
            <a:r>
              <a:rPr lang="en-US" dirty="0">
                <a:solidFill>
                  <a:srgbClr val="646569"/>
                </a:solidFill>
              </a:rPr>
              <a:t>a sordid history</a:t>
            </a:r>
          </a:p>
        </p:txBody>
      </p:sp>
      <p:sp>
        <p:nvSpPr>
          <p:cNvPr id="31746" name="Date Placeholder 3">
            <a:extLst>
              <a:ext uri="{FF2B5EF4-FFF2-40B4-BE49-F238E27FC236}">
                <a16:creationId xmlns:a16="http://schemas.microsoft.com/office/drawing/2014/main" id="{94E34F1C-D54E-604C-9723-0323041FC672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4F95AA6-E7AC-498F-99DA-5A19DDDA0D72}" type="datetime1">
              <a:rPr lang="en-US" altLang="en-US" smtClean="0">
                <a:solidFill>
                  <a:srgbClr val="802529"/>
                </a:solidFill>
                <a:latin typeface="Arial Black" panose="020B0604020202020204" pitchFamily="34" charset="0"/>
              </a:rPr>
              <a:t>5/15/2023</a:t>
            </a:fld>
            <a:endParaRPr lang="en-US" altLang="en-US" dirty="0">
              <a:solidFill>
                <a:srgbClr val="802529"/>
              </a:solidFill>
              <a:latin typeface="Arial Black" panose="020B0604020202020204" pitchFamily="34" charset="0"/>
              <a:ea typeface="Montserrat-Bold" pitchFamily="2" charset="77"/>
              <a:cs typeface="Montserrat-Bold" pitchFamily="2" charset="77"/>
            </a:endParaRPr>
          </a:p>
        </p:txBody>
      </p:sp>
      <p:sp>
        <p:nvSpPr>
          <p:cNvPr id="31748" name="Content Placeholder 8">
            <a:extLst>
              <a:ext uri="{FF2B5EF4-FFF2-40B4-BE49-F238E27FC236}">
                <a16:creationId xmlns:a16="http://schemas.microsoft.com/office/drawing/2014/main" id="{3A34AC97-CC33-144A-855D-5818BBC7E6D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34863" y="1556545"/>
            <a:ext cx="7766137" cy="263445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Industry targeting African-American communities:</a:t>
            </a:r>
          </a:p>
          <a:p>
            <a:pPr lvl="1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Increase in use from 5% in 1950’s to about 85% today.</a:t>
            </a:r>
          </a:p>
          <a:p>
            <a:pPr lvl="1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45%  of African-American smokers would try to quit if menthol weren’t available.</a:t>
            </a:r>
          </a:p>
          <a:p>
            <a:pPr lvl="1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75% of African-American smokers in favor of banning menthol cigarettes.</a:t>
            </a:r>
          </a:p>
          <a:p>
            <a:pPr lvl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Image result for black community menthol advertiseme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925" y="3858922"/>
            <a:ext cx="1802377" cy="271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AAMenthol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001000" y="914400"/>
            <a:ext cx="4084627" cy="4823309"/>
          </a:xfrm>
          <a:prstGeom prst="rect">
            <a:avLst/>
          </a:prstGeom>
          <a:ln>
            <a:solidFill>
              <a:srgbClr val="4D4D4D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09600" y="4445880"/>
            <a:ext cx="312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Source: Truth Initiative</a:t>
            </a:r>
          </a:p>
        </p:txBody>
      </p:sp>
    </p:spTree>
    <p:extLst>
      <p:ext uri="{BB962C8B-B14F-4D97-AF65-F5344CB8AC3E}">
        <p14:creationId xmlns:p14="http://schemas.microsoft.com/office/powerpoint/2010/main" val="29552081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802529"/>
                </a:solidFill>
              </a:rPr>
              <a:t>Targeting the LGBTQ+ Community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08356"/>
            <a:ext cx="5943600" cy="3840163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sz="2000" dirty="0"/>
              <a:t>20.6% of LGBTQ+ adults and 35.5% of transgender adults smoke cigarettes compared to 14.9%.</a:t>
            </a:r>
          </a:p>
          <a:p>
            <a:pPr marL="1200150" lvl="3" indent="-342900">
              <a:buFont typeface="Arial" panose="020B0604020202020204" pitchFamily="34" charset="0"/>
              <a:buChar char="•"/>
            </a:pPr>
            <a:r>
              <a:rPr lang="en-US" sz="1600" dirty="0"/>
              <a:t>Source: Truth Initiative</a:t>
            </a:r>
          </a:p>
          <a:p>
            <a:pPr marL="0" lvl="1" indent="0">
              <a:buNone/>
            </a:pPr>
            <a:r>
              <a:rPr lang="en-US" sz="2000" dirty="0"/>
              <a:t>LBGTQ+ menthol cigarette use is also significantly higher (36% of smokers).</a:t>
            </a:r>
          </a:p>
          <a:p>
            <a:pPr marL="1200150" lvl="3" indent="-342900">
              <a:buFont typeface="Arial" panose="020B0604020202020204" pitchFamily="34" charset="0"/>
              <a:buChar char="•"/>
            </a:pPr>
            <a:r>
              <a:rPr lang="en-US" sz="1600" dirty="0"/>
              <a:t>Source: </a:t>
            </a:r>
            <a:r>
              <a:rPr lang="en-US" sz="1600" dirty="0" err="1"/>
              <a:t>Fallin</a:t>
            </a:r>
            <a:r>
              <a:rPr lang="en-US" sz="1600" dirty="0"/>
              <a:t> A, </a:t>
            </a:r>
            <a:r>
              <a:rPr lang="en-US" sz="1600" dirty="0" err="1"/>
              <a:t>Goodin</a:t>
            </a:r>
            <a:r>
              <a:rPr lang="en-US" sz="1600" dirty="0"/>
              <a:t> AJ, King BA, Am. J. Prev. Med.</a:t>
            </a:r>
          </a:p>
          <a:p>
            <a:pPr marL="742950" lvl="2" indent="-342900"/>
            <a:endParaRPr lang="en-US" sz="1800" dirty="0"/>
          </a:p>
          <a:p>
            <a:pPr marL="0" lvl="1" indent="0">
              <a:buNone/>
            </a:pPr>
            <a:endParaRPr lang="en-US" sz="2000" dirty="0"/>
          </a:p>
          <a:p>
            <a:pPr marL="0" lvl="1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2987-7BCF-4809-B7E4-A2B33E9EA629}" type="datetime1">
              <a:rPr lang="en-US" smtClean="0"/>
              <a:t>5/15/2023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693" y="1447800"/>
            <a:ext cx="39624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907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Capturing the kids</a:t>
            </a:r>
            <a:endParaRPr lang="en-US" dirty="0">
              <a:solidFill>
                <a:srgbClr val="64656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08356"/>
            <a:ext cx="5943600" cy="3840163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sz="2000" dirty="0"/>
              <a:t>81% of youth initiate tobacco use with flavored products.</a:t>
            </a:r>
          </a:p>
          <a:p>
            <a:pPr marL="1200150" lvl="3" indent="-342900">
              <a:buFont typeface="Arial" panose="020B0604020202020204" pitchFamily="34" charset="0"/>
              <a:buChar char="•"/>
            </a:pPr>
            <a:r>
              <a:rPr lang="en-US" sz="1600" dirty="0"/>
              <a:t>Source: Truth Initiative</a:t>
            </a:r>
          </a:p>
          <a:p>
            <a:pPr marL="0" lvl="1" indent="0">
              <a:buNone/>
            </a:pPr>
            <a:endParaRPr lang="en-US" sz="2000" dirty="0"/>
          </a:p>
          <a:p>
            <a:pPr marL="0" lvl="1" indent="0">
              <a:buNone/>
            </a:pPr>
            <a:r>
              <a:rPr lang="en-US" sz="2000" dirty="0"/>
              <a:t>Menthol increases initiation, decreases cessation, exacerbates disparities.</a:t>
            </a:r>
          </a:p>
          <a:p>
            <a:pPr marL="1200150" lvl="3" indent="-342900">
              <a:buFont typeface="Arial" panose="020B0604020202020204" pitchFamily="34" charset="0"/>
              <a:buChar char="•"/>
            </a:pPr>
            <a:r>
              <a:rPr lang="en-US" sz="1600" dirty="0"/>
              <a:t>Source: Campaign for Tobacco Free Kids</a:t>
            </a:r>
          </a:p>
          <a:p>
            <a:pPr marL="742950" lvl="2" indent="-342900"/>
            <a:endParaRPr lang="en-US" sz="1800" dirty="0"/>
          </a:p>
          <a:p>
            <a:pPr marL="0" lvl="1" indent="0">
              <a:buNone/>
            </a:pPr>
            <a:endParaRPr lang="en-US" sz="2000" dirty="0"/>
          </a:p>
          <a:p>
            <a:pPr marL="0" lvl="1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D9BF-3D40-4992-BC93-76601B668BE9}" type="datetime1">
              <a:rPr lang="en-US" smtClean="0"/>
              <a:t>5/15/2023</a:t>
            </a:fld>
            <a:endParaRPr lang="en-US"/>
          </a:p>
        </p:txBody>
      </p:sp>
      <p:pic>
        <p:nvPicPr>
          <p:cNvPr id="10" name="Picture 2" descr="db76dfe0-8683-4b84-8689-5ce2fd549a3e@namprd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51739" y="2066337"/>
            <a:ext cx="4165599" cy="3124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51385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Flavored tobacco restrictions</a:t>
            </a:r>
            <a:br>
              <a:rPr lang="en-US" dirty="0"/>
            </a:br>
            <a:r>
              <a:rPr lang="en-US" dirty="0">
                <a:solidFill>
                  <a:srgbClr val="646569"/>
                </a:solidFill>
              </a:rPr>
              <a:t>the evolution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5470B-3660-4578-816A-99AE0236675D}" type="datetime1">
              <a:rPr lang="en-US" smtClean="0"/>
              <a:t>5/15/2023</a:t>
            </a:fld>
            <a:endParaRPr lang="en-US"/>
          </a:p>
        </p:txBody>
      </p:sp>
      <p:pic>
        <p:nvPicPr>
          <p:cNvPr id="9" name="Picture 6" descr="http://townmapsusa.com/images/maps/map_of_providence_r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65" y="3581400"/>
            <a:ext cx="1961203" cy="194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52600"/>
            <a:ext cx="2542130" cy="15888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170" y="1447800"/>
            <a:ext cx="2441542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137" y="2362200"/>
            <a:ext cx="3551256" cy="2667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B429-4261-0141-A2C8-3BB61DEB4101}" type="slidenum">
              <a:rPr lang="en-US" smtClean="0"/>
              <a:t>18</a:t>
            </a:fld>
            <a:endParaRPr lang="en-US"/>
          </a:p>
        </p:txBody>
      </p:sp>
      <p:pic>
        <p:nvPicPr>
          <p:cNvPr id="11" name="Picture 2" descr="Greetings from Massachusetts | Postcard, Post cards, Massachusetts art">
            <a:extLst>
              <a:ext uri="{FF2B5EF4-FFF2-40B4-BE49-F238E27FC236}">
                <a16:creationId xmlns:a16="http://schemas.microsoft.com/office/drawing/2014/main" id="{F4714F2A-60F5-4A24-9620-A0C0FAF3B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210" y="3695700"/>
            <a:ext cx="268605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956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9940" y="73417"/>
            <a:ext cx="10180320" cy="1143000"/>
          </a:xfrm>
        </p:spPr>
        <p:txBody>
          <a:bodyPr/>
          <a:lstStyle/>
          <a:p>
            <a:r>
              <a:rPr lang="en-US" dirty="0"/>
              <a:t>Location/types of retailers</a:t>
            </a:r>
            <a:br>
              <a:rPr lang="en-US" dirty="0"/>
            </a:br>
            <a:r>
              <a:rPr lang="en-US" dirty="0">
                <a:solidFill>
                  <a:srgbClr val="646569"/>
                </a:solidFill>
              </a:rPr>
              <a:t>Beyond TRL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802284" cy="3352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Restricting Retailers</a:t>
            </a:r>
          </a:p>
          <a:p>
            <a:pPr lvl="1"/>
            <a:r>
              <a:rPr lang="en-US" sz="2000" dirty="0"/>
              <a:t>Location</a:t>
            </a:r>
          </a:p>
          <a:p>
            <a:pPr lvl="2"/>
            <a:r>
              <a:rPr lang="en-US" sz="2000" dirty="0"/>
              <a:t>Near schools</a:t>
            </a:r>
          </a:p>
          <a:p>
            <a:pPr lvl="2"/>
            <a:r>
              <a:rPr lang="en-US" sz="2000" dirty="0"/>
              <a:t>Residential areas</a:t>
            </a:r>
          </a:p>
          <a:p>
            <a:pPr lvl="1"/>
            <a:r>
              <a:rPr lang="en-US" sz="2000" dirty="0"/>
              <a:t>Density</a:t>
            </a:r>
          </a:p>
          <a:p>
            <a:pPr lvl="2"/>
            <a:r>
              <a:rPr lang="en-US" sz="2000" dirty="0"/>
              <a:t>How close to each other </a:t>
            </a:r>
          </a:p>
          <a:p>
            <a:pPr lvl="1"/>
            <a:r>
              <a:rPr lang="en-US" sz="2000" dirty="0"/>
              <a:t>Quantity</a:t>
            </a:r>
          </a:p>
          <a:p>
            <a:pPr lvl="2"/>
            <a:r>
              <a:rPr lang="en-US" sz="2000" dirty="0"/>
              <a:t>Total number overall</a:t>
            </a:r>
          </a:p>
          <a:p>
            <a:pPr lvl="1"/>
            <a:r>
              <a:rPr lang="en-US" sz="2000" dirty="0"/>
              <a:t>Type of Retailer</a:t>
            </a:r>
          </a:p>
          <a:p>
            <a:pPr lvl="2"/>
            <a:r>
              <a:rPr lang="en-US" sz="2000" dirty="0"/>
              <a:t>Adult-only retailers</a:t>
            </a:r>
          </a:p>
          <a:p>
            <a:pPr lvl="2"/>
            <a:r>
              <a:rPr lang="en-US" sz="2000" dirty="0"/>
              <a:t>Pharmacies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1C1EA-5641-4779-A46A-904C9C44B8AF}" type="datetime1">
              <a:rPr lang="en-US" smtClean="0"/>
              <a:t>5/15/2023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B429-4261-0141-A2C8-3BB61DEB4101}" type="slidenum">
              <a:rPr lang="en-US" smtClean="0"/>
              <a:t>19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t="20454" b="15909"/>
          <a:stretch/>
        </p:blipFill>
        <p:spPr>
          <a:xfrm>
            <a:off x="5403736" y="1074935"/>
            <a:ext cx="3503122" cy="1923283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0919" y="3302590"/>
            <a:ext cx="3435464" cy="2583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4345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DBECF-F5E4-4EEB-8777-C0720964BBB0}" type="datetime1">
              <a:rPr lang="en-US" smtClean="0"/>
              <a:t>5/15/2023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16000" y="1874838"/>
            <a:ext cx="6446838" cy="3840163"/>
          </a:xfrm>
        </p:spPr>
        <p:txBody>
          <a:bodyPr/>
          <a:lstStyle/>
          <a:p>
            <a:r>
              <a:rPr lang="en-US" dirty="0"/>
              <a:t>Public Health Law Center background. </a:t>
            </a:r>
          </a:p>
          <a:p>
            <a:r>
              <a:rPr lang="en-US" dirty="0"/>
              <a:t>The tobacco industry targeting then and now.</a:t>
            </a:r>
          </a:p>
          <a:p>
            <a:r>
              <a:rPr lang="en-US" dirty="0"/>
              <a:t>Preemption is a health equity issue.</a:t>
            </a:r>
          </a:p>
          <a:p>
            <a:r>
              <a:rPr lang="en-US" dirty="0"/>
              <a:t>Equity-focused policy options. </a:t>
            </a:r>
          </a:p>
        </p:txBody>
      </p:sp>
      <p:pic>
        <p:nvPicPr>
          <p:cNvPr id="7" name="Picture 11" descr="C:\Documents and Settings\William Mitchell\Local Settings\Temporary Internet Files\Content.IE5\I48IK933\MP90040565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838" y="1104900"/>
            <a:ext cx="3387488" cy="33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4547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18146"/>
            <a:ext cx="6172200" cy="717947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0" dirty="0">
                <a:latin typeface="Arial Black" panose="020B0A04020102020204" pitchFamily="34" charset="0"/>
                <a:cs typeface="Arial" panose="020B0604020202020204" pitchFamily="34" charset="0"/>
              </a:rPr>
              <a:t>Tax and pricing</a:t>
            </a:r>
            <a:br>
              <a:rPr lang="en-US" sz="2400" b="0" dirty="0"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n-US" sz="2400" b="0" dirty="0">
              <a:solidFill>
                <a:srgbClr val="646569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535821"/>
            <a:ext cx="5206309" cy="3300718"/>
          </a:xfrm>
        </p:spPr>
        <p:txBody>
          <a:bodyPr>
            <a:normAutofit/>
          </a:bodyPr>
          <a:lstStyle/>
          <a:p>
            <a:pPr marL="348854" indent="-91440">
              <a:lnSpc>
                <a:spcPct val="120000"/>
              </a:lnSpc>
              <a:spcBef>
                <a:spcPts val="900"/>
              </a:spcBef>
            </a:pPr>
            <a:r>
              <a:rPr lang="en-US" altLang="en-US" sz="1800" dirty="0"/>
              <a:t>Increase tax and expand to e-cigarettes.</a:t>
            </a:r>
          </a:p>
          <a:p>
            <a:pPr marL="348854" indent="-91440">
              <a:lnSpc>
                <a:spcPct val="120000"/>
              </a:lnSpc>
              <a:spcBef>
                <a:spcPts val="900"/>
              </a:spcBef>
            </a:pPr>
            <a:r>
              <a:rPr lang="en-US" altLang="en-US" sz="1800" dirty="0"/>
              <a:t>Research shows that tobacco is often the cheapest in lowest income communities and in pharmacies. </a:t>
            </a:r>
          </a:p>
          <a:p>
            <a:pPr marL="348854" indent="-91440">
              <a:lnSpc>
                <a:spcPct val="120000"/>
              </a:lnSpc>
              <a:spcBef>
                <a:spcPts val="900"/>
              </a:spcBef>
            </a:pPr>
            <a:r>
              <a:rPr lang="en-US" altLang="en-US" sz="1800" dirty="0"/>
              <a:t>Restricting redemption of coupons.</a:t>
            </a:r>
          </a:p>
          <a:p>
            <a:pPr marL="748904" lvl="1" indent="-91440">
              <a:lnSpc>
                <a:spcPct val="120000"/>
              </a:lnSpc>
              <a:spcBef>
                <a:spcPts val="900"/>
              </a:spcBef>
            </a:pPr>
            <a:r>
              <a:rPr lang="en-US" altLang="en-US" dirty="0"/>
              <a:t>No “sale” prices.</a:t>
            </a:r>
          </a:p>
          <a:p>
            <a:pPr marL="348854" indent="-91440">
              <a:lnSpc>
                <a:spcPct val="120000"/>
              </a:lnSpc>
              <a:spcBef>
                <a:spcPts val="900"/>
              </a:spcBef>
            </a:pPr>
            <a:r>
              <a:rPr lang="en-US" altLang="en-US" sz="1800" dirty="0"/>
              <a:t>Price floors – often combined with minimum pack size.</a:t>
            </a:r>
          </a:p>
          <a:p>
            <a:pPr marL="348854" indent="-348854">
              <a:spcBef>
                <a:spcPts val="900"/>
              </a:spcBef>
            </a:pPr>
            <a:endParaRPr lang="en-US" altLang="en-US" sz="1800" dirty="0"/>
          </a:p>
          <a:p>
            <a:pPr marL="348854" indent="-348854">
              <a:buSzPct val="125000"/>
              <a:buNone/>
            </a:pPr>
            <a:endParaRPr lang="en-US" altLang="en-US" dirty="0">
              <a:solidFill>
                <a:schemeClr val="bg1"/>
              </a:solidFill>
            </a:endParaRPr>
          </a:p>
        </p:txBody>
      </p:sp>
      <p:pic>
        <p:nvPicPr>
          <p:cNvPr id="4101" name="Picture 4" descr="TCLClogo2006_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0" y="5357815"/>
            <a:ext cx="1885950" cy="511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426" y="619904"/>
            <a:ext cx="3387725" cy="175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880118fb-708b-463c-b055-8669fd1fbe72@namprd0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2" r="29450"/>
          <a:stretch/>
        </p:blipFill>
        <p:spPr bwMode="auto">
          <a:xfrm rot="5400000">
            <a:off x="7638432" y="2560967"/>
            <a:ext cx="2656686" cy="2636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601198"/>
            <a:ext cx="3853312" cy="2256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E92ABA-97BD-25A8-DE32-4DDE74C88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84448-42A5-4918-B1A2-D50AE4CD91D9}" type="datetime1">
              <a:rPr lang="en-US" smtClean="0"/>
              <a:t>5/15/2023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0136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29302-DDBA-0145-8652-0E4DF4CC1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exemptions</a:t>
            </a:r>
            <a:br>
              <a:rPr lang="en-US" dirty="0"/>
            </a:br>
            <a:r>
              <a:rPr lang="en-US" dirty="0">
                <a:solidFill>
                  <a:srgbClr val="646569"/>
                </a:solidFill>
              </a:rPr>
              <a:t>are they worth it?</a:t>
            </a:r>
          </a:p>
        </p:txBody>
      </p:sp>
      <p:sp>
        <p:nvSpPr>
          <p:cNvPr id="31746" name="Date Placeholder 3">
            <a:extLst>
              <a:ext uri="{FF2B5EF4-FFF2-40B4-BE49-F238E27FC236}">
                <a16:creationId xmlns:a16="http://schemas.microsoft.com/office/drawing/2014/main" id="{94E34F1C-D54E-604C-9723-0323041FC672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889A6BF-1617-4A90-97B1-ECA05AC5868C}" type="datetime1">
              <a:rPr lang="en-US" altLang="en-US" smtClean="0">
                <a:solidFill>
                  <a:srgbClr val="802529"/>
                </a:solidFill>
                <a:latin typeface="Arial Black" panose="020B0604020202020204" pitchFamily="34" charset="0"/>
              </a:rPr>
              <a:t>5/15/2023</a:t>
            </a:fld>
            <a:endParaRPr lang="en-US" altLang="en-US" dirty="0">
              <a:solidFill>
                <a:srgbClr val="802529"/>
              </a:solidFill>
              <a:latin typeface="Arial Black" panose="020B0604020202020204" pitchFamily="34" charset="0"/>
              <a:ea typeface="Montserrat-Bold" pitchFamily="2" charset="77"/>
              <a:cs typeface="Montserrat-Bold" pitchFamily="2" charset="77"/>
            </a:endParaRPr>
          </a:p>
        </p:txBody>
      </p:sp>
      <p:sp>
        <p:nvSpPr>
          <p:cNvPr id="31748" name="Content Placeholder 8">
            <a:extLst>
              <a:ext uri="{FF2B5EF4-FFF2-40B4-BE49-F238E27FC236}">
                <a16:creationId xmlns:a16="http://schemas.microsoft.com/office/drawing/2014/main" id="{3A34AC97-CC33-144A-855D-5818BBC7E6D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16000" y="1874838"/>
            <a:ext cx="10160000" cy="3840162"/>
          </a:xfrm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No.  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Will inevitably increase disparities.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No public health benefit.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Increased likelihood of litigation.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-171558"/>
            <a:ext cx="5188739" cy="4014787"/>
          </a:xfrm>
          <a:prstGeom prst="rect">
            <a:avLst/>
          </a:prstGeom>
        </p:spPr>
      </p:pic>
      <p:pic>
        <p:nvPicPr>
          <p:cNvPr id="4" name="Picture 2" descr="f428d633-c912-42fe-ae18-c45e47c09ceb@namprd02">
            <a:extLst>
              <a:ext uri="{FF2B5EF4-FFF2-40B4-BE49-F238E27FC236}">
                <a16:creationId xmlns:a16="http://schemas.microsoft.com/office/drawing/2014/main" id="{894EA1DD-69C3-87FB-4CB9-FFF84D2CA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421" y="3853646"/>
            <a:ext cx="3654579" cy="2740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88224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542" y="340185"/>
            <a:ext cx="10180638" cy="1143000"/>
          </a:xfrm>
        </p:spPr>
        <p:txBody>
          <a:bodyPr/>
          <a:lstStyle/>
          <a:p>
            <a:r>
              <a:rPr lang="en-US" dirty="0"/>
              <a:t>Equitable penalties</a:t>
            </a:r>
            <a:br>
              <a:rPr lang="en-US" dirty="0"/>
            </a:br>
            <a:r>
              <a:rPr lang="en-US" dirty="0">
                <a:solidFill>
                  <a:srgbClr val="646569"/>
                </a:solidFill>
              </a:rPr>
              <a:t>Youth use hasn’t increased by accident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2E6E9-8D8B-4A10-8318-FC02E52BBAD3}" type="datetime1">
              <a:rPr lang="en-US" smtClean="0"/>
              <a:t>5/15/2023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1600" y="1600200"/>
            <a:ext cx="6858000" cy="3840163"/>
          </a:xfrm>
        </p:spPr>
        <p:txBody>
          <a:bodyPr>
            <a:normAutofit/>
          </a:bodyPr>
          <a:lstStyle/>
          <a:p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Industry documents show targeting of kids since 1950s for “replacement smokers.” </a:t>
            </a:r>
          </a:p>
          <a:p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Tobacco industry “education programs” in 1980s and 1990’s led to similar efforts by JUUL.</a:t>
            </a:r>
          </a:p>
          <a:p>
            <a:r>
              <a:rPr lang="en-US" sz="1800" dirty="0"/>
              <a:t>Industry targeting of youth:</a:t>
            </a:r>
          </a:p>
          <a:p>
            <a:pPr lvl="1"/>
            <a:r>
              <a:rPr lang="en-US" dirty="0"/>
              <a:t>Industry spends $9.5 billion a year on marketing, vast majority in the retail environment.</a:t>
            </a:r>
          </a:p>
          <a:p>
            <a:pPr lvl="1"/>
            <a:r>
              <a:rPr lang="en-US" dirty="0"/>
              <a:t>90% of youth report exposure to cigarette ads, 80% to e-cigarette ads.</a:t>
            </a:r>
          </a:p>
          <a:p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4572000"/>
            <a:ext cx="1655025" cy="20803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39" b="2174"/>
          <a:stretch/>
        </p:blipFill>
        <p:spPr>
          <a:xfrm>
            <a:off x="6781800" y="1371600"/>
            <a:ext cx="5181600" cy="295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321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29302-DDBA-0145-8652-0E4DF4CC1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Equitable Penalties</a:t>
            </a:r>
            <a:br>
              <a:rPr lang="en-US" dirty="0"/>
            </a:br>
            <a:endParaRPr lang="en-US" dirty="0">
              <a:solidFill>
                <a:srgbClr val="646569"/>
              </a:solidFill>
            </a:endParaRPr>
          </a:p>
        </p:txBody>
      </p:sp>
      <p:sp>
        <p:nvSpPr>
          <p:cNvPr id="31746" name="Date Placeholder 3">
            <a:extLst>
              <a:ext uri="{FF2B5EF4-FFF2-40B4-BE49-F238E27FC236}">
                <a16:creationId xmlns:a16="http://schemas.microsoft.com/office/drawing/2014/main" id="{94E34F1C-D54E-604C-9723-0323041FC672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61B1262-B467-4545-8262-ADE494153579}" type="datetime1">
              <a:rPr lang="en-US" altLang="en-US" smtClean="0">
                <a:solidFill>
                  <a:srgbClr val="802529"/>
                </a:solidFill>
                <a:latin typeface="Arial Black" panose="020B0604020202020204" pitchFamily="34" charset="0"/>
              </a:rPr>
              <a:t>5/15/2023</a:t>
            </a:fld>
            <a:endParaRPr lang="en-US" altLang="en-US" dirty="0">
              <a:solidFill>
                <a:srgbClr val="802529"/>
              </a:solidFill>
              <a:latin typeface="Arial Black" panose="020B0604020202020204" pitchFamily="34" charset="0"/>
              <a:ea typeface="Montserrat-Bold" pitchFamily="2" charset="77"/>
              <a:cs typeface="Montserrat-Bold" pitchFamily="2" charset="77"/>
            </a:endParaRPr>
          </a:p>
        </p:txBody>
      </p:sp>
      <p:sp>
        <p:nvSpPr>
          <p:cNvPr id="31748" name="Content Placeholder 8">
            <a:extLst>
              <a:ext uri="{FF2B5EF4-FFF2-40B4-BE49-F238E27FC236}">
                <a16:creationId xmlns:a16="http://schemas.microsoft.com/office/drawing/2014/main" id="{3A34AC97-CC33-144A-855D-5818BBC7E6D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420019"/>
            <a:ext cx="5537200" cy="3840162"/>
          </a:xfrm>
        </p:spPr>
        <p:txBody>
          <a:bodyPr/>
          <a:lstStyle/>
          <a:p>
            <a:r>
              <a:rPr lang="en-US" dirty="0"/>
              <a:t>Punitive Purchase, Use, and Possession (PUP) laws are not effective at addressing addiction.</a:t>
            </a:r>
          </a:p>
          <a:p>
            <a:r>
              <a:rPr lang="en-US" dirty="0"/>
              <a:t>Removed from South Carolina’s state law. 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524000"/>
            <a:ext cx="544830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550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Discrimination in enforcement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62559-415F-46A6-836E-430EC1833AA8}" type="datetime1">
              <a:rPr lang="en-US" smtClean="0"/>
              <a:t>5/15/2023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16000" y="1874838"/>
            <a:ext cx="6446838" cy="3840163"/>
          </a:xfrm>
        </p:spPr>
        <p:txBody>
          <a:bodyPr/>
          <a:lstStyle/>
          <a:p>
            <a:r>
              <a:rPr lang="en-US" dirty="0"/>
              <a:t>Black youth, youth of color, indigenous youth, and youth with disabilities are disproportionately penalized in the school environment and legal system.</a:t>
            </a:r>
          </a:p>
          <a:p>
            <a:r>
              <a:rPr lang="en-US" dirty="0"/>
              <a:t>Prosecutorial discretion leads to increased interactions with police.</a:t>
            </a:r>
          </a:p>
          <a:p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211788"/>
            <a:ext cx="3733800" cy="316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40727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4029"/>
            <a:ext cx="11049000" cy="1143000"/>
          </a:xfrm>
        </p:spPr>
        <p:txBody>
          <a:bodyPr/>
          <a:lstStyle/>
          <a:p>
            <a:r>
              <a:rPr lang="en-US" dirty="0"/>
              <a:t>School penalties</a:t>
            </a:r>
            <a:br>
              <a:rPr lang="en-US" dirty="0"/>
            </a:br>
            <a:r>
              <a:rPr lang="en-US" dirty="0">
                <a:solidFill>
                  <a:srgbClr val="646569"/>
                </a:solidFill>
              </a:rPr>
              <a:t>suspensions and expulsions aren’t effective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CAD60-30E4-4D0E-9893-9DB3764A03EA}" type="datetime1">
              <a:rPr lang="en-US" smtClean="0"/>
              <a:t>5/15/2023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2D0C07-7E7E-4E86-A6B7-1BB33A3FF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676400"/>
            <a:ext cx="6844030" cy="1694712"/>
          </a:xfrm>
          <a:prstGeom prst="rect">
            <a:avLst/>
          </a:prstGeom>
        </p:spPr>
      </p:pic>
      <p:pic>
        <p:nvPicPr>
          <p:cNvPr id="6" name="Picture 5" descr="A picture containing indoor, white&#10;&#10;Description automatically generated">
            <a:extLst>
              <a:ext uri="{FF2B5EF4-FFF2-40B4-BE49-F238E27FC236}">
                <a16:creationId xmlns:a16="http://schemas.microsoft.com/office/drawing/2014/main" id="{1A75F325-E8BE-4820-86CE-BD5785438A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6200" y="3345246"/>
            <a:ext cx="3810000" cy="288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3365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D888E4-1472-4016-869E-5CE426C52C02}" type="datetime1">
              <a:rPr lang="en-US" smtClean="0"/>
              <a:t>5/15/2023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1E684A-1DD6-4D0A-9DCC-9B9B99EF9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9417" y="1533438"/>
            <a:ext cx="4114800" cy="409592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4524" t="10989" r="33333" b="12433"/>
          <a:stretch/>
        </p:blipFill>
        <p:spPr>
          <a:xfrm>
            <a:off x="304800" y="1524000"/>
            <a:ext cx="3188600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60C136-DE66-4328-A4E8-894271DEC7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533400"/>
            <a:ext cx="3852817" cy="383610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606561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US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200400" y="1981200"/>
            <a:ext cx="6705600" cy="3733800"/>
          </a:xfrm>
        </p:spPr>
        <p:txBody>
          <a:bodyPr/>
          <a:lstStyle/>
          <a:p>
            <a:pPr marL="0" indent="0">
              <a:lnSpc>
                <a:spcPct val="140000"/>
              </a:lnSpc>
              <a:buNone/>
            </a:pPr>
            <a:r>
              <a:rPr lang="en-US" sz="2400" dirty="0"/>
              <a:t>651.290.7506</a:t>
            </a:r>
            <a:endParaRPr lang="en-US" sz="2400" dirty="0">
              <a:hlinkClick r:id="rId2"/>
            </a:endParaRPr>
          </a:p>
          <a:p>
            <a:pPr marL="0" indent="0">
              <a:lnSpc>
                <a:spcPct val="140000"/>
              </a:lnSpc>
              <a:buNone/>
            </a:pPr>
            <a:r>
              <a:rPr lang="en-US" sz="2400" dirty="0">
                <a:hlinkClick r:id="rId2"/>
              </a:rPr>
              <a:t>publichealthlawcenter@mitchellhamline.edu</a:t>
            </a:r>
            <a:endParaRPr lang="en-US" sz="2400" dirty="0"/>
          </a:p>
          <a:p>
            <a:pPr marL="0" indent="0">
              <a:lnSpc>
                <a:spcPct val="140000"/>
              </a:lnSpc>
              <a:buNone/>
            </a:pPr>
            <a:r>
              <a:rPr lang="en-US" sz="2400" dirty="0">
                <a:hlinkClick r:id="rId3"/>
              </a:rPr>
              <a:t>www.publichealthlawcenter.org</a:t>
            </a:r>
            <a:endParaRPr lang="en-US" sz="2400" dirty="0"/>
          </a:p>
          <a:p>
            <a:pPr marL="0" indent="0">
              <a:lnSpc>
                <a:spcPct val="140000"/>
              </a:lnSpc>
              <a:buNone/>
            </a:pPr>
            <a:r>
              <a:rPr lang="en-US" sz="2400" dirty="0">
                <a:hlinkClick r:id="rId4"/>
              </a:rPr>
              <a:t>@phealthlawctr</a:t>
            </a:r>
            <a:endParaRPr lang="en-US" sz="2400" dirty="0"/>
          </a:p>
          <a:p>
            <a:pPr marL="0" indent="0">
              <a:lnSpc>
                <a:spcPct val="140000"/>
              </a:lnSpc>
              <a:buNone/>
            </a:pPr>
            <a:r>
              <a:rPr lang="en-US" sz="2400" dirty="0" err="1">
                <a:hlinkClick r:id="rId5"/>
              </a:rPr>
              <a:t>facebook.com</a:t>
            </a:r>
            <a:r>
              <a:rPr lang="en-US" sz="2400" dirty="0">
                <a:hlinkClick r:id="rId5"/>
              </a:rPr>
              <a:t>/publichealthlawcenter</a:t>
            </a:r>
            <a:endParaRPr lang="en-US" sz="2400" dirty="0"/>
          </a:p>
          <a:p>
            <a:pPr marL="0" indent="0">
              <a:lnSpc>
                <a:spcPct val="140000"/>
              </a:lnSpc>
              <a:buNone/>
            </a:pPr>
            <a:endParaRPr lang="en-US" dirty="0"/>
          </a:p>
        </p:txBody>
      </p:sp>
      <p:pic>
        <p:nvPicPr>
          <p:cNvPr id="8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7649" y="4437144"/>
            <a:ext cx="508000" cy="508000"/>
          </a:xfrm>
          <a:prstGeom prst="rect">
            <a:avLst/>
          </a:prstGeom>
        </p:spPr>
      </p:pic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1151" y="3840504"/>
            <a:ext cx="508000" cy="508000"/>
          </a:xfrm>
          <a:prstGeom prst="rect">
            <a:avLst/>
          </a:prstGeom>
        </p:spPr>
      </p:pic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1151" y="3243864"/>
            <a:ext cx="508000" cy="508000"/>
          </a:xfrm>
          <a:prstGeom prst="rect">
            <a:avLst/>
          </a:prstGeom>
        </p:spPr>
      </p:pic>
      <p:pic>
        <p:nvPicPr>
          <p:cNvPr id="11" name="Pictur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7649" y="2647224"/>
            <a:ext cx="508000" cy="508000"/>
          </a:xfrm>
          <a:prstGeom prst="rect">
            <a:avLst/>
          </a:prstGeom>
        </p:spPr>
      </p:pic>
      <p:pic>
        <p:nvPicPr>
          <p:cNvPr id="12" name="Pictur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1151" y="2120648"/>
            <a:ext cx="508000" cy="50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EA73F-8E0D-44F4-A041-F6CE64C137C4}" type="datetime1">
              <a:rPr lang="en-US" smtClean="0"/>
              <a:t>5/15/2023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667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7635240" cy="1143000"/>
          </a:xfrm>
        </p:spPr>
        <p:txBody>
          <a:bodyPr/>
          <a:lstStyle/>
          <a:p>
            <a:r>
              <a:rPr lang="en-US" dirty="0"/>
              <a:t>The Public health law center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86C94-CCBB-4721-8B32-BA94BAEBAC1F}" type="datetime1">
              <a:rPr lang="en-US" smtClean="0"/>
              <a:t>5/15/2023</a:t>
            </a:fld>
            <a:endParaRPr lang="en-US" dirty="0"/>
          </a:p>
        </p:txBody>
      </p:sp>
      <p:pic>
        <p:nvPicPr>
          <p:cNvPr id="8" name="Picture 7" descr="mitchell-hamline-win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0" y="1679331"/>
            <a:ext cx="8153400" cy="352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502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1"/>
            <a:ext cx="9235440" cy="1074952"/>
          </a:xfrm>
        </p:spPr>
        <p:txBody>
          <a:bodyPr/>
          <a:lstStyle/>
          <a:p>
            <a:r>
              <a:rPr lang="en-US" sz="2400" dirty="0"/>
              <a:t>Commercial Tobacco </a:t>
            </a:r>
            <a:r>
              <a:rPr lang="en-US" sz="2400" dirty="0" err="1"/>
              <a:t>ControL</a:t>
            </a:r>
            <a:r>
              <a:rPr lang="en-US" sz="2400" dirty="0"/>
              <a:t> team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4ACC0-5D90-44BA-9318-E9B52A15E319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95021E"/>
                </a:solidFill>
                <a:effectLst/>
                <a:uLnTx/>
                <a:uFillTx/>
                <a:latin typeface="Arial Black" charset="0"/>
                <a:ea typeface="+mn-ea"/>
              </a:rPr>
              <a:t>5/15/2023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95021E"/>
              </a:solidFill>
              <a:effectLst/>
              <a:uLnTx/>
              <a:uFillTx/>
              <a:latin typeface="Arial Black" charset="0"/>
              <a:ea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3"/>
          <a:stretch/>
        </p:blipFill>
        <p:spPr>
          <a:xfrm>
            <a:off x="5852240" y="1192021"/>
            <a:ext cx="1144138" cy="14789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0"/>
          <a:stretch/>
        </p:blipFill>
        <p:spPr>
          <a:xfrm>
            <a:off x="9737173" y="1201279"/>
            <a:ext cx="1139291" cy="14696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"/>
          <a:stretch/>
        </p:blipFill>
        <p:spPr>
          <a:xfrm>
            <a:off x="7160476" y="1184093"/>
            <a:ext cx="1139292" cy="14868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" b="-1"/>
          <a:stretch/>
        </p:blipFill>
        <p:spPr>
          <a:xfrm>
            <a:off x="8463866" y="1193369"/>
            <a:ext cx="1109206" cy="14775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0"/>
          <a:stretch/>
        </p:blipFill>
        <p:spPr>
          <a:xfrm>
            <a:off x="3229795" y="1192022"/>
            <a:ext cx="1137747" cy="14789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6405" y="1201279"/>
            <a:ext cx="1139292" cy="1469686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0"/>
          <a:stretch/>
        </p:blipFill>
        <p:spPr bwMode="auto">
          <a:xfrm>
            <a:off x="4531640" y="1192023"/>
            <a:ext cx="1156502" cy="147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89F58583-158D-4E29-A0E6-FE59CBDCD2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975"/>
          <a:stretch/>
        </p:blipFill>
        <p:spPr bwMode="auto">
          <a:xfrm>
            <a:off x="3228251" y="2734830"/>
            <a:ext cx="1139291" cy="151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483FC279-43C2-40BC-B4E3-48CDB9BC6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22928" y="2754992"/>
            <a:ext cx="1121927" cy="149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6BC178-89FA-4C0D-BF15-064504739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4200" y="6019801"/>
            <a:ext cx="452120" cy="25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 baseline="0">
                <a:solidFill>
                  <a:srgbClr val="95021E"/>
                </a:solidFill>
                <a:latin typeface="Arial Black" charset="0"/>
                <a:ea typeface="+mn-ea"/>
                <a:cs typeface="Montserrat-Bold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DB429-4261-0141-A2C8-3BB61DEB410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95021E"/>
                </a:solidFill>
                <a:effectLst/>
                <a:uLnTx/>
                <a:uFillTx/>
                <a:latin typeface="Arial Black" charset="0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95021E"/>
              </a:solidFill>
              <a:effectLst/>
              <a:uLnTx/>
              <a:uFillTx/>
              <a:latin typeface="Arial Black" charset="0"/>
              <a:ea typeface="+mn-ea"/>
            </a:endParaRP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29C47A45-F1F9-400F-AB3B-615DA670E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27169" y="2726896"/>
            <a:ext cx="1154899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72E4306-C608-4678-A1E0-2EF0E4062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52240" y="2727627"/>
            <a:ext cx="1142999" cy="152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7D878FD-53B4-4410-B74A-957A307ED5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" r="180"/>
          <a:stretch/>
        </p:blipFill>
        <p:spPr bwMode="auto">
          <a:xfrm>
            <a:off x="567317" y="4335857"/>
            <a:ext cx="1169780" cy="151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F2405EC4-4F5F-319D-D1DE-87CB97554B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8"/>
          <a:stretch/>
        </p:blipFill>
        <p:spPr bwMode="auto">
          <a:xfrm>
            <a:off x="2108789" y="4342394"/>
            <a:ext cx="1121927" cy="150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arolina Saavedra Staff Photo">
            <a:extLst>
              <a:ext uri="{FF2B5EF4-FFF2-40B4-BE49-F238E27FC236}">
                <a16:creationId xmlns:a16="http://schemas.microsoft.com/office/drawing/2014/main" id="{BE88C796-3220-2176-5EA2-C16374156E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4" b="1072"/>
          <a:stretch/>
        </p:blipFill>
        <p:spPr bwMode="auto">
          <a:xfrm>
            <a:off x="8218768" y="4317939"/>
            <a:ext cx="1151252" cy="153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person with curly hair&#10;&#10;Description automatically generated with medium confidence">
            <a:extLst>
              <a:ext uri="{FF2B5EF4-FFF2-40B4-BE49-F238E27FC236}">
                <a16:creationId xmlns:a16="http://schemas.microsoft.com/office/drawing/2014/main" id="{F076C947-2FFB-0514-4212-51BBE172488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-1467" t="2096" r="-270" b="12564"/>
          <a:stretch/>
        </p:blipFill>
        <p:spPr>
          <a:xfrm>
            <a:off x="580739" y="1184094"/>
            <a:ext cx="1181568" cy="14868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0CCBD47-73CB-BCC1-1E68-6C9B8115A5F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2" r="12680"/>
          <a:stretch/>
        </p:blipFill>
        <p:spPr>
          <a:xfrm>
            <a:off x="3602408" y="4327926"/>
            <a:ext cx="1156502" cy="15239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84AAFB5-AF9D-10E6-A977-8B8BA980728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3" r="11852"/>
          <a:stretch/>
        </p:blipFill>
        <p:spPr>
          <a:xfrm>
            <a:off x="6702938" y="4318891"/>
            <a:ext cx="1144138" cy="1533032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390BD00E-1CC7-416C-BBE9-CF87576F10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5" r="8554"/>
          <a:stretch/>
        </p:blipFill>
        <p:spPr bwMode="auto">
          <a:xfrm>
            <a:off x="5130602" y="4318891"/>
            <a:ext cx="1200644" cy="153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F7C3755-13A6-924A-4059-EAA7B409A8B5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" t="3236" r="675" b="554"/>
          <a:stretch/>
        </p:blipFill>
        <p:spPr>
          <a:xfrm flipH="1">
            <a:off x="9737171" y="2724327"/>
            <a:ext cx="1139293" cy="1526569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517777F-637D-A2E1-A5A5-A91BAB369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41712" y="4325591"/>
            <a:ext cx="1130209" cy="152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C0021A44-40B1-4B24-E68C-3E6E926F4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47879" y="2726896"/>
            <a:ext cx="1143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35E091CE-646C-C1E6-948E-AB31716BBB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"/>
          <a:stretch/>
        </p:blipFill>
        <p:spPr bwMode="auto">
          <a:xfrm>
            <a:off x="8443519" y="2727628"/>
            <a:ext cx="1147337" cy="152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om Pryor Staff Photo">
            <a:extLst>
              <a:ext uri="{FF2B5EF4-FFF2-40B4-BE49-F238E27FC236}">
                <a16:creationId xmlns:a16="http://schemas.microsoft.com/office/drawing/2014/main" id="{FCE75555-C072-4F1A-A6B7-843A0AB2E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95" y="2800988"/>
            <a:ext cx="1087056" cy="140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386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562" y="372625"/>
            <a:ext cx="10180638" cy="1143000"/>
          </a:xfrm>
        </p:spPr>
        <p:txBody>
          <a:bodyPr/>
          <a:lstStyle/>
          <a:p>
            <a:r>
              <a:rPr lang="en-US" dirty="0"/>
              <a:t>Legal technical assistance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4D1F3-07BC-4B71-AA47-E2E83C318B86}" type="datetime1">
              <a:rPr lang="en-US" smtClean="0"/>
              <a:t>5/15/2023</a:t>
            </a:fld>
            <a:endParaRPr lang="en-US"/>
          </a:p>
        </p:txBody>
      </p:sp>
      <p:graphicFrame>
        <p:nvGraphicFramePr>
          <p:cNvPr id="8" name="Content Placeholder 3"/>
          <p:cNvGraphicFramePr>
            <a:graphicFrameLocks/>
          </p:cNvGraphicFramePr>
          <p:nvPr/>
        </p:nvGraphicFramePr>
        <p:xfrm>
          <a:off x="2106881" y="1600201"/>
          <a:ext cx="8229600" cy="39651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51974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C538-7AE2-4DCC-8310-6B9CF739474A}" type="datetime1">
              <a:rPr lang="en-US" smtClean="0"/>
              <a:t>5/15/2023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B2D86C-65C7-4068-9A5D-DE62F43A5E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07" b="1631"/>
          <a:stretch/>
        </p:blipFill>
        <p:spPr>
          <a:xfrm>
            <a:off x="2743200" y="98655"/>
            <a:ext cx="6324600" cy="57150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006603-769E-40FA-9491-EE352E315DC8}"/>
              </a:ext>
            </a:extLst>
          </p:cNvPr>
          <p:cNvSpPr txBox="1"/>
          <p:nvPr/>
        </p:nvSpPr>
        <p:spPr>
          <a:xfrm>
            <a:off x="3810000" y="5804356"/>
            <a:ext cx="457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Photo credit: Sam </a:t>
            </a:r>
            <a:r>
              <a:rPr lang="en-US" sz="800" dirty="0" err="1"/>
              <a:t>Bradd</a:t>
            </a:r>
            <a:r>
              <a:rPr lang="en-US" sz="800" dirty="0"/>
              <a:t> https://drawingchange.com/gathering-wisdom-visuals-for-a-healthy-future/ </a:t>
            </a:r>
          </a:p>
        </p:txBody>
      </p:sp>
    </p:spTree>
    <p:extLst>
      <p:ext uri="{BB962C8B-B14F-4D97-AF65-F5344CB8AC3E}">
        <p14:creationId xmlns:p14="http://schemas.microsoft.com/office/powerpoint/2010/main" val="944454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646569"/>
                </a:solidFill>
              </a:rPr>
              <a:t>commercial vs. traditional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49552-3049-406D-B735-F7D2A9FBC763}" type="datetime1">
              <a:rPr lang="en-US" smtClean="0"/>
              <a:t>5/15/2023</a:t>
            </a:fld>
            <a:endParaRPr lang="en-US" dirty="0"/>
          </a:p>
        </p:txBody>
      </p:sp>
      <p:pic>
        <p:nvPicPr>
          <p:cNvPr id="7" name="Picture 2" descr="http://clovecigarette.org/37-82-large/marlboro-red-clove-cigaret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72389"/>
            <a:ext cx="32766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222" y="1676400"/>
            <a:ext cx="2372756" cy="30624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70176" y="4790183"/>
            <a:ext cx="23458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solidFill>
                  <a:prstClr val="black"/>
                </a:solidFill>
                <a:latin typeface="Calibri"/>
              </a:rPr>
              <a:t>Source: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solidFill>
                  <a:prstClr val="black"/>
                </a:solidFill>
                <a:latin typeface="Calibri"/>
                <a:hlinkClick r:id="rId5"/>
              </a:rPr>
              <a:t>http://www.glitc.org/</a:t>
            </a:r>
            <a:endParaRPr lang="en-US" sz="1400" i="1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solidFill>
                  <a:prstClr val="black"/>
                </a:solidFill>
                <a:latin typeface="Calibri"/>
              </a:rPr>
              <a:t>forms/</a:t>
            </a:r>
            <a:r>
              <a:rPr lang="en-US" sz="1400" i="1" dirty="0" err="1">
                <a:solidFill>
                  <a:prstClr val="black"/>
                </a:solidFill>
                <a:latin typeface="Calibri"/>
              </a:rPr>
              <a:t>Tabacco</a:t>
            </a:r>
            <a:r>
              <a:rPr lang="en-US" sz="1400" i="1" dirty="0">
                <a:solidFill>
                  <a:prstClr val="black"/>
                </a:solidFill>
                <a:latin typeface="Calibri"/>
              </a:rPr>
              <a:t>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solidFill>
                  <a:prstClr val="black"/>
                </a:solidFill>
                <a:latin typeface="Calibri"/>
              </a:rPr>
              <a:t>tabacco-booklet-web-.pdf</a:t>
            </a:r>
          </a:p>
        </p:txBody>
      </p:sp>
      <p:pic>
        <p:nvPicPr>
          <p:cNvPr id="1026" name="Picture 2" descr="Image result for not equal sig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810" y="3124199"/>
            <a:ext cx="1239399" cy="111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455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29302-DDBA-0145-8652-0E4DF4CC1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Marie Evans</a:t>
            </a:r>
            <a:br>
              <a:rPr lang="en-US" dirty="0"/>
            </a:br>
            <a:r>
              <a:rPr lang="en-US" dirty="0">
                <a:solidFill>
                  <a:srgbClr val="646569"/>
                </a:solidFill>
              </a:rPr>
              <a:t>The sad history of industry targeting</a:t>
            </a:r>
          </a:p>
        </p:txBody>
      </p:sp>
      <p:sp>
        <p:nvSpPr>
          <p:cNvPr id="31746" name="Date Placeholder 3">
            <a:extLst>
              <a:ext uri="{FF2B5EF4-FFF2-40B4-BE49-F238E27FC236}">
                <a16:creationId xmlns:a16="http://schemas.microsoft.com/office/drawing/2014/main" id="{94E34F1C-D54E-604C-9723-0323041FC672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679645-E8DC-46B5-AE04-017D708D15BB}" type="datetime1">
              <a:rPr lang="en-US" altLang="en-US" smtClean="0">
                <a:solidFill>
                  <a:srgbClr val="95021E"/>
                </a:solidFill>
                <a:latin typeface="Arial Black" panose="020B0604020202020204" pitchFamily="34" charset="0"/>
              </a:rPr>
              <a:t>5/15/2023</a:t>
            </a:fld>
            <a:endParaRPr lang="en-US" altLang="en-US" dirty="0">
              <a:solidFill>
                <a:srgbClr val="95021E"/>
              </a:solidFill>
              <a:latin typeface="Arial Black" panose="020B0604020202020204" pitchFamily="34" charset="0"/>
              <a:ea typeface="Montserrat-Bold" pitchFamily="2" charset="77"/>
              <a:cs typeface="Montserrat-Bold" pitchFamily="2" charset="77"/>
            </a:endParaRPr>
          </a:p>
        </p:txBody>
      </p:sp>
      <p:pic>
        <p:nvPicPr>
          <p:cNvPr id="6" name="Picture 2" descr="Image result for &quot;marie evans&quot; roxbury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447800"/>
            <a:ext cx="3124200" cy="431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573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447800"/>
            <a:ext cx="3962398" cy="2327275"/>
          </a:xfrm>
        </p:spPr>
        <p:txBody>
          <a:bodyPr>
            <a:noAutofit/>
          </a:bodyPr>
          <a:lstStyle/>
          <a:p>
            <a:pPr indent="1588">
              <a:lnSpc>
                <a:spcPct val="90000"/>
              </a:lnSpc>
              <a:buNone/>
              <a:defRPr/>
            </a:pPr>
            <a:r>
              <a:rPr lang="en-US" dirty="0">
                <a:solidFill>
                  <a:srgbClr val="646569"/>
                </a:solidFill>
                <a:latin typeface="+mj-lt"/>
              </a:rPr>
              <a:t>The FDA</a:t>
            </a:r>
          </a:p>
          <a:p>
            <a:pPr marL="912536" indent="-570336">
              <a:lnSpc>
                <a:spcPct val="90000"/>
              </a:lnSpc>
              <a:defRPr/>
            </a:pPr>
            <a:r>
              <a:rPr lang="en-US" dirty="0">
                <a:solidFill>
                  <a:srgbClr val="802529"/>
                </a:solidFill>
                <a:latin typeface="+mj-lt"/>
              </a:rPr>
              <a:t>YES: Product standards</a:t>
            </a:r>
          </a:p>
          <a:p>
            <a:pPr marL="1311775" lvl="1" indent="-570336">
              <a:lnSpc>
                <a:spcPct val="90000"/>
              </a:lnSpc>
              <a:defRPr/>
            </a:pPr>
            <a:r>
              <a:rPr lang="en-US" sz="2000" dirty="0">
                <a:solidFill>
                  <a:srgbClr val="802529"/>
                </a:solidFill>
                <a:latin typeface="+mj-lt"/>
              </a:rPr>
              <a:t>Nicotine yields</a:t>
            </a:r>
          </a:p>
          <a:p>
            <a:pPr marL="1311775" lvl="1" indent="-570336">
              <a:lnSpc>
                <a:spcPct val="90000"/>
              </a:lnSpc>
              <a:defRPr/>
            </a:pPr>
            <a:r>
              <a:rPr lang="en-US" sz="2000" dirty="0">
                <a:solidFill>
                  <a:srgbClr val="802529"/>
                </a:solidFill>
                <a:latin typeface="+mj-lt"/>
              </a:rPr>
              <a:t>Ingredients, constituents</a:t>
            </a:r>
          </a:p>
          <a:p>
            <a:pPr marL="1311775" lvl="1" indent="-570336">
              <a:lnSpc>
                <a:spcPct val="90000"/>
              </a:lnSpc>
              <a:defRPr/>
            </a:pPr>
            <a:r>
              <a:rPr lang="en-US" sz="2000" dirty="0">
                <a:solidFill>
                  <a:srgbClr val="802529"/>
                </a:solidFill>
                <a:latin typeface="+mj-lt"/>
              </a:rPr>
              <a:t>How constructed</a:t>
            </a:r>
          </a:p>
          <a:p>
            <a:pPr lvl="1" indent="0">
              <a:lnSpc>
                <a:spcPct val="90000"/>
              </a:lnSpc>
              <a:buNone/>
              <a:defRPr/>
            </a:pPr>
            <a:endParaRPr lang="en-US" sz="2000" dirty="0">
              <a:solidFill>
                <a:srgbClr val="802529"/>
              </a:solidFill>
              <a:latin typeface="+mj-lt"/>
            </a:endParaRPr>
          </a:p>
          <a:p>
            <a:pPr marL="912536" indent="-570336">
              <a:lnSpc>
                <a:spcPct val="90000"/>
              </a:lnSpc>
              <a:defRPr/>
            </a:pPr>
            <a:r>
              <a:rPr lang="en-US" dirty="0">
                <a:solidFill>
                  <a:srgbClr val="802529"/>
                </a:solidFill>
                <a:latin typeface="+mj-lt"/>
              </a:rPr>
              <a:t>NO: </a:t>
            </a:r>
          </a:p>
          <a:p>
            <a:pPr marL="1311775" lvl="1" indent="-570336">
              <a:lnSpc>
                <a:spcPct val="90000"/>
              </a:lnSpc>
              <a:defRPr/>
            </a:pPr>
            <a:r>
              <a:rPr lang="en-US" sz="2000" dirty="0">
                <a:solidFill>
                  <a:srgbClr val="802529"/>
                </a:solidFill>
                <a:latin typeface="+mj-lt"/>
              </a:rPr>
              <a:t>Smoke-free</a:t>
            </a:r>
          </a:p>
          <a:p>
            <a:pPr marL="1311775" lvl="1" indent="-570336">
              <a:lnSpc>
                <a:spcPct val="90000"/>
              </a:lnSpc>
              <a:defRPr/>
            </a:pPr>
            <a:r>
              <a:rPr lang="en-US" sz="2000" dirty="0">
                <a:solidFill>
                  <a:srgbClr val="802529"/>
                </a:solidFill>
                <a:latin typeface="+mj-lt"/>
              </a:rPr>
              <a:t>Tax</a:t>
            </a:r>
          </a:p>
          <a:p>
            <a:pPr marL="1311775" lvl="1" indent="-570336">
              <a:lnSpc>
                <a:spcPct val="90000"/>
              </a:lnSpc>
              <a:defRPr/>
            </a:pPr>
            <a:r>
              <a:rPr lang="en-US" sz="2000" dirty="0">
                <a:solidFill>
                  <a:srgbClr val="802529"/>
                </a:solidFill>
                <a:latin typeface="+mj-lt"/>
              </a:rPr>
              <a:t>Ban a class of products (e.g., all cigars)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921315" y="1605064"/>
            <a:ext cx="4559300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88" tIns="45945" rIns="91888" bIns="45945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indent="1588" defTabSz="912536" eaLnBrk="1" hangingPunct="1">
              <a:lnSpc>
                <a:spcPct val="90000"/>
              </a:lnSpc>
              <a:buNone/>
              <a:defRPr/>
            </a:pPr>
            <a:r>
              <a:rPr lang="en-US" sz="2000" kern="0" dirty="0">
                <a:solidFill>
                  <a:srgbClr val="646569"/>
                </a:solidFill>
              </a:rPr>
              <a:t>States/Locals</a:t>
            </a:r>
          </a:p>
          <a:p>
            <a:pPr marL="912536" indent="-570336" defTabSz="912536" eaLnBrk="1" hangingPunct="1">
              <a:lnSpc>
                <a:spcPct val="90000"/>
              </a:lnSpc>
              <a:defRPr/>
            </a:pPr>
            <a:r>
              <a:rPr lang="en-US" sz="2000" kern="0" dirty="0">
                <a:solidFill>
                  <a:srgbClr val="802529"/>
                </a:solidFill>
              </a:rPr>
              <a:t>NO: Product standards</a:t>
            </a:r>
          </a:p>
          <a:p>
            <a:pPr indent="0" defTabSz="912536" eaLnBrk="1" hangingPunct="1">
              <a:lnSpc>
                <a:spcPct val="90000"/>
              </a:lnSpc>
              <a:buNone/>
              <a:defRPr/>
            </a:pPr>
            <a:endParaRPr lang="en-US" sz="2000" kern="0" dirty="0">
              <a:solidFill>
                <a:srgbClr val="802529"/>
              </a:solidFill>
            </a:endParaRPr>
          </a:p>
          <a:p>
            <a:pPr marL="912536" indent="-570336" defTabSz="912536" eaLnBrk="1" hangingPunct="1">
              <a:lnSpc>
                <a:spcPct val="90000"/>
              </a:lnSpc>
              <a:defRPr/>
            </a:pPr>
            <a:r>
              <a:rPr lang="en-US" sz="2000" kern="0" dirty="0">
                <a:solidFill>
                  <a:srgbClr val="802529"/>
                </a:solidFill>
              </a:rPr>
              <a:t>YES: </a:t>
            </a:r>
          </a:p>
          <a:p>
            <a:pPr marL="1311775" lvl="1" indent="-570336" defTabSz="912536" eaLnBrk="1" hangingPunct="1">
              <a:lnSpc>
                <a:spcPct val="90000"/>
              </a:lnSpc>
              <a:defRPr/>
            </a:pPr>
            <a:r>
              <a:rPr lang="en-US" sz="2000" kern="0" dirty="0">
                <a:solidFill>
                  <a:srgbClr val="802529"/>
                </a:solidFill>
              </a:rPr>
              <a:t>Smoke-free</a:t>
            </a:r>
          </a:p>
          <a:p>
            <a:pPr marL="1311775" lvl="1" indent="-570336" defTabSz="912536" eaLnBrk="1" hangingPunct="1">
              <a:lnSpc>
                <a:spcPct val="90000"/>
              </a:lnSpc>
              <a:defRPr/>
            </a:pPr>
            <a:r>
              <a:rPr lang="en-US" sz="2000" kern="0" dirty="0">
                <a:solidFill>
                  <a:srgbClr val="802529"/>
                </a:solidFill>
              </a:rPr>
              <a:t>Youth access</a:t>
            </a:r>
          </a:p>
          <a:p>
            <a:pPr marL="1311775" lvl="1" indent="-570336" defTabSz="912536" eaLnBrk="1" hangingPunct="1">
              <a:lnSpc>
                <a:spcPct val="90000"/>
              </a:lnSpc>
              <a:defRPr/>
            </a:pPr>
            <a:r>
              <a:rPr lang="en-US" sz="2000" kern="0" dirty="0">
                <a:solidFill>
                  <a:srgbClr val="802529"/>
                </a:solidFill>
              </a:rPr>
              <a:t>Taxes and pricing</a:t>
            </a:r>
          </a:p>
          <a:p>
            <a:pPr marL="1311775" lvl="1" indent="-570336" defTabSz="912536" eaLnBrk="1" hangingPunct="1">
              <a:lnSpc>
                <a:spcPct val="90000"/>
              </a:lnSpc>
              <a:defRPr/>
            </a:pPr>
            <a:r>
              <a:rPr lang="en-US" sz="2000" kern="0" dirty="0">
                <a:solidFill>
                  <a:srgbClr val="802529"/>
                </a:solidFill>
              </a:rPr>
              <a:t>Sales &amp; distribution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752601" y="295276"/>
            <a:ext cx="8651875" cy="95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888" tIns="45945" rIns="91888" bIns="45945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defTabSz="912536">
              <a:defRPr/>
            </a:pPr>
            <a:r>
              <a:rPr lang="en-US" sz="3600" b="1" kern="0" dirty="0">
                <a:solidFill>
                  <a:srgbClr val="802529"/>
                </a:solidFill>
                <a:latin typeface="Arial"/>
              </a:rPr>
              <a:t>The Act: State and Local Authority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7788FF-DB32-4C26-9F83-18FF7FF53881}" type="datetime1">
              <a:rPr lang="en-US" smtClean="0"/>
              <a:t>5/15/2023</a:t>
            </a:fld>
            <a:endParaRPr lang="en-US"/>
          </a:p>
        </p:txBody>
      </p:sp>
      <p:pic>
        <p:nvPicPr>
          <p:cNvPr id="3" name="Picture 2" descr="Ex-FDA vaccine inspectors call for better training - POLITICO">
            <a:extLst>
              <a:ext uri="{FF2B5EF4-FFF2-40B4-BE49-F238E27FC236}">
                <a16:creationId xmlns:a16="http://schemas.microsoft.com/office/drawing/2014/main" id="{3709F472-5F1F-C2ED-68B9-33D4C6FC8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527" y="2286000"/>
            <a:ext cx="3287883" cy="218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95156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PHLC- RED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95021D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HLC_Powerpoint Presentation Widescreen" id="{6FDCE0DC-7F59-4AE7-A455-BC9152D8C8B0}" vid="{26BCBF2E-09A1-43A7-9895-E42A7113C5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PHLC_Powerpoint Presentation Widescreen</Template>
  <TotalTime>10284</TotalTime>
  <Words>968</Words>
  <Application>Microsoft Office PowerPoint</Application>
  <PresentationFormat>Widescreen</PresentationFormat>
  <Paragraphs>188</Paragraphs>
  <Slides>27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Arial Black</vt:lpstr>
      <vt:lpstr>Calibri</vt:lpstr>
      <vt:lpstr>Office Theme</vt:lpstr>
      <vt:lpstr>Moving toward equity through bold commercial tobacco control policies</vt:lpstr>
      <vt:lpstr>agenda</vt:lpstr>
      <vt:lpstr>The Public health law center</vt:lpstr>
      <vt:lpstr>Commercial Tobacco ControL team</vt:lpstr>
      <vt:lpstr>Legal technical assistance</vt:lpstr>
      <vt:lpstr>PowerPoint Presentation</vt:lpstr>
      <vt:lpstr>commercial vs. traditional</vt:lpstr>
      <vt:lpstr>Marie Evans The sad history of industry targeting</vt:lpstr>
      <vt:lpstr>PowerPoint Presentation</vt:lpstr>
      <vt:lpstr>Elements of a strong policy </vt:lpstr>
      <vt:lpstr>What is preemption? </vt:lpstr>
      <vt:lpstr>PReemption a fundamental health equity issue</vt:lpstr>
      <vt:lpstr>“Ominbus” Tobacco Enforcement Act of 2023</vt:lpstr>
      <vt:lpstr>Smoke-free laws a powerful first step</vt:lpstr>
      <vt:lpstr>Menthol a sordid history</vt:lpstr>
      <vt:lpstr>Targeting the LGBTQ+ Community</vt:lpstr>
      <vt:lpstr>Capturing the kids</vt:lpstr>
      <vt:lpstr>Flavored tobacco restrictions the evolution</vt:lpstr>
      <vt:lpstr>Location/types of retailers Beyond TRL</vt:lpstr>
      <vt:lpstr>Tax and pricing </vt:lpstr>
      <vt:lpstr>exemptions are they worth it?</vt:lpstr>
      <vt:lpstr>Equitable penalties Youth use hasn’t increased by accident</vt:lpstr>
      <vt:lpstr>Equitable Penalties </vt:lpstr>
      <vt:lpstr>Discrimination in enforcement</vt:lpstr>
      <vt:lpstr>School penalties suspensions and expulsions aren’t effective</vt:lpstr>
      <vt:lpstr>PowerPoint Presentation</vt:lpstr>
      <vt:lpstr>CONTACT 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use this template</dc:title>
  <dc:creator>Public Health Law Center</dc:creator>
  <cp:lastModifiedBy>Meaney, Mark</cp:lastModifiedBy>
  <cp:revision>46</cp:revision>
  <dcterms:created xsi:type="dcterms:W3CDTF">2021-11-16T22:12:58Z</dcterms:created>
  <dcterms:modified xsi:type="dcterms:W3CDTF">2023-05-16T12:43:25Z</dcterms:modified>
</cp:coreProperties>
</file>