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ebas Neue Bold" panose="020B0606020202050201" pitchFamily="34" charset="77"/>
      <p:regular r:id="rId11"/>
      <p:bold r:id="rId12"/>
    </p:embeddedFont>
    <p:embeddedFont>
      <p:font typeface="Canva Sans Bold" panose="020B0803030501040103" pitchFamily="34" charset="0"/>
      <p:regular r:id="rId13"/>
      <p:bold r:id="rId14"/>
    </p:embeddedFont>
    <p:embeddedFont>
      <p:font typeface="Inter Bold" panose="020B0802030000000004" pitchFamily="34" charset="0"/>
      <p:regular r:id="rId15"/>
      <p:bold r:id="rId16"/>
    </p:embeddedFont>
    <p:embeddedFont>
      <p:font typeface="Ramabhadra" panose="02000600000000000000" pitchFamily="2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7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sv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60" y="6210678"/>
            <a:ext cx="7382025" cy="4690789"/>
          </a:xfrm>
          <a:custGeom>
            <a:avLst/>
            <a:gdLst/>
            <a:ahLst/>
            <a:cxnLst/>
            <a:rect l="l" t="t" r="r" b="b"/>
            <a:pathLst>
              <a:path w="7382025" h="4690789">
                <a:moveTo>
                  <a:pt x="0" y="0"/>
                </a:moveTo>
                <a:lnTo>
                  <a:pt x="7382024" y="0"/>
                </a:lnTo>
                <a:lnTo>
                  <a:pt x="7382024" y="4690789"/>
                </a:lnTo>
                <a:lnTo>
                  <a:pt x="0" y="4690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04" b="-10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85635" y="-1965599"/>
            <a:ext cx="9902365" cy="7627569"/>
          </a:xfrm>
          <a:custGeom>
            <a:avLst/>
            <a:gdLst/>
            <a:ahLst/>
            <a:cxnLst/>
            <a:rect l="l" t="t" r="r" b="b"/>
            <a:pathLst>
              <a:path w="9902365" h="7627569">
                <a:moveTo>
                  <a:pt x="0" y="0"/>
                </a:moveTo>
                <a:lnTo>
                  <a:pt x="9902365" y="0"/>
                </a:lnTo>
                <a:lnTo>
                  <a:pt x="9902365" y="7627569"/>
                </a:lnTo>
                <a:lnTo>
                  <a:pt x="0" y="7627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67420" y="5143500"/>
            <a:ext cx="5605521" cy="5757967"/>
          </a:xfrm>
          <a:custGeom>
            <a:avLst/>
            <a:gdLst/>
            <a:ahLst/>
            <a:cxnLst/>
            <a:rect l="l" t="t" r="r" b="b"/>
            <a:pathLst>
              <a:path w="5605521" h="5757967">
                <a:moveTo>
                  <a:pt x="0" y="0"/>
                </a:moveTo>
                <a:lnTo>
                  <a:pt x="5605521" y="0"/>
                </a:lnTo>
                <a:lnTo>
                  <a:pt x="5605521" y="5757967"/>
                </a:lnTo>
                <a:lnTo>
                  <a:pt x="0" y="5757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13" r="-417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891738"/>
            <a:ext cx="5717885" cy="7166973"/>
          </a:xfrm>
          <a:custGeom>
            <a:avLst/>
            <a:gdLst/>
            <a:ahLst/>
            <a:cxnLst/>
            <a:rect l="l" t="t" r="r" b="b"/>
            <a:pathLst>
              <a:path w="5717885" h="7166973">
                <a:moveTo>
                  <a:pt x="0" y="0"/>
                </a:moveTo>
                <a:lnTo>
                  <a:pt x="5717885" y="0"/>
                </a:lnTo>
                <a:lnTo>
                  <a:pt x="5717885" y="7166973"/>
                </a:lnTo>
                <a:lnTo>
                  <a:pt x="0" y="7166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4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84198" y="7012996"/>
            <a:ext cx="5783222" cy="3490850"/>
          </a:xfrm>
          <a:custGeom>
            <a:avLst/>
            <a:gdLst/>
            <a:ahLst/>
            <a:cxnLst/>
            <a:rect l="l" t="t" r="r" b="b"/>
            <a:pathLst>
              <a:path w="5783222" h="3490850">
                <a:moveTo>
                  <a:pt x="0" y="0"/>
                </a:moveTo>
                <a:lnTo>
                  <a:pt x="5783222" y="0"/>
                </a:lnTo>
                <a:lnTo>
                  <a:pt x="5783222" y="3490849"/>
                </a:lnTo>
                <a:lnTo>
                  <a:pt x="0" y="3490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359" b="-685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551615" y="-891738"/>
            <a:ext cx="3354508" cy="5479846"/>
          </a:xfrm>
          <a:custGeom>
            <a:avLst/>
            <a:gdLst/>
            <a:ahLst/>
            <a:cxnLst/>
            <a:rect l="l" t="t" r="r" b="b"/>
            <a:pathLst>
              <a:path w="3354508" h="5479846">
                <a:moveTo>
                  <a:pt x="0" y="0"/>
                </a:moveTo>
                <a:lnTo>
                  <a:pt x="3354509" y="0"/>
                </a:lnTo>
                <a:lnTo>
                  <a:pt x="3354509" y="5479846"/>
                </a:lnTo>
                <a:lnTo>
                  <a:pt x="0" y="54798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262" r="-7111" b="-171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67818" y="4536564"/>
            <a:ext cx="3816036" cy="2476431"/>
          </a:xfrm>
          <a:custGeom>
            <a:avLst/>
            <a:gdLst/>
            <a:ahLst/>
            <a:cxnLst/>
            <a:rect l="l" t="t" r="r" b="b"/>
            <a:pathLst>
              <a:path w="3816036" h="2476431">
                <a:moveTo>
                  <a:pt x="0" y="0"/>
                </a:moveTo>
                <a:lnTo>
                  <a:pt x="3816037" y="0"/>
                </a:lnTo>
                <a:lnTo>
                  <a:pt x="3816037" y="2476432"/>
                </a:lnTo>
                <a:lnTo>
                  <a:pt x="0" y="2476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243" t="-17006" r="-7062" b="-11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251386" y="4228599"/>
            <a:ext cx="2759376" cy="3567018"/>
          </a:xfrm>
          <a:custGeom>
            <a:avLst/>
            <a:gdLst/>
            <a:ahLst/>
            <a:cxnLst/>
            <a:rect l="l" t="t" r="r" b="b"/>
            <a:pathLst>
              <a:path w="2759376" h="3567018">
                <a:moveTo>
                  <a:pt x="0" y="0"/>
                </a:moveTo>
                <a:lnTo>
                  <a:pt x="2759376" y="0"/>
                </a:lnTo>
                <a:lnTo>
                  <a:pt x="2759376" y="3567018"/>
                </a:lnTo>
                <a:lnTo>
                  <a:pt x="0" y="35670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34" b="-16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289664" y="3400317"/>
            <a:ext cx="4247109" cy="4748926"/>
          </a:xfrm>
          <a:custGeom>
            <a:avLst/>
            <a:gdLst/>
            <a:ahLst/>
            <a:cxnLst/>
            <a:rect l="l" t="t" r="r" b="b"/>
            <a:pathLst>
              <a:path w="4247109" h="4748926">
                <a:moveTo>
                  <a:pt x="0" y="0"/>
                </a:moveTo>
                <a:lnTo>
                  <a:pt x="4247109" y="0"/>
                </a:lnTo>
                <a:lnTo>
                  <a:pt x="4247109" y="4748926"/>
                </a:lnTo>
                <a:lnTo>
                  <a:pt x="0" y="4748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52" t="-406" r="-660" b="-447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2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410298" y="2426431"/>
            <a:ext cx="4168983" cy="4168983"/>
            <a:chOff x="0" y="0"/>
            <a:chExt cx="5558644" cy="555864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558644" cy="555864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41358" y="341358"/>
              <a:ext cx="4875927" cy="487592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-762000" y="142875"/>
            <a:ext cx="19050000" cy="2035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7777" b="1" dirty="0">
                <a:solidFill>
                  <a:srgbClr val="FFFFF9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YORK COUNTY ALL ON BOARD’S MISSION: PREVENT YOUTH SUBSTANCE USE IN YORK COUNTY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350272" y="6192057"/>
            <a:ext cx="4010458" cy="4010458"/>
            <a:chOff x="0" y="0"/>
            <a:chExt cx="5347278" cy="534727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347278" cy="5347278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28378" y="328378"/>
              <a:ext cx="4690521" cy="4690521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508413" y="508421"/>
              <a:ext cx="4330452" cy="4330435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6899799" y="6183408"/>
            <a:ext cx="4027755" cy="4027755"/>
            <a:chOff x="0" y="0"/>
            <a:chExt cx="5370340" cy="537034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370340" cy="537034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29795" y="329795"/>
              <a:ext cx="4710751" cy="4710751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10605" y="510614"/>
              <a:ext cx="4349129" cy="4349112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2247114" y="6192933"/>
            <a:ext cx="4094067" cy="4094067"/>
            <a:chOff x="0" y="0"/>
            <a:chExt cx="5458756" cy="545875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458756" cy="5458756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335224" y="335224"/>
              <a:ext cx="4788307" cy="4788307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519012" y="519021"/>
              <a:ext cx="4420732" cy="4420714"/>
              <a:chOff x="0" y="0"/>
              <a:chExt cx="6350000" cy="634997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433074" y="2426431"/>
            <a:ext cx="4067893" cy="4067893"/>
            <a:chOff x="0" y="0"/>
            <a:chExt cx="5423857" cy="5423857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5423857" cy="5423857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333081" y="333081"/>
              <a:ext cx="4757695" cy="4757695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515694" y="515703"/>
              <a:ext cx="4392469" cy="4392452"/>
              <a:chOff x="0" y="0"/>
              <a:chExt cx="6350000" cy="634997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" name="TextBox 38"/>
          <p:cNvSpPr txBox="1"/>
          <p:nvPr/>
        </p:nvSpPr>
        <p:spPr>
          <a:xfrm>
            <a:off x="116542" y="4172684"/>
            <a:ext cx="4750050" cy="83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YCHOPE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3826931" y="2503052"/>
            <a:ext cx="4051184" cy="4051184"/>
            <a:chOff x="0" y="0"/>
            <a:chExt cx="5401579" cy="5401579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5401579" cy="5401579"/>
              <a:chOff x="0" y="0"/>
              <a:chExt cx="6350000" cy="6350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331713" y="331713"/>
              <a:ext cx="4738153" cy="4738153"/>
              <a:chOff x="0" y="0"/>
              <a:chExt cx="6350000" cy="63500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>
              <a:grpSpLocks noChangeAspect="1"/>
            </p:cNvGrpSpPr>
            <p:nvPr/>
          </p:nvGrpSpPr>
          <p:grpSpPr>
            <a:xfrm>
              <a:off x="513576" y="513584"/>
              <a:ext cx="4374427" cy="4374410"/>
              <a:chOff x="0" y="0"/>
              <a:chExt cx="6350000" cy="6349975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4745148" y="2321135"/>
            <a:ext cx="4233100" cy="4233100"/>
            <a:chOff x="0" y="0"/>
            <a:chExt cx="5644134" cy="5644134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5644134" cy="5644134"/>
              <a:chOff x="0" y="0"/>
              <a:chExt cx="6350000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6008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346608" y="346608"/>
              <a:ext cx="4950917" cy="4950917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" name="Group 51"/>
            <p:cNvGrpSpPr>
              <a:grpSpLocks noChangeAspect="1"/>
            </p:cNvGrpSpPr>
            <p:nvPr/>
          </p:nvGrpSpPr>
          <p:grpSpPr>
            <a:xfrm>
              <a:off x="536637" y="536647"/>
              <a:ext cx="4570859" cy="4570841"/>
              <a:chOff x="0" y="0"/>
              <a:chExt cx="6350000" cy="6349975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TextBox 54"/>
          <p:cNvSpPr txBox="1"/>
          <p:nvPr/>
        </p:nvSpPr>
        <p:spPr>
          <a:xfrm>
            <a:off x="2666278" y="7237081"/>
            <a:ext cx="3255739" cy="241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OPERATION</a:t>
            </a:r>
          </a:p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MEDICINE</a:t>
            </a:r>
          </a:p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DROP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489529" y="7693456"/>
            <a:ext cx="3680438" cy="149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5"/>
              </a:lnSpc>
            </a:pPr>
            <a:r>
              <a:rPr lang="en-US" sz="6145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LEGISLATIVE</a:t>
            </a:r>
          </a:p>
          <a:p>
            <a:pPr algn="ctr">
              <a:lnSpc>
                <a:spcPts val="5345"/>
              </a:lnSpc>
            </a:pPr>
            <a:r>
              <a:rPr lang="en-US" sz="5345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ADVOCACY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073457" y="7409283"/>
            <a:ext cx="3680438" cy="178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8"/>
              </a:lnSpc>
            </a:pPr>
            <a:r>
              <a:rPr lang="en-US" sz="6808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RAPS</a:t>
            </a:r>
          </a:p>
          <a:p>
            <a:pPr algn="ctr">
              <a:lnSpc>
                <a:spcPts val="6808"/>
              </a:lnSpc>
            </a:pPr>
            <a:r>
              <a:rPr lang="en-US" sz="6808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AYOB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487022" y="4197453"/>
            <a:ext cx="4750050" cy="88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7"/>
              </a:lnSpc>
            </a:pPr>
            <a:r>
              <a:rPr lang="en-US" sz="65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TFYCC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679986" y="3479740"/>
            <a:ext cx="4439626" cy="220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</a:pPr>
            <a:r>
              <a:rPr lang="en-US" sz="5671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ALCOHOL</a:t>
            </a:r>
          </a:p>
          <a:p>
            <a:pPr algn="ctr">
              <a:lnSpc>
                <a:spcPts val="5671"/>
              </a:lnSpc>
            </a:pPr>
            <a:r>
              <a:rPr lang="en-US" sz="5671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ENFORCEMENT TEAM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866920" y="3021433"/>
            <a:ext cx="3255739" cy="320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OUT  OF</a:t>
            </a:r>
          </a:p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THEIR</a:t>
            </a:r>
          </a:p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HANDS</a:t>
            </a:r>
          </a:p>
          <a:p>
            <a:pPr algn="ctr">
              <a:lnSpc>
                <a:spcPts val="6167"/>
              </a:lnSpc>
            </a:pPr>
            <a:r>
              <a:rPr lang="en-US" sz="6167" b="1">
                <a:solidFill>
                  <a:srgbClr val="06008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(OOTH)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2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71906" y="1102447"/>
            <a:ext cx="3738420" cy="3738420"/>
            <a:chOff x="0" y="0"/>
            <a:chExt cx="4984560" cy="498456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984560" cy="498456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06104" y="306104"/>
              <a:ext cx="4372352" cy="437235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4E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73926" y="473934"/>
              <a:ext cx="4036708" cy="4036692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16747" r="-23571" b="-4821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4156479" y="3413757"/>
            <a:ext cx="3738420" cy="373842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50654" y="3643335"/>
            <a:ext cx="3279264" cy="327926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84E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495422" y="3769207"/>
            <a:ext cx="3027531" cy="3027519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0795" y="6078643"/>
            <a:ext cx="3738420" cy="373842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595908" y="6332891"/>
            <a:ext cx="3279264" cy="327926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84E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3721773" y="6490511"/>
            <a:ext cx="3027531" cy="3027519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22127" y="6182349"/>
            <a:ext cx="3738420" cy="373842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794560" y="6409544"/>
            <a:ext cx="3279264" cy="327926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84E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7920426" y="6535416"/>
            <a:ext cx="3027531" cy="3027519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747" b="-167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01484" y="6078643"/>
            <a:ext cx="3738420" cy="3738420"/>
            <a:chOff x="0" y="0"/>
            <a:chExt cx="4984560" cy="498456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984560" cy="498456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306104" y="282061"/>
              <a:ext cx="4372352" cy="4372352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4E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512026" y="473934"/>
              <a:ext cx="4036708" cy="4036692"/>
              <a:chOff x="0" y="0"/>
              <a:chExt cx="6350000" cy="634997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5634" b="-2769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3366329" y="1097875"/>
            <a:ext cx="3738420" cy="3738420"/>
            <a:chOff x="0" y="0"/>
            <a:chExt cx="4984560" cy="498456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984560" cy="4984560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17500" y="306104"/>
              <a:ext cx="4372352" cy="4372352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4E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485322" y="473934"/>
              <a:ext cx="4036708" cy="4036692"/>
              <a:chOff x="0" y="0"/>
              <a:chExt cx="6350000" cy="634997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8523893" y="1774125"/>
            <a:ext cx="3738420" cy="3738420"/>
            <a:chOff x="0" y="0"/>
            <a:chExt cx="4984560" cy="498456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4984560" cy="4984560"/>
              <a:chOff x="0" y="0"/>
              <a:chExt cx="6350000" cy="6350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800" y="306104"/>
              <a:ext cx="4372352" cy="4372352"/>
              <a:chOff x="0" y="0"/>
              <a:chExt cx="6350000" cy="63500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4E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>
              <a:grpSpLocks noChangeAspect="1"/>
            </p:cNvGrpSpPr>
            <p:nvPr/>
          </p:nvGrpSpPr>
          <p:grpSpPr>
            <a:xfrm>
              <a:off x="469900" y="473934"/>
              <a:ext cx="4036708" cy="4036692"/>
              <a:chOff x="0" y="0"/>
              <a:chExt cx="6350000" cy="6349975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16747" b="-1674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0" name="TextBox 50"/>
          <p:cNvSpPr txBox="1"/>
          <p:nvPr/>
        </p:nvSpPr>
        <p:spPr>
          <a:xfrm>
            <a:off x="282164" y="354478"/>
            <a:ext cx="4053160" cy="119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</a:pPr>
            <a:endParaRPr dirty="0"/>
          </a:p>
          <a:p>
            <a:pPr algn="ctr">
              <a:lnSpc>
                <a:spcPts val="4771"/>
              </a:lnSpc>
            </a:pPr>
            <a:r>
              <a:rPr lang="en-US" sz="3408" b="1" dirty="0">
                <a:solidFill>
                  <a:srgbClr val="FFFFF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608100" y="2981669"/>
            <a:ext cx="4594175" cy="76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4536" b="1" dirty="0">
                <a:solidFill>
                  <a:srgbClr val="FFFFF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37494" y="290083"/>
            <a:ext cx="8213012" cy="107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5"/>
              </a:lnSpc>
            </a:pPr>
            <a:r>
              <a:rPr lang="en-US" sz="8075" b="1" dirty="0">
                <a:solidFill>
                  <a:srgbClr val="FFFFF9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COMMUNITY ENGAGEMENT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51641" y="2087205"/>
            <a:ext cx="9079150" cy="6112589"/>
            <a:chOff x="0" y="0"/>
            <a:chExt cx="2391216" cy="160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1216" cy="1609900"/>
            </a:xfrm>
            <a:custGeom>
              <a:avLst/>
              <a:gdLst/>
              <a:ahLst/>
              <a:cxnLst/>
              <a:rect l="l" t="t" r="r" b="b"/>
              <a:pathLst>
                <a:path w="2391216" h="1609900">
                  <a:moveTo>
                    <a:pt x="43488" y="0"/>
                  </a:moveTo>
                  <a:lnTo>
                    <a:pt x="2347728" y="0"/>
                  </a:lnTo>
                  <a:cubicBezTo>
                    <a:pt x="2371746" y="0"/>
                    <a:pt x="2391216" y="19470"/>
                    <a:pt x="2391216" y="43488"/>
                  </a:cubicBezTo>
                  <a:lnTo>
                    <a:pt x="2391216" y="1566412"/>
                  </a:lnTo>
                  <a:cubicBezTo>
                    <a:pt x="2391216" y="1577946"/>
                    <a:pt x="2386635" y="1589007"/>
                    <a:pt x="2378479" y="1597163"/>
                  </a:cubicBezTo>
                  <a:cubicBezTo>
                    <a:pt x="2370323" y="1605318"/>
                    <a:pt x="2359262" y="1609900"/>
                    <a:pt x="2347728" y="1609900"/>
                  </a:cubicBezTo>
                  <a:lnTo>
                    <a:pt x="43488" y="1609900"/>
                  </a:lnTo>
                  <a:cubicBezTo>
                    <a:pt x="31955" y="1609900"/>
                    <a:pt x="20893" y="1605318"/>
                    <a:pt x="12737" y="1597163"/>
                  </a:cubicBezTo>
                  <a:cubicBezTo>
                    <a:pt x="4582" y="1589007"/>
                    <a:pt x="0" y="1577946"/>
                    <a:pt x="0" y="1566412"/>
                  </a:cubicBezTo>
                  <a:lnTo>
                    <a:pt x="0" y="43488"/>
                  </a:lnTo>
                  <a:cubicBezTo>
                    <a:pt x="0" y="31955"/>
                    <a:pt x="4582" y="20893"/>
                    <a:pt x="12737" y="12737"/>
                  </a:cubicBezTo>
                  <a:cubicBezTo>
                    <a:pt x="20893" y="4582"/>
                    <a:pt x="31955" y="0"/>
                    <a:pt x="43488" y="0"/>
                  </a:cubicBezTo>
                  <a:close/>
                </a:path>
              </a:pathLst>
            </a:custGeom>
            <a:solidFill>
              <a:srgbClr val="084E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91216" cy="1648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67038" y="2520315"/>
            <a:ext cx="8577627" cy="5388588"/>
            <a:chOff x="0" y="0"/>
            <a:chExt cx="17317213" cy="108789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17213" cy="10878922"/>
            </a:xfrm>
            <a:custGeom>
              <a:avLst/>
              <a:gdLst/>
              <a:ahLst/>
              <a:cxnLst/>
              <a:rect l="l" t="t" r="r" b="b"/>
              <a:pathLst>
                <a:path w="17317213" h="10878922">
                  <a:moveTo>
                    <a:pt x="17317213" y="260885"/>
                  </a:moveTo>
                  <a:lnTo>
                    <a:pt x="17317213" y="10618036"/>
                  </a:lnTo>
                  <a:cubicBezTo>
                    <a:pt x="17317213" y="10762176"/>
                    <a:pt x="17187407" y="10878922"/>
                    <a:pt x="17027142" y="10878922"/>
                  </a:cubicBezTo>
                  <a:lnTo>
                    <a:pt x="290071" y="10878922"/>
                  </a:lnTo>
                  <a:cubicBezTo>
                    <a:pt x="129807" y="10878922"/>
                    <a:pt x="0" y="10762176"/>
                    <a:pt x="0" y="10618036"/>
                  </a:cubicBezTo>
                  <a:lnTo>
                    <a:pt x="0" y="260885"/>
                  </a:lnTo>
                  <a:cubicBezTo>
                    <a:pt x="0" y="116746"/>
                    <a:pt x="129807" y="0"/>
                    <a:pt x="290071" y="0"/>
                  </a:cubicBezTo>
                  <a:lnTo>
                    <a:pt x="17027142" y="0"/>
                  </a:lnTo>
                  <a:cubicBezTo>
                    <a:pt x="17187407" y="0"/>
                    <a:pt x="17317213" y="116746"/>
                    <a:pt x="17317213" y="260885"/>
                  </a:cubicBezTo>
                  <a:close/>
                </a:path>
              </a:pathLst>
            </a:custGeom>
            <a:blipFill>
              <a:blip r:embed="rId2"/>
              <a:stretch>
                <a:fillRect t="-3060" b="-30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3697" y="2087205"/>
            <a:ext cx="4055494" cy="6112589"/>
            <a:chOff x="0" y="0"/>
            <a:chExt cx="1068114" cy="1609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8114" cy="1609900"/>
            </a:xfrm>
            <a:custGeom>
              <a:avLst/>
              <a:gdLst/>
              <a:ahLst/>
              <a:cxnLst/>
              <a:rect l="l" t="t" r="r" b="b"/>
              <a:pathLst>
                <a:path w="1068114" h="1609900">
                  <a:moveTo>
                    <a:pt x="97359" y="0"/>
                  </a:moveTo>
                  <a:lnTo>
                    <a:pt x="970755" y="0"/>
                  </a:lnTo>
                  <a:cubicBezTo>
                    <a:pt x="1024525" y="0"/>
                    <a:pt x="1068114" y="43589"/>
                    <a:pt x="1068114" y="97359"/>
                  </a:cubicBezTo>
                  <a:lnTo>
                    <a:pt x="1068114" y="1512541"/>
                  </a:lnTo>
                  <a:cubicBezTo>
                    <a:pt x="1068114" y="1538362"/>
                    <a:pt x="1057856" y="1563126"/>
                    <a:pt x="1039598" y="1581384"/>
                  </a:cubicBezTo>
                  <a:cubicBezTo>
                    <a:pt x="1021340" y="1599643"/>
                    <a:pt x="996576" y="1609900"/>
                    <a:pt x="970755" y="1609900"/>
                  </a:cubicBezTo>
                  <a:lnTo>
                    <a:pt x="97359" y="1609900"/>
                  </a:lnTo>
                  <a:cubicBezTo>
                    <a:pt x="43589" y="1609900"/>
                    <a:pt x="0" y="1566311"/>
                    <a:pt x="0" y="1512541"/>
                  </a:cubicBezTo>
                  <a:lnTo>
                    <a:pt x="0" y="97359"/>
                  </a:lnTo>
                  <a:cubicBezTo>
                    <a:pt x="0" y="43589"/>
                    <a:pt x="43589" y="0"/>
                    <a:pt x="97359" y="0"/>
                  </a:cubicBezTo>
                  <a:close/>
                </a:path>
              </a:pathLst>
            </a:custGeom>
            <a:solidFill>
              <a:srgbClr val="084E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68114" cy="1648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9827" y="2520315"/>
            <a:ext cx="3664550" cy="5388588"/>
            <a:chOff x="0" y="0"/>
            <a:chExt cx="10591800" cy="155748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91800" cy="15574859"/>
            </a:xfrm>
            <a:custGeom>
              <a:avLst/>
              <a:gdLst/>
              <a:ahLst/>
              <a:cxnLst/>
              <a:rect l="l" t="t" r="r" b="b"/>
              <a:pathLst>
                <a:path w="10591800" h="15574859">
                  <a:moveTo>
                    <a:pt x="10591800" y="260885"/>
                  </a:moveTo>
                  <a:lnTo>
                    <a:pt x="10591800" y="15313974"/>
                  </a:lnTo>
                  <a:cubicBezTo>
                    <a:pt x="10591800" y="15458114"/>
                    <a:pt x="10478135" y="15574859"/>
                    <a:pt x="10337800" y="15574859"/>
                  </a:cubicBezTo>
                  <a:lnTo>
                    <a:pt x="254000" y="15574859"/>
                  </a:lnTo>
                  <a:cubicBezTo>
                    <a:pt x="113665" y="15574859"/>
                    <a:pt x="0" y="15458114"/>
                    <a:pt x="0" y="15313974"/>
                  </a:cubicBezTo>
                  <a:lnTo>
                    <a:pt x="0" y="260885"/>
                  </a:lnTo>
                  <a:cubicBezTo>
                    <a:pt x="0" y="116746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6746"/>
                    <a:pt x="10591800" y="260885"/>
                  </a:cubicBezTo>
                  <a:close/>
                </a:path>
              </a:pathLst>
            </a:custGeom>
            <a:blipFill>
              <a:blip r:embed="rId3"/>
              <a:stretch>
                <a:fillRect l="-5075" r="-50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299191" y="558165"/>
            <a:ext cx="9689618" cy="109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75"/>
              </a:lnSpc>
            </a:pPr>
            <a:r>
              <a:rPr lang="en-US" sz="8175" b="1">
                <a:solidFill>
                  <a:srgbClr val="FFFFF9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MONTHLY COALITION MEETINGS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887966" y="2087205"/>
            <a:ext cx="4203743" cy="6183698"/>
            <a:chOff x="0" y="0"/>
            <a:chExt cx="1107159" cy="16286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07159" cy="1628628"/>
            </a:xfrm>
            <a:custGeom>
              <a:avLst/>
              <a:gdLst/>
              <a:ahLst/>
              <a:cxnLst/>
              <a:rect l="l" t="t" r="r" b="b"/>
              <a:pathLst>
                <a:path w="1107159" h="1628628">
                  <a:moveTo>
                    <a:pt x="93925" y="0"/>
                  </a:moveTo>
                  <a:lnTo>
                    <a:pt x="1013233" y="0"/>
                  </a:lnTo>
                  <a:cubicBezTo>
                    <a:pt x="1065107" y="0"/>
                    <a:pt x="1107159" y="42052"/>
                    <a:pt x="1107159" y="93925"/>
                  </a:cubicBezTo>
                  <a:lnTo>
                    <a:pt x="1107159" y="1534703"/>
                  </a:lnTo>
                  <a:cubicBezTo>
                    <a:pt x="1107159" y="1586577"/>
                    <a:pt x="1065107" y="1628628"/>
                    <a:pt x="1013233" y="1628628"/>
                  </a:cubicBezTo>
                  <a:lnTo>
                    <a:pt x="93925" y="1628628"/>
                  </a:lnTo>
                  <a:cubicBezTo>
                    <a:pt x="42052" y="1628628"/>
                    <a:pt x="0" y="1586577"/>
                    <a:pt x="0" y="1534703"/>
                  </a:cubicBezTo>
                  <a:lnTo>
                    <a:pt x="0" y="93925"/>
                  </a:lnTo>
                  <a:cubicBezTo>
                    <a:pt x="0" y="42052"/>
                    <a:pt x="42052" y="0"/>
                    <a:pt x="93925" y="0"/>
                  </a:cubicBezTo>
                  <a:close/>
                </a:path>
              </a:pathLst>
            </a:custGeom>
            <a:solidFill>
              <a:srgbClr val="084E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07159" cy="1666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184281" y="2520315"/>
            <a:ext cx="3664550" cy="5246370"/>
            <a:chOff x="0" y="0"/>
            <a:chExt cx="10591800" cy="15163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4"/>
              <a:stretch>
                <a:fillRect l="-11650" r="-116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2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3886" y="497622"/>
            <a:ext cx="14398076" cy="9558112"/>
            <a:chOff x="0" y="0"/>
            <a:chExt cx="19197435" cy="12744149"/>
          </a:xfrm>
        </p:grpSpPr>
        <p:sp>
          <p:nvSpPr>
            <p:cNvPr id="3" name="Freeform 3"/>
            <p:cNvSpPr/>
            <p:nvPr/>
          </p:nvSpPr>
          <p:spPr>
            <a:xfrm>
              <a:off x="318864" y="4872975"/>
              <a:ext cx="18559706" cy="7871174"/>
            </a:xfrm>
            <a:custGeom>
              <a:avLst/>
              <a:gdLst/>
              <a:ahLst/>
              <a:cxnLst/>
              <a:rect l="l" t="t" r="r" b="b"/>
              <a:pathLst>
                <a:path w="18559706" h="7871174">
                  <a:moveTo>
                    <a:pt x="0" y="0"/>
                  </a:moveTo>
                  <a:lnTo>
                    <a:pt x="18559706" y="0"/>
                  </a:lnTo>
                  <a:lnTo>
                    <a:pt x="18559706" y="7871174"/>
                  </a:lnTo>
                  <a:lnTo>
                    <a:pt x="0" y="7871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9197435" cy="4127448"/>
            </a:xfrm>
            <a:custGeom>
              <a:avLst/>
              <a:gdLst/>
              <a:ahLst/>
              <a:cxnLst/>
              <a:rect l="l" t="t" r="r" b="b"/>
              <a:pathLst>
                <a:path w="19197435" h="4127448">
                  <a:moveTo>
                    <a:pt x="0" y="0"/>
                  </a:moveTo>
                  <a:lnTo>
                    <a:pt x="19197435" y="0"/>
                  </a:lnTo>
                  <a:lnTo>
                    <a:pt x="19197435" y="4127448"/>
                  </a:lnTo>
                  <a:lnTo>
                    <a:pt x="0" y="4127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36026" y="623019"/>
              <a:ext cx="18142544" cy="283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57"/>
                </a:lnSpc>
              </a:pPr>
              <a:r>
                <a:rPr lang="en-US" sz="4351" b="1">
                  <a:solidFill>
                    <a:srgbClr val="084E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York County 7th, 9th and 11th grade students are surveyed every other year. Result of the 5,232 </a:t>
              </a:r>
            </a:p>
            <a:p>
              <a:pPr algn="ctr">
                <a:lnSpc>
                  <a:spcPts val="5657"/>
                </a:lnSpc>
              </a:pPr>
              <a:r>
                <a:rPr lang="en-US" sz="4351" b="1">
                  <a:solidFill>
                    <a:srgbClr val="084E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7th, 9th and 11th grade students surveyed in 2023: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3954" y="146197"/>
            <a:ext cx="4800092" cy="2698051"/>
          </a:xfrm>
          <a:custGeom>
            <a:avLst/>
            <a:gdLst/>
            <a:ahLst/>
            <a:cxnLst/>
            <a:rect l="l" t="t" r="r" b="b"/>
            <a:pathLst>
              <a:path w="4800092" h="2698051">
                <a:moveTo>
                  <a:pt x="0" y="0"/>
                </a:moveTo>
                <a:lnTo>
                  <a:pt x="4800092" y="0"/>
                </a:lnTo>
                <a:lnTo>
                  <a:pt x="4800092" y="2698051"/>
                </a:lnTo>
                <a:lnTo>
                  <a:pt x="0" y="269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377863" y="3026956"/>
            <a:ext cx="5191377" cy="6976418"/>
            <a:chOff x="0" y="0"/>
            <a:chExt cx="3663950" cy="49237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13815" r="-4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1212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20065" y="3026956"/>
            <a:ext cx="5191377" cy="6976418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608" r="-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6008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548312" y="3026956"/>
            <a:ext cx="5191377" cy="6976418"/>
            <a:chOff x="0" y="0"/>
            <a:chExt cx="3663950" cy="492379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5"/>
              <a:stretch>
                <a:fillRect l="-5331" r="-533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60086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4701" y="0"/>
            <a:ext cx="8172407" cy="2107627"/>
            <a:chOff x="0" y="0"/>
            <a:chExt cx="10896542" cy="28101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3503" r="24877" b="27472"/>
            <a:stretch>
              <a:fillRect/>
            </a:stretch>
          </p:blipFill>
          <p:spPr>
            <a:xfrm>
              <a:off x="0" y="0"/>
              <a:ext cx="10896542" cy="281016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2129783" y="-1201097"/>
            <a:ext cx="6598609" cy="3308724"/>
          </a:xfrm>
          <a:custGeom>
            <a:avLst/>
            <a:gdLst/>
            <a:ahLst/>
            <a:cxnLst/>
            <a:rect l="l" t="t" r="r" b="b"/>
            <a:pathLst>
              <a:path w="6598609" h="3308724">
                <a:moveTo>
                  <a:pt x="0" y="0"/>
                </a:moveTo>
                <a:lnTo>
                  <a:pt x="6598610" y="0"/>
                </a:lnTo>
                <a:lnTo>
                  <a:pt x="6598610" y="3308724"/>
                </a:lnTo>
                <a:lnTo>
                  <a:pt x="0" y="3308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57" b="-432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7731" y="3167596"/>
            <a:ext cx="17700883" cy="964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  <a:p>
            <a:pPr algn="ctr">
              <a:lnSpc>
                <a:spcPts val="4241"/>
              </a:lnSpc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York County Coroner’s Office reported 118 overdose fatalities in 2023.</a:t>
            </a:r>
          </a:p>
          <a:p>
            <a:pPr algn="ctr">
              <a:lnSpc>
                <a:spcPts val="4241"/>
              </a:lnSpc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While we still have work to do to save more precious lives, the encouraging news is that in 2024 the  number of overdose fatalities was reduced to 83. </a:t>
            </a: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4241"/>
              </a:lnSpc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YCAOB has collaborated with our partners to provide in the last school year: </a:t>
            </a:r>
          </a:p>
          <a:p>
            <a:pPr marL="610449" lvl="1" indent="-305225" algn="just">
              <a:lnSpc>
                <a:spcPts val="4241"/>
              </a:lnSpc>
              <a:buFont typeface="Arial"/>
              <a:buChar char="•"/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Prevention Education to 8,759 community members with 5,470 being youth under 18</a:t>
            </a:r>
          </a:p>
          <a:p>
            <a:pPr marL="610449" lvl="1" indent="-305225" algn="just">
              <a:lnSpc>
                <a:spcPts val="4241"/>
              </a:lnSpc>
              <a:buFont typeface="Arial"/>
              <a:buChar char="•"/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Substance Use Prevention education at 54 meetings, events or trainings</a:t>
            </a:r>
          </a:p>
          <a:p>
            <a:pPr marL="610449" lvl="1" indent="-305225" algn="just">
              <a:lnSpc>
                <a:spcPts val="4241"/>
              </a:lnSpc>
              <a:buFont typeface="Arial"/>
              <a:buChar char="•"/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17 Prom Pledge assemblies which educated 4,847 students about the risks of substance use- no underage crashes or fatalities on Prom nights </a:t>
            </a:r>
          </a:p>
          <a:p>
            <a:pPr marL="610449" lvl="1" indent="-305225" algn="just">
              <a:lnSpc>
                <a:spcPts val="4241"/>
              </a:lnSpc>
              <a:buFont typeface="Arial"/>
              <a:buChar char="•"/>
            </a:pPr>
            <a:r>
              <a:rPr lang="en-US" sz="2827" b="1" dirty="0">
                <a:solidFill>
                  <a:srgbClr val="070284"/>
                </a:solidFill>
                <a:latin typeface="Inter Bold"/>
                <a:ea typeface="Inter Bold"/>
                <a:cs typeface="Inter Bold"/>
                <a:sym typeface="Inter Bold"/>
              </a:rPr>
              <a:t>Partnered with Winthrop, Fort Mill Schools, Rock Hill Schools, and Clover students to create and share prevention posts on social media with 41,303 insights noted on these posts.</a:t>
            </a: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4241"/>
              </a:lnSpc>
            </a:pPr>
            <a:endParaRPr lang="en-US" sz="2827" b="1" dirty="0">
              <a:solidFill>
                <a:srgbClr val="070284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631097" y="-1150776"/>
            <a:ext cx="11319593" cy="3258403"/>
          </a:xfrm>
          <a:custGeom>
            <a:avLst/>
            <a:gdLst/>
            <a:ahLst/>
            <a:cxnLst/>
            <a:rect l="l" t="t" r="r" b="b"/>
            <a:pathLst>
              <a:path w="11319593" h="3258403">
                <a:moveTo>
                  <a:pt x="0" y="0"/>
                </a:moveTo>
                <a:lnTo>
                  <a:pt x="11319594" y="0"/>
                </a:lnTo>
                <a:lnTo>
                  <a:pt x="11319594" y="3258403"/>
                </a:lnTo>
                <a:lnTo>
                  <a:pt x="0" y="325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673" b="-824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562972" y="2514143"/>
            <a:ext cx="7162056" cy="83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7"/>
              </a:lnSpc>
              <a:spcBef>
                <a:spcPct val="0"/>
              </a:spcBef>
            </a:pPr>
            <a:r>
              <a:rPr lang="en-US" sz="6167" b="1">
                <a:solidFill>
                  <a:srgbClr val="084E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WHAT IS HAPPENING LOCALLY?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F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194" y="152188"/>
            <a:ext cx="4731209" cy="3819388"/>
          </a:xfrm>
          <a:custGeom>
            <a:avLst/>
            <a:gdLst/>
            <a:ahLst/>
            <a:cxnLst/>
            <a:rect l="l" t="t" r="r" b="b"/>
            <a:pathLst>
              <a:path w="4731209" h="3819388">
                <a:moveTo>
                  <a:pt x="0" y="0"/>
                </a:moveTo>
                <a:lnTo>
                  <a:pt x="4731209" y="0"/>
                </a:lnTo>
                <a:lnTo>
                  <a:pt x="4731209" y="3819388"/>
                </a:lnTo>
                <a:lnTo>
                  <a:pt x="0" y="381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732" b="-500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3185" y="322785"/>
            <a:ext cx="5832853" cy="2883462"/>
          </a:xfrm>
          <a:custGeom>
            <a:avLst/>
            <a:gdLst/>
            <a:ahLst/>
            <a:cxnLst/>
            <a:rect l="l" t="t" r="r" b="b"/>
            <a:pathLst>
              <a:path w="5832853" h="2883462">
                <a:moveTo>
                  <a:pt x="0" y="0"/>
                </a:moveTo>
                <a:lnTo>
                  <a:pt x="5832853" y="0"/>
                </a:lnTo>
                <a:lnTo>
                  <a:pt x="5832853" y="2883462"/>
                </a:lnTo>
                <a:lnTo>
                  <a:pt x="0" y="2883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386" b="-173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54744" y="6644969"/>
            <a:ext cx="7222589" cy="3372000"/>
          </a:xfrm>
          <a:custGeom>
            <a:avLst/>
            <a:gdLst/>
            <a:ahLst/>
            <a:cxnLst/>
            <a:rect l="l" t="t" r="r" b="b"/>
            <a:pathLst>
              <a:path w="7222589" h="3372000">
                <a:moveTo>
                  <a:pt x="0" y="0"/>
                </a:moveTo>
                <a:lnTo>
                  <a:pt x="7222589" y="0"/>
                </a:lnTo>
                <a:lnTo>
                  <a:pt x="7222589" y="3372000"/>
                </a:lnTo>
                <a:lnTo>
                  <a:pt x="0" y="33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43" t="-59192" r="-58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8340" y="7073402"/>
            <a:ext cx="4415351" cy="2943568"/>
          </a:xfrm>
          <a:custGeom>
            <a:avLst/>
            <a:gdLst/>
            <a:ahLst/>
            <a:cxnLst/>
            <a:rect l="l" t="t" r="r" b="b"/>
            <a:pathLst>
              <a:path w="4415351" h="2943568">
                <a:moveTo>
                  <a:pt x="0" y="0"/>
                </a:moveTo>
                <a:lnTo>
                  <a:pt x="4415351" y="0"/>
                </a:lnTo>
                <a:lnTo>
                  <a:pt x="4415351" y="2943567"/>
                </a:lnTo>
                <a:lnTo>
                  <a:pt x="0" y="2943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" r="-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91233" y="152188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3086100" h="41148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58705" y="2815214"/>
            <a:ext cx="3775577" cy="3238288"/>
          </a:xfrm>
          <a:custGeom>
            <a:avLst/>
            <a:gdLst/>
            <a:ahLst/>
            <a:cxnLst/>
            <a:rect l="l" t="t" r="r" b="b"/>
            <a:pathLst>
              <a:path w="3775577" h="3238288">
                <a:moveTo>
                  <a:pt x="0" y="0"/>
                </a:moveTo>
                <a:lnTo>
                  <a:pt x="3775578" y="0"/>
                </a:lnTo>
                <a:lnTo>
                  <a:pt x="3775578" y="3238288"/>
                </a:lnTo>
                <a:lnTo>
                  <a:pt x="0" y="32382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634" r="-25634" b="-322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3971576"/>
            <a:ext cx="4792032" cy="3194688"/>
          </a:xfrm>
          <a:custGeom>
            <a:avLst/>
            <a:gdLst/>
            <a:ahLst/>
            <a:cxnLst/>
            <a:rect l="l" t="t" r="r" b="b"/>
            <a:pathLst>
              <a:path w="4792032" h="3194688">
                <a:moveTo>
                  <a:pt x="0" y="0"/>
                </a:moveTo>
                <a:lnTo>
                  <a:pt x="4792032" y="0"/>
                </a:lnTo>
                <a:lnTo>
                  <a:pt x="4792032" y="3194687"/>
                </a:lnTo>
                <a:lnTo>
                  <a:pt x="0" y="31946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2794" y="1028700"/>
            <a:ext cx="4624527" cy="6166036"/>
          </a:xfrm>
          <a:custGeom>
            <a:avLst/>
            <a:gdLst/>
            <a:ahLst/>
            <a:cxnLst/>
            <a:rect l="l" t="t" r="r" b="b"/>
            <a:pathLst>
              <a:path w="4624527" h="6166036">
                <a:moveTo>
                  <a:pt x="0" y="0"/>
                </a:moveTo>
                <a:lnTo>
                  <a:pt x="4624527" y="0"/>
                </a:lnTo>
                <a:lnTo>
                  <a:pt x="4624527" y="6166036"/>
                </a:lnTo>
                <a:lnTo>
                  <a:pt x="0" y="61660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0062" r="-50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61378" y="6729583"/>
            <a:ext cx="5520350" cy="3287386"/>
          </a:xfrm>
          <a:custGeom>
            <a:avLst/>
            <a:gdLst/>
            <a:ahLst/>
            <a:cxnLst/>
            <a:rect l="l" t="t" r="r" b="b"/>
            <a:pathLst>
              <a:path w="5520350" h="3287386">
                <a:moveTo>
                  <a:pt x="0" y="0"/>
                </a:moveTo>
                <a:lnTo>
                  <a:pt x="5520350" y="0"/>
                </a:lnTo>
                <a:lnTo>
                  <a:pt x="5520350" y="3287386"/>
                </a:lnTo>
                <a:lnTo>
                  <a:pt x="0" y="3287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1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570844" y="3035650"/>
            <a:ext cx="4921948" cy="3281298"/>
          </a:xfrm>
          <a:custGeom>
            <a:avLst/>
            <a:gdLst/>
            <a:ahLst/>
            <a:cxnLst/>
            <a:rect l="l" t="t" r="r" b="b"/>
            <a:pathLst>
              <a:path w="4921948" h="3281298">
                <a:moveTo>
                  <a:pt x="0" y="0"/>
                </a:moveTo>
                <a:lnTo>
                  <a:pt x="4921948" y="0"/>
                </a:lnTo>
                <a:lnTo>
                  <a:pt x="4921948" y="3281298"/>
                </a:lnTo>
                <a:lnTo>
                  <a:pt x="0" y="3281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249" b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46494" y="5324097"/>
            <a:ext cx="3287460" cy="1458810"/>
          </a:xfrm>
          <a:custGeom>
            <a:avLst/>
            <a:gdLst/>
            <a:ahLst/>
            <a:cxnLst/>
            <a:rect l="l" t="t" r="r" b="b"/>
            <a:pathLst>
              <a:path w="3287460" h="1458810">
                <a:moveTo>
                  <a:pt x="0" y="0"/>
                </a:moveTo>
                <a:lnTo>
                  <a:pt x="3287460" y="0"/>
                </a:lnTo>
                <a:lnTo>
                  <a:pt x="3287460" y="1458810"/>
                </a:lnTo>
                <a:lnTo>
                  <a:pt x="0" y="1458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15438"/>
            <a:ext cx="16230600" cy="0"/>
          </a:xfrm>
          <a:prstGeom prst="line">
            <a:avLst/>
          </a:prstGeom>
          <a:ln w="95250" cap="rnd">
            <a:solidFill>
              <a:srgbClr val="084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67533" y="332923"/>
            <a:ext cx="4352933" cy="4810577"/>
          </a:xfrm>
          <a:custGeom>
            <a:avLst/>
            <a:gdLst/>
            <a:ahLst/>
            <a:cxnLst/>
            <a:rect l="l" t="t" r="r" b="b"/>
            <a:pathLst>
              <a:path w="4352933" h="4810577">
                <a:moveTo>
                  <a:pt x="0" y="0"/>
                </a:moveTo>
                <a:lnTo>
                  <a:pt x="4352934" y="0"/>
                </a:lnTo>
                <a:lnTo>
                  <a:pt x="4352934" y="4810577"/>
                </a:lnTo>
                <a:lnTo>
                  <a:pt x="0" y="4810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37320" y="-140775"/>
            <a:ext cx="20554836" cy="10997370"/>
          </a:xfrm>
          <a:custGeom>
            <a:avLst/>
            <a:gdLst/>
            <a:ahLst/>
            <a:cxnLst/>
            <a:rect l="l" t="t" r="r" b="b"/>
            <a:pathLst>
              <a:path w="20554836" h="10997370">
                <a:moveTo>
                  <a:pt x="0" y="0"/>
                </a:moveTo>
                <a:lnTo>
                  <a:pt x="20554836" y="0"/>
                </a:lnTo>
                <a:lnTo>
                  <a:pt x="20554836" y="10997370"/>
                </a:lnTo>
                <a:lnTo>
                  <a:pt x="0" y="10997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8472" r="-84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729073" y="6222107"/>
            <a:ext cx="10829854" cy="2849591"/>
            <a:chOff x="0" y="0"/>
            <a:chExt cx="14439805" cy="379945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4439805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</a:pPr>
              <a:r>
                <a:rPr lang="en-US" sz="9000">
                  <a:solidFill>
                    <a:srgbClr val="070284"/>
                  </a:solidFill>
                  <a:latin typeface="Ramabhadra"/>
                  <a:ea typeface="Ramabhadra"/>
                  <a:cs typeface="Ramabhadra"/>
                  <a:sym typeface="Ramabhadra"/>
                </a:rPr>
                <a:t>Questions?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9710" y="2458969"/>
              <a:ext cx="13220386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b="1">
                  <a:solidFill>
                    <a:srgbClr val="060086"/>
                  </a:solidFill>
                  <a:latin typeface="Inter Bold"/>
                  <a:ea typeface="Inter Bold"/>
                  <a:cs typeface="Inter Bold"/>
                  <a:sym typeface="Inter Bold"/>
                </a:rPr>
                <a:t>Want to join our efforts at All On Board Coalition?</a:t>
              </a:r>
            </a:p>
            <a:p>
              <a:pPr algn="ctr">
                <a:lnSpc>
                  <a:spcPts val="4199"/>
                </a:lnSpc>
              </a:pPr>
              <a:r>
                <a:rPr lang="en-US" sz="2799" b="1">
                  <a:solidFill>
                    <a:srgbClr val="060086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allonboard.org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224</Words>
  <Application>Microsoft Macintosh PowerPoint</Application>
  <PresentationFormat>Custom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Bebas Neue Bold</vt:lpstr>
      <vt:lpstr>Calibri</vt:lpstr>
      <vt:lpstr>Inter Bold</vt:lpstr>
      <vt:lpstr>Ramabhadra</vt:lpstr>
      <vt:lpstr>Canva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Smoke free SC Panel</dc:title>
  <cp:lastModifiedBy>Ashli Watts</cp:lastModifiedBy>
  <cp:revision>2</cp:revision>
  <dcterms:created xsi:type="dcterms:W3CDTF">2006-08-16T00:00:00Z</dcterms:created>
  <dcterms:modified xsi:type="dcterms:W3CDTF">2025-05-22T01:37:20Z</dcterms:modified>
  <dc:identifier>DAGiGyD4GVc</dc:identifier>
</cp:coreProperties>
</file>