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g" ContentType="image/jpeg"/>
  <Override PartName="/ppt/media/image9.jpg" ContentType="image/jpeg"/>
  <Override PartName="/ppt/media/image10.jpg" ContentType="image/jpeg"/>
  <Override PartName="/ppt/media/image13.jpg" ContentType="image/jpeg"/>
  <Override PartName="/ppt/notesSlides/notesSlide3.xml" ContentType="application/vnd.openxmlformats-officedocument.presentationml.notesSlide+xml"/>
  <Override PartName="/ppt/media/image14.jpg" ContentType="image/jpeg"/>
  <Override PartName="/ppt/media/image16.jpg" ContentType="image/jpeg"/>
  <Override PartName="/ppt/media/image18.jpg" ContentType="image/jpeg"/>
  <Override PartName="/ppt/media/image19.jpg" ContentType="image/jpeg"/>
  <Override PartName="/ppt/media/image20.jpg" ContentType="image/jpeg"/>
  <Override PartName="/ppt/media/image22.jpg" ContentType="image/jpeg"/>
  <Override PartName="/ppt/notesSlides/notesSlide4.xml" ContentType="application/vnd.openxmlformats-officedocument.presentationml.notesSlide+xml"/>
  <Override PartName="/ppt/media/image24.jpg" ContentType="image/jpeg"/>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51.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2.jpg" ContentType="image/jpeg"/>
  <Override PartName="/ppt/media/image63.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77.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21.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70" r:id="rId4"/>
    <p:sldMasterId id="2147483675" r:id="rId5"/>
    <p:sldMasterId id="2147483691" r:id="rId6"/>
    <p:sldMasterId id="2147483707" r:id="rId7"/>
    <p:sldMasterId id="2147483728" r:id="rId8"/>
    <p:sldMasterId id="2147483731" r:id="rId9"/>
    <p:sldMasterId id="2147483735" r:id="rId10"/>
  </p:sldMasterIdLst>
  <p:notesMasterIdLst>
    <p:notesMasterId r:id="rId66"/>
  </p:notesMasterIdLst>
  <p:handoutMasterIdLst>
    <p:handoutMasterId r:id="rId67"/>
  </p:handoutMasterIdLst>
  <p:sldIdLst>
    <p:sldId id="4189" r:id="rId11"/>
    <p:sldId id="3653" r:id="rId12"/>
    <p:sldId id="257" r:id="rId13"/>
    <p:sldId id="756" r:id="rId14"/>
    <p:sldId id="4172" r:id="rId15"/>
    <p:sldId id="3652" r:id="rId16"/>
    <p:sldId id="3912" r:id="rId17"/>
    <p:sldId id="3592" r:id="rId18"/>
    <p:sldId id="4175" r:id="rId19"/>
    <p:sldId id="258" r:id="rId20"/>
    <p:sldId id="4071" r:id="rId21"/>
    <p:sldId id="4090" r:id="rId22"/>
    <p:sldId id="4072" r:id="rId23"/>
    <p:sldId id="4176" r:id="rId24"/>
    <p:sldId id="4139" r:id="rId25"/>
    <p:sldId id="4178" r:id="rId26"/>
    <p:sldId id="4177" r:id="rId27"/>
    <p:sldId id="261" r:id="rId28"/>
    <p:sldId id="474" r:id="rId29"/>
    <p:sldId id="256" r:id="rId30"/>
    <p:sldId id="294" r:id="rId31"/>
    <p:sldId id="1508" r:id="rId32"/>
    <p:sldId id="4137" r:id="rId33"/>
    <p:sldId id="4168" r:id="rId34"/>
    <p:sldId id="3908" r:id="rId35"/>
    <p:sldId id="3703" r:id="rId36"/>
    <p:sldId id="820" r:id="rId37"/>
    <p:sldId id="259" r:id="rId38"/>
    <p:sldId id="4180" r:id="rId39"/>
    <p:sldId id="3906" r:id="rId40"/>
    <p:sldId id="260" r:id="rId41"/>
    <p:sldId id="4181" r:id="rId42"/>
    <p:sldId id="4183" r:id="rId43"/>
    <p:sldId id="4182" r:id="rId44"/>
    <p:sldId id="4169" r:id="rId45"/>
    <p:sldId id="4166" r:id="rId46"/>
    <p:sldId id="4167" r:id="rId47"/>
    <p:sldId id="4184" r:id="rId48"/>
    <p:sldId id="4185" r:id="rId49"/>
    <p:sldId id="4188" r:id="rId50"/>
    <p:sldId id="4179" r:id="rId51"/>
    <p:sldId id="4140" r:id="rId52"/>
    <p:sldId id="278" r:id="rId53"/>
    <p:sldId id="4141" r:id="rId54"/>
    <p:sldId id="4142" r:id="rId55"/>
    <p:sldId id="266" r:id="rId56"/>
    <p:sldId id="4164" r:id="rId57"/>
    <p:sldId id="4165" r:id="rId58"/>
    <p:sldId id="3823" r:id="rId59"/>
    <p:sldId id="268" r:id="rId60"/>
    <p:sldId id="4163" r:id="rId61"/>
    <p:sldId id="4174" r:id="rId62"/>
    <p:sldId id="4173" r:id="rId63"/>
    <p:sldId id="4084" r:id="rId64"/>
    <p:sldId id="264" r:id="rId6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033BB9"/>
    <a:srgbClr val="0036A2"/>
    <a:srgbClr val="0C33B0"/>
    <a:srgbClr val="00589A"/>
    <a:srgbClr val="005696"/>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35C39-AB00-45FD-8453-8735A790234F}" v="15" dt="2023-06-23T12:57:26.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21" autoAdjust="0"/>
  </p:normalViewPr>
  <p:slideViewPr>
    <p:cSldViewPr snapToGrid="0">
      <p:cViewPr varScale="1">
        <p:scale>
          <a:sx n="51" d="100"/>
          <a:sy n="51" d="100"/>
        </p:scale>
        <p:origin x="1256" y="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diagrams/_rels/data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D232B-4BB4-44B8-B63D-1399552AC5E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104DC4-17DD-4337-9D09-B27F94D73EBB}">
      <dgm:prSet custT="1"/>
      <dgm:spPr/>
      <dgm:t>
        <a:bodyPr/>
        <a:lstStyle/>
        <a:p>
          <a:pPr>
            <a:lnSpc>
              <a:spcPct val="100000"/>
            </a:lnSpc>
          </a:pPr>
          <a:r>
            <a:rPr lang="en-US" sz="2800" b="1" baseline="0"/>
            <a:t>From January 2020 – May 2023</a:t>
          </a:r>
          <a:endParaRPr lang="en-US" sz="2800" b="1"/>
        </a:p>
      </dgm:t>
    </dgm:pt>
    <dgm:pt modelId="{37D0E414-4250-49D9-80ED-F0E518E532E0}" type="parTrans" cxnId="{6AEBA5C2-1AC9-45D6-B2FE-DBFFE07813A2}">
      <dgm:prSet/>
      <dgm:spPr/>
      <dgm:t>
        <a:bodyPr/>
        <a:lstStyle/>
        <a:p>
          <a:endParaRPr lang="en-US"/>
        </a:p>
      </dgm:t>
    </dgm:pt>
    <dgm:pt modelId="{4E5977DA-FB65-42C4-AD1F-92C9CBE53E2F}" type="sibTrans" cxnId="{6AEBA5C2-1AC9-45D6-B2FE-DBFFE07813A2}">
      <dgm:prSet/>
      <dgm:spPr/>
      <dgm:t>
        <a:bodyPr/>
        <a:lstStyle/>
        <a:p>
          <a:endParaRPr lang="en-US"/>
        </a:p>
      </dgm:t>
    </dgm:pt>
    <dgm:pt modelId="{A6734CAC-8C80-4EA1-91CA-9696987BCE8E}">
      <dgm:prSet custT="1"/>
      <dgm:spPr/>
      <dgm:t>
        <a:bodyPr/>
        <a:lstStyle/>
        <a:p>
          <a:pPr>
            <a:lnSpc>
              <a:spcPct val="100000"/>
            </a:lnSpc>
          </a:pPr>
          <a:r>
            <a:rPr lang="en-US" sz="2400" b="0" baseline="0"/>
            <a:t>40  Behavioral Health and Ally </a:t>
          </a:r>
          <a:r>
            <a:rPr lang="en-US" sz="2400" b="0"/>
            <a:t>Agencies </a:t>
          </a:r>
          <a:r>
            <a:rPr lang="en-US" sz="2400" b="0" baseline="0"/>
            <a:t>Engaged</a:t>
          </a:r>
          <a:endParaRPr lang="en-US" sz="2400"/>
        </a:p>
      </dgm:t>
    </dgm:pt>
    <dgm:pt modelId="{B6C801BC-91C2-4696-A7A4-85ABEB8DBF2B}" type="parTrans" cxnId="{30B9598F-962F-4456-A2A4-521EACDFEAD3}">
      <dgm:prSet/>
      <dgm:spPr/>
      <dgm:t>
        <a:bodyPr/>
        <a:lstStyle/>
        <a:p>
          <a:endParaRPr lang="en-US"/>
        </a:p>
      </dgm:t>
    </dgm:pt>
    <dgm:pt modelId="{36ADFCD5-A673-4A70-B027-9CAA0BC31850}" type="sibTrans" cxnId="{30B9598F-962F-4456-A2A4-521EACDFEAD3}">
      <dgm:prSet/>
      <dgm:spPr/>
      <dgm:t>
        <a:bodyPr/>
        <a:lstStyle/>
        <a:p>
          <a:endParaRPr lang="en-US"/>
        </a:p>
      </dgm:t>
    </dgm:pt>
    <dgm:pt modelId="{45890ABC-4523-460D-A4CB-B0BC9A498194}">
      <dgm:prSet custT="1"/>
      <dgm:spPr/>
      <dgm:t>
        <a:bodyPr/>
        <a:lstStyle/>
        <a:p>
          <a:pPr>
            <a:lnSpc>
              <a:spcPct val="100000"/>
            </a:lnSpc>
          </a:pPr>
          <a:r>
            <a:rPr lang="en-US" sz="2400" b="0" baseline="0"/>
            <a:t>60 +  Coalition Participants – table always open to all, with average of 30 at monthly meetings</a:t>
          </a:r>
          <a:endParaRPr lang="en-US" sz="2400"/>
        </a:p>
      </dgm:t>
    </dgm:pt>
    <dgm:pt modelId="{572910F0-7112-4AF4-8A12-7B5712D73211}" type="parTrans" cxnId="{79366B6C-A534-4723-B606-08B5A6824E7D}">
      <dgm:prSet/>
      <dgm:spPr/>
      <dgm:t>
        <a:bodyPr/>
        <a:lstStyle/>
        <a:p>
          <a:endParaRPr lang="en-US"/>
        </a:p>
      </dgm:t>
    </dgm:pt>
    <dgm:pt modelId="{C45C18BE-2F69-41D1-9E67-74928183AD22}" type="sibTrans" cxnId="{79366B6C-A534-4723-B606-08B5A6824E7D}">
      <dgm:prSet/>
      <dgm:spPr/>
      <dgm:t>
        <a:bodyPr/>
        <a:lstStyle/>
        <a:p>
          <a:endParaRPr lang="en-US"/>
        </a:p>
      </dgm:t>
    </dgm:pt>
    <dgm:pt modelId="{AC8CC61A-6B73-4CBF-84F9-065FAE749D1F}">
      <dgm:prSet custT="1"/>
      <dgm:spPr/>
      <dgm:t>
        <a:bodyPr/>
        <a:lstStyle/>
        <a:p>
          <a:pPr>
            <a:lnSpc>
              <a:spcPct val="100000"/>
            </a:lnSpc>
          </a:pPr>
          <a:r>
            <a:rPr lang="en-US" sz="2400" b="0" baseline="0"/>
            <a:t>2,000 + Behavioral Health Professionals Trained in the state</a:t>
          </a:r>
          <a:endParaRPr lang="en-US" sz="2400"/>
        </a:p>
      </dgm:t>
    </dgm:pt>
    <dgm:pt modelId="{61AE500E-D81C-4FFE-B696-A47A46F4762A}" type="parTrans" cxnId="{57B63BB1-EB7A-4ADF-A97A-5846D3E9D942}">
      <dgm:prSet/>
      <dgm:spPr/>
      <dgm:t>
        <a:bodyPr/>
        <a:lstStyle/>
        <a:p>
          <a:endParaRPr lang="en-US"/>
        </a:p>
      </dgm:t>
    </dgm:pt>
    <dgm:pt modelId="{23ED09D5-7641-4A63-B062-D3E24DC22403}" type="sibTrans" cxnId="{57B63BB1-EB7A-4ADF-A97A-5846D3E9D942}">
      <dgm:prSet/>
      <dgm:spPr/>
      <dgm:t>
        <a:bodyPr/>
        <a:lstStyle/>
        <a:p>
          <a:endParaRPr lang="en-US"/>
        </a:p>
      </dgm:t>
    </dgm:pt>
    <dgm:pt modelId="{9CB709EC-EC53-4F4F-A73E-74E04DC3D792}">
      <dgm:prSet custT="1"/>
      <dgm:spPr/>
      <dgm:t>
        <a:bodyPr/>
        <a:lstStyle/>
        <a:p>
          <a:pPr>
            <a:lnSpc>
              <a:spcPct val="100000"/>
            </a:lnSpc>
          </a:pPr>
          <a:r>
            <a:rPr lang="en-US" sz="2400" b="0" baseline="0"/>
            <a:t>15 - Agency-wide Tobacco-Free Policies adopted by community-based BH agencies</a:t>
          </a:r>
          <a:endParaRPr lang="en-US" sz="2400"/>
        </a:p>
      </dgm:t>
    </dgm:pt>
    <dgm:pt modelId="{84E83736-E34E-486C-83E1-E93FBEF235B2}" type="parTrans" cxnId="{025010C3-CE90-4CC4-A924-EC85FB8EB269}">
      <dgm:prSet/>
      <dgm:spPr/>
      <dgm:t>
        <a:bodyPr/>
        <a:lstStyle/>
        <a:p>
          <a:endParaRPr lang="en-US"/>
        </a:p>
      </dgm:t>
    </dgm:pt>
    <dgm:pt modelId="{1146E749-9E05-46A9-BE13-373BDAA2F365}" type="sibTrans" cxnId="{025010C3-CE90-4CC4-A924-EC85FB8EB269}">
      <dgm:prSet/>
      <dgm:spPr/>
      <dgm:t>
        <a:bodyPr/>
        <a:lstStyle/>
        <a:p>
          <a:endParaRPr lang="en-US"/>
        </a:p>
      </dgm:t>
    </dgm:pt>
    <dgm:pt modelId="{F6AF4998-06A5-4D93-A7B8-0087DAFEC531}">
      <dgm:prSet custT="1"/>
      <dgm:spPr/>
      <dgm:t>
        <a:bodyPr/>
        <a:lstStyle/>
        <a:p>
          <a:pPr>
            <a:lnSpc>
              <a:spcPct val="100000"/>
            </a:lnSpc>
          </a:pPr>
          <a:r>
            <a:rPr lang="en-US" sz="2400" b="0" baseline="0"/>
            <a:t>Over 97,000 - Clients/Staff Impacted by Policy</a:t>
          </a:r>
          <a:endParaRPr lang="en-US" sz="2400"/>
        </a:p>
      </dgm:t>
    </dgm:pt>
    <dgm:pt modelId="{425E1B1A-1F20-45C2-8827-1DC744EE008D}" type="parTrans" cxnId="{9E2E75CC-D2B0-4B95-A094-913B40A5B2E5}">
      <dgm:prSet/>
      <dgm:spPr/>
      <dgm:t>
        <a:bodyPr/>
        <a:lstStyle/>
        <a:p>
          <a:endParaRPr lang="en-US"/>
        </a:p>
      </dgm:t>
    </dgm:pt>
    <dgm:pt modelId="{42FC3DC2-9716-4E83-B578-DDF440D4B10C}" type="sibTrans" cxnId="{9E2E75CC-D2B0-4B95-A094-913B40A5B2E5}">
      <dgm:prSet/>
      <dgm:spPr/>
      <dgm:t>
        <a:bodyPr/>
        <a:lstStyle/>
        <a:p>
          <a:endParaRPr lang="en-US"/>
        </a:p>
      </dgm:t>
    </dgm:pt>
    <dgm:pt modelId="{2C0C2ACB-2EA3-44BF-B277-B207B10A10CB}" type="pres">
      <dgm:prSet presAssocID="{181D232B-4BB4-44B8-B63D-1399552AC5E4}" presName="root" presStyleCnt="0">
        <dgm:presLayoutVars>
          <dgm:dir/>
          <dgm:resizeHandles val="exact"/>
        </dgm:presLayoutVars>
      </dgm:prSet>
      <dgm:spPr/>
    </dgm:pt>
    <dgm:pt modelId="{7A6668D6-00F3-4DC3-8C0A-16E57491210A}" type="pres">
      <dgm:prSet presAssocID="{AF104DC4-17DD-4337-9D09-B27F94D73EBB}" presName="compNode" presStyleCnt="0"/>
      <dgm:spPr/>
    </dgm:pt>
    <dgm:pt modelId="{15804DE8-A99E-4C65-A700-A8DA0CECCBD5}" type="pres">
      <dgm:prSet presAssocID="{AF104DC4-17DD-4337-9D09-B27F94D73EBB}" presName="bgRect" presStyleLbl="bgShp" presStyleIdx="0" presStyleCnt="6" custLinFactNeighborX="-150" custLinFactNeighborY="-10532"/>
      <dgm:spPr/>
    </dgm:pt>
    <dgm:pt modelId="{DE9EFFAE-B164-4FC9-BAA1-037F51E3A191}" type="pres">
      <dgm:prSet presAssocID="{AF104DC4-17DD-4337-9D09-B27F94D73EBB}" presName="iconRect" presStyleLbl="node1" presStyleIdx="0" presStyleCnt="6" custScaleX="174205" custScaleY="184094" custLinFactX="680956" custLinFactNeighborX="700000" custLinFactNeighborY="-413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5417DD1A-2F1D-4627-9FCA-CBD92EE74D1F}" type="pres">
      <dgm:prSet presAssocID="{AF104DC4-17DD-4337-9D09-B27F94D73EBB}" presName="spaceRect" presStyleCnt="0"/>
      <dgm:spPr/>
    </dgm:pt>
    <dgm:pt modelId="{FB292848-EFF5-4E3A-BABA-B30742FB5B5A}" type="pres">
      <dgm:prSet presAssocID="{AF104DC4-17DD-4337-9D09-B27F94D73EBB}" presName="parTx" presStyleLbl="revTx" presStyleIdx="0" presStyleCnt="6" custLinFactNeighborX="-13398" custLinFactNeighborY="-2731">
        <dgm:presLayoutVars>
          <dgm:chMax val="0"/>
          <dgm:chPref val="0"/>
        </dgm:presLayoutVars>
      </dgm:prSet>
      <dgm:spPr/>
    </dgm:pt>
    <dgm:pt modelId="{4D81BA49-7214-466C-8864-3DAF563D42C2}" type="pres">
      <dgm:prSet presAssocID="{4E5977DA-FB65-42C4-AD1F-92C9CBE53E2F}" presName="sibTrans" presStyleCnt="0"/>
      <dgm:spPr/>
    </dgm:pt>
    <dgm:pt modelId="{8A56740F-2758-4D68-A2E6-1C64F5499434}" type="pres">
      <dgm:prSet presAssocID="{A6734CAC-8C80-4EA1-91CA-9696987BCE8E}" presName="compNode" presStyleCnt="0"/>
      <dgm:spPr/>
    </dgm:pt>
    <dgm:pt modelId="{EC71ECEC-3417-44C0-A4C5-14BF55E9FCC6}" type="pres">
      <dgm:prSet presAssocID="{A6734CAC-8C80-4EA1-91CA-9696987BCE8E}" presName="bgRect" presStyleLbl="bgShp" presStyleIdx="1" presStyleCnt="6"/>
      <dgm:spPr/>
    </dgm:pt>
    <dgm:pt modelId="{ABB4F03B-9A5C-4163-9F8E-22A23F9CC8A0}" type="pres">
      <dgm:prSet presAssocID="{A6734CAC-8C80-4EA1-91CA-9696987BCE8E}" presName="iconRect" presStyleLbl="node1" presStyleIdx="1" presStyleCnt="6" custScaleX="166565" custScaleY="157381"/>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452EBEAD-E91A-4B0D-AD69-4EDC19E98F69}" type="pres">
      <dgm:prSet presAssocID="{A6734CAC-8C80-4EA1-91CA-9696987BCE8E}" presName="spaceRect" presStyleCnt="0"/>
      <dgm:spPr/>
    </dgm:pt>
    <dgm:pt modelId="{5AD1A30A-4CDC-4229-8D05-CA80C86EABA6}" type="pres">
      <dgm:prSet presAssocID="{A6734CAC-8C80-4EA1-91CA-9696987BCE8E}" presName="parTx" presStyleLbl="revTx" presStyleIdx="1" presStyleCnt="6">
        <dgm:presLayoutVars>
          <dgm:chMax val="0"/>
          <dgm:chPref val="0"/>
        </dgm:presLayoutVars>
      </dgm:prSet>
      <dgm:spPr/>
    </dgm:pt>
    <dgm:pt modelId="{1C115204-F282-43FD-8620-58AFD8ACC451}" type="pres">
      <dgm:prSet presAssocID="{36ADFCD5-A673-4A70-B027-9CAA0BC31850}" presName="sibTrans" presStyleCnt="0"/>
      <dgm:spPr/>
    </dgm:pt>
    <dgm:pt modelId="{E51A4D51-FAAF-43E7-9CB1-E2B35DA0C805}" type="pres">
      <dgm:prSet presAssocID="{45890ABC-4523-460D-A4CB-B0BC9A498194}" presName="compNode" presStyleCnt="0"/>
      <dgm:spPr/>
    </dgm:pt>
    <dgm:pt modelId="{9CABC4AE-335B-4BE5-A105-8DAFA4250F8D}" type="pres">
      <dgm:prSet presAssocID="{45890ABC-4523-460D-A4CB-B0BC9A498194}" presName="bgRect" presStyleLbl="bgShp" presStyleIdx="2" presStyleCnt="6" custLinFactNeighborX="2458" custLinFactNeighborY="20044"/>
      <dgm:spPr/>
    </dgm:pt>
    <dgm:pt modelId="{83C6181E-7731-4199-82F3-F1B58127D32B}" type="pres">
      <dgm:prSet presAssocID="{45890ABC-4523-460D-A4CB-B0BC9A498194}" presName="iconRect" presStyleLbl="node1" presStyleIdx="2" presStyleCnt="6" custScaleX="156680" custScaleY="153189"/>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Group of People"/>
        </a:ext>
      </dgm:extLst>
    </dgm:pt>
    <dgm:pt modelId="{4ADCAD2D-56D3-4CB5-AF56-AC52FA749BC7}" type="pres">
      <dgm:prSet presAssocID="{45890ABC-4523-460D-A4CB-B0BC9A498194}" presName="spaceRect" presStyleCnt="0"/>
      <dgm:spPr/>
    </dgm:pt>
    <dgm:pt modelId="{CC724865-4E1D-40E2-8F56-EB1F2F597F16}" type="pres">
      <dgm:prSet presAssocID="{45890ABC-4523-460D-A4CB-B0BC9A498194}" presName="parTx" presStyleLbl="revTx" presStyleIdx="2" presStyleCnt="6">
        <dgm:presLayoutVars>
          <dgm:chMax val="0"/>
          <dgm:chPref val="0"/>
        </dgm:presLayoutVars>
      </dgm:prSet>
      <dgm:spPr/>
    </dgm:pt>
    <dgm:pt modelId="{88442250-1E17-4022-A99C-F5E472609183}" type="pres">
      <dgm:prSet presAssocID="{C45C18BE-2F69-41D1-9E67-74928183AD22}" presName="sibTrans" presStyleCnt="0"/>
      <dgm:spPr/>
    </dgm:pt>
    <dgm:pt modelId="{8D627EF5-C18D-4519-8EFE-01E7D1FB97C1}" type="pres">
      <dgm:prSet presAssocID="{AC8CC61A-6B73-4CBF-84F9-065FAE749D1F}" presName="compNode" presStyleCnt="0"/>
      <dgm:spPr/>
    </dgm:pt>
    <dgm:pt modelId="{F4D5CEF9-E15F-40F1-89A1-71B8341EA21F}" type="pres">
      <dgm:prSet presAssocID="{AC8CC61A-6B73-4CBF-84F9-065FAE749D1F}" presName="bgRect" presStyleLbl="bgShp" presStyleIdx="3" presStyleCnt="6"/>
      <dgm:spPr/>
    </dgm:pt>
    <dgm:pt modelId="{93963CD9-9A39-4804-A1D6-555251C89464}" type="pres">
      <dgm:prSet presAssocID="{AC8CC61A-6B73-4CBF-84F9-065FAE749D1F}" presName="iconRect" presStyleLbl="node1" presStyleIdx="3" presStyleCnt="6" custScaleX="178065" custScaleY="13769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Group"/>
        </a:ext>
      </dgm:extLst>
    </dgm:pt>
    <dgm:pt modelId="{01A3B5A3-0462-48D1-A0C2-2C6036D7FA77}" type="pres">
      <dgm:prSet presAssocID="{AC8CC61A-6B73-4CBF-84F9-065FAE749D1F}" presName="spaceRect" presStyleCnt="0"/>
      <dgm:spPr/>
    </dgm:pt>
    <dgm:pt modelId="{0BDD97FD-9A22-440B-91D6-CE27F9134D9F}" type="pres">
      <dgm:prSet presAssocID="{AC8CC61A-6B73-4CBF-84F9-065FAE749D1F}" presName="parTx" presStyleLbl="revTx" presStyleIdx="3" presStyleCnt="6">
        <dgm:presLayoutVars>
          <dgm:chMax val="0"/>
          <dgm:chPref val="0"/>
        </dgm:presLayoutVars>
      </dgm:prSet>
      <dgm:spPr/>
    </dgm:pt>
    <dgm:pt modelId="{E6C4C350-EF11-44C6-9E88-4B6C915D8E33}" type="pres">
      <dgm:prSet presAssocID="{23ED09D5-7641-4A63-B062-D3E24DC22403}" presName="sibTrans" presStyleCnt="0"/>
      <dgm:spPr/>
    </dgm:pt>
    <dgm:pt modelId="{C5B02300-CB15-4507-A172-86EA0C1EAD1E}" type="pres">
      <dgm:prSet presAssocID="{9CB709EC-EC53-4F4F-A73E-74E04DC3D792}" presName="compNode" presStyleCnt="0"/>
      <dgm:spPr/>
    </dgm:pt>
    <dgm:pt modelId="{D7E4706C-8026-4CDC-96A8-CACFC272BB27}" type="pres">
      <dgm:prSet presAssocID="{9CB709EC-EC53-4F4F-A73E-74E04DC3D792}" presName="bgRect" presStyleLbl="bgShp" presStyleIdx="4" presStyleCnt="6"/>
      <dgm:spPr/>
    </dgm:pt>
    <dgm:pt modelId="{82747527-BEC7-48AD-82B0-662BC8A0821F}" type="pres">
      <dgm:prSet presAssocID="{9CB709EC-EC53-4F4F-A73E-74E04DC3D792}" presName="iconRect" presStyleLbl="node1" presStyleIdx="4" presStyleCnt="6" custScaleX="170408" custScaleY="160817"/>
      <dgm:spPr>
        <a:blipFill>
          <a:blip xmlns:r="http://schemas.openxmlformats.org/officeDocument/2006/relationships" r:embed="rId8"/>
          <a:srcRect/>
          <a:stretch>
            <a:fillRect t="-3000" b="-3000"/>
          </a:stretch>
        </a:blipFill>
        <a:ln>
          <a:noFill/>
        </a:ln>
      </dgm:spPr>
    </dgm:pt>
    <dgm:pt modelId="{53C77784-0E46-4C00-969D-AF6DFE6E8ED7}" type="pres">
      <dgm:prSet presAssocID="{9CB709EC-EC53-4F4F-A73E-74E04DC3D792}" presName="spaceRect" presStyleCnt="0"/>
      <dgm:spPr/>
    </dgm:pt>
    <dgm:pt modelId="{E0F60098-92ED-4216-900C-CDC7C5C7DA89}" type="pres">
      <dgm:prSet presAssocID="{9CB709EC-EC53-4F4F-A73E-74E04DC3D792}" presName="parTx" presStyleLbl="revTx" presStyleIdx="4" presStyleCnt="6">
        <dgm:presLayoutVars>
          <dgm:chMax val="0"/>
          <dgm:chPref val="0"/>
        </dgm:presLayoutVars>
      </dgm:prSet>
      <dgm:spPr/>
    </dgm:pt>
    <dgm:pt modelId="{C8D1FAD1-F6EE-480D-B913-2E05D0360B46}" type="pres">
      <dgm:prSet presAssocID="{1146E749-9E05-46A9-BE13-373BDAA2F365}" presName="sibTrans" presStyleCnt="0"/>
      <dgm:spPr/>
    </dgm:pt>
    <dgm:pt modelId="{68454274-CFAC-42AE-B713-FE4F3972AB25}" type="pres">
      <dgm:prSet presAssocID="{F6AF4998-06A5-4D93-A7B8-0087DAFEC531}" presName="compNode" presStyleCnt="0"/>
      <dgm:spPr/>
    </dgm:pt>
    <dgm:pt modelId="{2AE743AB-1A5C-430C-BACB-4490A2D4C05A}" type="pres">
      <dgm:prSet presAssocID="{F6AF4998-06A5-4D93-A7B8-0087DAFEC531}" presName="bgRect" presStyleLbl="bgShp" presStyleIdx="5" presStyleCnt="6"/>
      <dgm:spPr/>
    </dgm:pt>
    <dgm:pt modelId="{9172A9A6-45F5-4A8C-BA65-A86462DB82BF}" type="pres">
      <dgm:prSet presAssocID="{F6AF4998-06A5-4D93-A7B8-0087DAFEC531}" presName="iconRect" presStyleLbl="node1" presStyleIdx="5" presStyleCnt="6" custScaleX="185721" custScaleY="19160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ustomer Review"/>
        </a:ext>
      </dgm:extLst>
    </dgm:pt>
    <dgm:pt modelId="{362AAFA0-9657-4A5B-A9FB-97FC916FD603}" type="pres">
      <dgm:prSet presAssocID="{F6AF4998-06A5-4D93-A7B8-0087DAFEC531}" presName="spaceRect" presStyleCnt="0"/>
      <dgm:spPr/>
    </dgm:pt>
    <dgm:pt modelId="{11B5BB1E-338E-4631-93B5-735338A313A2}" type="pres">
      <dgm:prSet presAssocID="{F6AF4998-06A5-4D93-A7B8-0087DAFEC531}" presName="parTx" presStyleLbl="revTx" presStyleIdx="5" presStyleCnt="6">
        <dgm:presLayoutVars>
          <dgm:chMax val="0"/>
          <dgm:chPref val="0"/>
        </dgm:presLayoutVars>
      </dgm:prSet>
      <dgm:spPr/>
    </dgm:pt>
  </dgm:ptLst>
  <dgm:cxnLst>
    <dgm:cxn modelId="{79366B6C-A534-4723-B606-08B5A6824E7D}" srcId="{181D232B-4BB4-44B8-B63D-1399552AC5E4}" destId="{45890ABC-4523-460D-A4CB-B0BC9A498194}" srcOrd="2" destOrd="0" parTransId="{572910F0-7112-4AF4-8A12-7B5712D73211}" sibTransId="{C45C18BE-2F69-41D1-9E67-74928183AD22}"/>
    <dgm:cxn modelId="{EB08CE7E-C000-4797-873F-72FCE7CCE022}" type="presOf" srcId="{AF104DC4-17DD-4337-9D09-B27F94D73EBB}" destId="{FB292848-EFF5-4E3A-BABA-B30742FB5B5A}" srcOrd="0" destOrd="0" presId="urn:microsoft.com/office/officeart/2018/2/layout/IconVerticalSolidList"/>
    <dgm:cxn modelId="{E6126C8A-0F54-44E0-98C4-1A9901597185}" type="presOf" srcId="{181D232B-4BB4-44B8-B63D-1399552AC5E4}" destId="{2C0C2ACB-2EA3-44BF-B277-B207B10A10CB}" srcOrd="0" destOrd="0" presId="urn:microsoft.com/office/officeart/2018/2/layout/IconVerticalSolidList"/>
    <dgm:cxn modelId="{30B9598F-962F-4456-A2A4-521EACDFEAD3}" srcId="{181D232B-4BB4-44B8-B63D-1399552AC5E4}" destId="{A6734CAC-8C80-4EA1-91CA-9696987BCE8E}" srcOrd="1" destOrd="0" parTransId="{B6C801BC-91C2-4696-A7A4-85ABEB8DBF2B}" sibTransId="{36ADFCD5-A673-4A70-B027-9CAA0BC31850}"/>
    <dgm:cxn modelId="{10036BA7-EBAD-4E37-AE25-95BB3F52FCF9}" type="presOf" srcId="{A6734CAC-8C80-4EA1-91CA-9696987BCE8E}" destId="{5AD1A30A-4CDC-4229-8D05-CA80C86EABA6}" srcOrd="0" destOrd="0" presId="urn:microsoft.com/office/officeart/2018/2/layout/IconVerticalSolidList"/>
    <dgm:cxn modelId="{57B63BB1-EB7A-4ADF-A97A-5846D3E9D942}" srcId="{181D232B-4BB4-44B8-B63D-1399552AC5E4}" destId="{AC8CC61A-6B73-4CBF-84F9-065FAE749D1F}" srcOrd="3" destOrd="0" parTransId="{61AE500E-D81C-4FFE-B696-A47A46F4762A}" sibTransId="{23ED09D5-7641-4A63-B062-D3E24DC22403}"/>
    <dgm:cxn modelId="{5475E4C1-D416-44DE-A3B5-8225A34AC0E1}" type="presOf" srcId="{45890ABC-4523-460D-A4CB-B0BC9A498194}" destId="{CC724865-4E1D-40E2-8F56-EB1F2F597F16}" srcOrd="0" destOrd="0" presId="urn:microsoft.com/office/officeart/2018/2/layout/IconVerticalSolidList"/>
    <dgm:cxn modelId="{6AEBA5C2-1AC9-45D6-B2FE-DBFFE07813A2}" srcId="{181D232B-4BB4-44B8-B63D-1399552AC5E4}" destId="{AF104DC4-17DD-4337-9D09-B27F94D73EBB}" srcOrd="0" destOrd="0" parTransId="{37D0E414-4250-49D9-80ED-F0E518E532E0}" sibTransId="{4E5977DA-FB65-42C4-AD1F-92C9CBE53E2F}"/>
    <dgm:cxn modelId="{025010C3-CE90-4CC4-A924-EC85FB8EB269}" srcId="{181D232B-4BB4-44B8-B63D-1399552AC5E4}" destId="{9CB709EC-EC53-4F4F-A73E-74E04DC3D792}" srcOrd="4" destOrd="0" parTransId="{84E83736-E34E-486C-83E1-E93FBEF235B2}" sibTransId="{1146E749-9E05-46A9-BE13-373BDAA2F365}"/>
    <dgm:cxn modelId="{92B4DACA-EB08-4446-BA18-3E8483AEBC81}" type="presOf" srcId="{F6AF4998-06A5-4D93-A7B8-0087DAFEC531}" destId="{11B5BB1E-338E-4631-93B5-735338A313A2}" srcOrd="0" destOrd="0" presId="urn:microsoft.com/office/officeart/2018/2/layout/IconVerticalSolidList"/>
    <dgm:cxn modelId="{9E2E75CC-D2B0-4B95-A094-913B40A5B2E5}" srcId="{181D232B-4BB4-44B8-B63D-1399552AC5E4}" destId="{F6AF4998-06A5-4D93-A7B8-0087DAFEC531}" srcOrd="5" destOrd="0" parTransId="{425E1B1A-1F20-45C2-8827-1DC744EE008D}" sibTransId="{42FC3DC2-9716-4E83-B578-DDF440D4B10C}"/>
    <dgm:cxn modelId="{026955D4-F8E7-40C6-BE9D-44E5BE01D7B4}" type="presOf" srcId="{9CB709EC-EC53-4F4F-A73E-74E04DC3D792}" destId="{E0F60098-92ED-4216-900C-CDC7C5C7DA89}" srcOrd="0" destOrd="0" presId="urn:microsoft.com/office/officeart/2018/2/layout/IconVerticalSolidList"/>
    <dgm:cxn modelId="{832B36EF-887C-40C3-A753-A9BE4D67F031}" type="presOf" srcId="{AC8CC61A-6B73-4CBF-84F9-065FAE749D1F}" destId="{0BDD97FD-9A22-440B-91D6-CE27F9134D9F}" srcOrd="0" destOrd="0" presId="urn:microsoft.com/office/officeart/2018/2/layout/IconVerticalSolidList"/>
    <dgm:cxn modelId="{0173F354-B4FD-4671-AB2A-FD384ADE18D8}" type="presParOf" srcId="{2C0C2ACB-2EA3-44BF-B277-B207B10A10CB}" destId="{7A6668D6-00F3-4DC3-8C0A-16E57491210A}" srcOrd="0" destOrd="0" presId="urn:microsoft.com/office/officeart/2018/2/layout/IconVerticalSolidList"/>
    <dgm:cxn modelId="{E80C7303-A991-4242-A790-FA8993D0EBEA}" type="presParOf" srcId="{7A6668D6-00F3-4DC3-8C0A-16E57491210A}" destId="{15804DE8-A99E-4C65-A700-A8DA0CECCBD5}" srcOrd="0" destOrd="0" presId="urn:microsoft.com/office/officeart/2018/2/layout/IconVerticalSolidList"/>
    <dgm:cxn modelId="{26E9B405-9E2E-4C84-BD3F-D8745FDAD0B1}" type="presParOf" srcId="{7A6668D6-00F3-4DC3-8C0A-16E57491210A}" destId="{DE9EFFAE-B164-4FC9-BAA1-037F51E3A191}" srcOrd="1" destOrd="0" presId="urn:microsoft.com/office/officeart/2018/2/layout/IconVerticalSolidList"/>
    <dgm:cxn modelId="{DA44067E-90DB-4B08-B4DC-73440CB747EF}" type="presParOf" srcId="{7A6668D6-00F3-4DC3-8C0A-16E57491210A}" destId="{5417DD1A-2F1D-4627-9FCA-CBD92EE74D1F}" srcOrd="2" destOrd="0" presId="urn:microsoft.com/office/officeart/2018/2/layout/IconVerticalSolidList"/>
    <dgm:cxn modelId="{8FFE5848-324C-4FF0-B4EC-2D223C0E61EB}" type="presParOf" srcId="{7A6668D6-00F3-4DC3-8C0A-16E57491210A}" destId="{FB292848-EFF5-4E3A-BABA-B30742FB5B5A}" srcOrd="3" destOrd="0" presId="urn:microsoft.com/office/officeart/2018/2/layout/IconVerticalSolidList"/>
    <dgm:cxn modelId="{A11EED18-3BAA-40FB-8984-0F4040DA810D}" type="presParOf" srcId="{2C0C2ACB-2EA3-44BF-B277-B207B10A10CB}" destId="{4D81BA49-7214-466C-8864-3DAF563D42C2}" srcOrd="1" destOrd="0" presId="urn:microsoft.com/office/officeart/2018/2/layout/IconVerticalSolidList"/>
    <dgm:cxn modelId="{DB2E10E8-30C3-4514-B466-04989F504B30}" type="presParOf" srcId="{2C0C2ACB-2EA3-44BF-B277-B207B10A10CB}" destId="{8A56740F-2758-4D68-A2E6-1C64F5499434}" srcOrd="2" destOrd="0" presId="urn:microsoft.com/office/officeart/2018/2/layout/IconVerticalSolidList"/>
    <dgm:cxn modelId="{87702654-24E0-4A44-8823-2D5F2735F099}" type="presParOf" srcId="{8A56740F-2758-4D68-A2E6-1C64F5499434}" destId="{EC71ECEC-3417-44C0-A4C5-14BF55E9FCC6}" srcOrd="0" destOrd="0" presId="urn:microsoft.com/office/officeart/2018/2/layout/IconVerticalSolidList"/>
    <dgm:cxn modelId="{85F4EEEC-3C84-4807-80AF-62AD8854A2AC}" type="presParOf" srcId="{8A56740F-2758-4D68-A2E6-1C64F5499434}" destId="{ABB4F03B-9A5C-4163-9F8E-22A23F9CC8A0}" srcOrd="1" destOrd="0" presId="urn:microsoft.com/office/officeart/2018/2/layout/IconVerticalSolidList"/>
    <dgm:cxn modelId="{FCF05920-F7D5-4AA4-BD62-C9546F1D9363}" type="presParOf" srcId="{8A56740F-2758-4D68-A2E6-1C64F5499434}" destId="{452EBEAD-E91A-4B0D-AD69-4EDC19E98F69}" srcOrd="2" destOrd="0" presId="urn:microsoft.com/office/officeart/2018/2/layout/IconVerticalSolidList"/>
    <dgm:cxn modelId="{5C1AB29D-3B4F-4AD1-868F-6295562098F5}" type="presParOf" srcId="{8A56740F-2758-4D68-A2E6-1C64F5499434}" destId="{5AD1A30A-4CDC-4229-8D05-CA80C86EABA6}" srcOrd="3" destOrd="0" presId="urn:microsoft.com/office/officeart/2018/2/layout/IconVerticalSolidList"/>
    <dgm:cxn modelId="{0CB53BFF-5DFB-4FB6-9955-BFFD44B88C82}" type="presParOf" srcId="{2C0C2ACB-2EA3-44BF-B277-B207B10A10CB}" destId="{1C115204-F282-43FD-8620-58AFD8ACC451}" srcOrd="3" destOrd="0" presId="urn:microsoft.com/office/officeart/2018/2/layout/IconVerticalSolidList"/>
    <dgm:cxn modelId="{0BDC96CC-E49D-415F-8E11-294E25D6AF7C}" type="presParOf" srcId="{2C0C2ACB-2EA3-44BF-B277-B207B10A10CB}" destId="{E51A4D51-FAAF-43E7-9CB1-E2B35DA0C805}" srcOrd="4" destOrd="0" presId="urn:microsoft.com/office/officeart/2018/2/layout/IconVerticalSolidList"/>
    <dgm:cxn modelId="{A7FBA233-4DF9-4288-ADE5-EBB065661E71}" type="presParOf" srcId="{E51A4D51-FAAF-43E7-9CB1-E2B35DA0C805}" destId="{9CABC4AE-335B-4BE5-A105-8DAFA4250F8D}" srcOrd="0" destOrd="0" presId="urn:microsoft.com/office/officeart/2018/2/layout/IconVerticalSolidList"/>
    <dgm:cxn modelId="{9032B586-2482-490D-B190-B4AF93BC1BE4}" type="presParOf" srcId="{E51A4D51-FAAF-43E7-9CB1-E2B35DA0C805}" destId="{83C6181E-7731-4199-82F3-F1B58127D32B}" srcOrd="1" destOrd="0" presId="urn:microsoft.com/office/officeart/2018/2/layout/IconVerticalSolidList"/>
    <dgm:cxn modelId="{92F707BC-7DB6-4540-8A83-56B8F23AA10E}" type="presParOf" srcId="{E51A4D51-FAAF-43E7-9CB1-E2B35DA0C805}" destId="{4ADCAD2D-56D3-4CB5-AF56-AC52FA749BC7}" srcOrd="2" destOrd="0" presId="urn:microsoft.com/office/officeart/2018/2/layout/IconVerticalSolidList"/>
    <dgm:cxn modelId="{F2611B33-1BF1-4C42-BE90-3B235B3EB53A}" type="presParOf" srcId="{E51A4D51-FAAF-43E7-9CB1-E2B35DA0C805}" destId="{CC724865-4E1D-40E2-8F56-EB1F2F597F16}" srcOrd="3" destOrd="0" presId="urn:microsoft.com/office/officeart/2018/2/layout/IconVerticalSolidList"/>
    <dgm:cxn modelId="{3C610455-E12D-4281-9DEA-418D965862B6}" type="presParOf" srcId="{2C0C2ACB-2EA3-44BF-B277-B207B10A10CB}" destId="{88442250-1E17-4022-A99C-F5E472609183}" srcOrd="5" destOrd="0" presId="urn:microsoft.com/office/officeart/2018/2/layout/IconVerticalSolidList"/>
    <dgm:cxn modelId="{DBEC09AA-CC6C-442C-BEE8-BCD2A71653EA}" type="presParOf" srcId="{2C0C2ACB-2EA3-44BF-B277-B207B10A10CB}" destId="{8D627EF5-C18D-4519-8EFE-01E7D1FB97C1}" srcOrd="6" destOrd="0" presId="urn:microsoft.com/office/officeart/2018/2/layout/IconVerticalSolidList"/>
    <dgm:cxn modelId="{A5F935B7-EE74-4274-95FF-DF9CDB877AC4}" type="presParOf" srcId="{8D627EF5-C18D-4519-8EFE-01E7D1FB97C1}" destId="{F4D5CEF9-E15F-40F1-89A1-71B8341EA21F}" srcOrd="0" destOrd="0" presId="urn:microsoft.com/office/officeart/2018/2/layout/IconVerticalSolidList"/>
    <dgm:cxn modelId="{0A4DA6AA-CFE1-453D-94F4-662813EA6F86}" type="presParOf" srcId="{8D627EF5-C18D-4519-8EFE-01E7D1FB97C1}" destId="{93963CD9-9A39-4804-A1D6-555251C89464}" srcOrd="1" destOrd="0" presId="urn:microsoft.com/office/officeart/2018/2/layout/IconVerticalSolidList"/>
    <dgm:cxn modelId="{4923B3A0-A723-4330-94F1-04BF6B36CB82}" type="presParOf" srcId="{8D627EF5-C18D-4519-8EFE-01E7D1FB97C1}" destId="{01A3B5A3-0462-48D1-A0C2-2C6036D7FA77}" srcOrd="2" destOrd="0" presId="urn:microsoft.com/office/officeart/2018/2/layout/IconVerticalSolidList"/>
    <dgm:cxn modelId="{6404E7F5-8406-4D00-8E81-3E8C3A1CC47C}" type="presParOf" srcId="{8D627EF5-C18D-4519-8EFE-01E7D1FB97C1}" destId="{0BDD97FD-9A22-440B-91D6-CE27F9134D9F}" srcOrd="3" destOrd="0" presId="urn:microsoft.com/office/officeart/2018/2/layout/IconVerticalSolidList"/>
    <dgm:cxn modelId="{1451F603-44C5-4B37-ACA8-26BF56A9A3B6}" type="presParOf" srcId="{2C0C2ACB-2EA3-44BF-B277-B207B10A10CB}" destId="{E6C4C350-EF11-44C6-9E88-4B6C915D8E33}" srcOrd="7" destOrd="0" presId="urn:microsoft.com/office/officeart/2018/2/layout/IconVerticalSolidList"/>
    <dgm:cxn modelId="{8E609FCF-A50D-413A-8A1D-CACAB85EF5CF}" type="presParOf" srcId="{2C0C2ACB-2EA3-44BF-B277-B207B10A10CB}" destId="{C5B02300-CB15-4507-A172-86EA0C1EAD1E}" srcOrd="8" destOrd="0" presId="urn:microsoft.com/office/officeart/2018/2/layout/IconVerticalSolidList"/>
    <dgm:cxn modelId="{B2127887-346C-4E1A-BFA9-1A86C1C8E129}" type="presParOf" srcId="{C5B02300-CB15-4507-A172-86EA0C1EAD1E}" destId="{D7E4706C-8026-4CDC-96A8-CACFC272BB27}" srcOrd="0" destOrd="0" presId="urn:microsoft.com/office/officeart/2018/2/layout/IconVerticalSolidList"/>
    <dgm:cxn modelId="{583AD254-2CE9-4B03-B38B-84ACD19533F2}" type="presParOf" srcId="{C5B02300-CB15-4507-A172-86EA0C1EAD1E}" destId="{82747527-BEC7-48AD-82B0-662BC8A0821F}" srcOrd="1" destOrd="0" presId="urn:microsoft.com/office/officeart/2018/2/layout/IconVerticalSolidList"/>
    <dgm:cxn modelId="{8B10EEE5-645C-42B4-AA6C-F14AF467B7D3}" type="presParOf" srcId="{C5B02300-CB15-4507-A172-86EA0C1EAD1E}" destId="{53C77784-0E46-4C00-969D-AF6DFE6E8ED7}" srcOrd="2" destOrd="0" presId="urn:microsoft.com/office/officeart/2018/2/layout/IconVerticalSolidList"/>
    <dgm:cxn modelId="{7323A1AB-7B43-4CD0-9BAA-5F8F4BBB4D91}" type="presParOf" srcId="{C5B02300-CB15-4507-A172-86EA0C1EAD1E}" destId="{E0F60098-92ED-4216-900C-CDC7C5C7DA89}" srcOrd="3" destOrd="0" presId="urn:microsoft.com/office/officeart/2018/2/layout/IconVerticalSolidList"/>
    <dgm:cxn modelId="{8C62BC3A-1C07-4B55-AE90-E405556AF5F6}" type="presParOf" srcId="{2C0C2ACB-2EA3-44BF-B277-B207B10A10CB}" destId="{C8D1FAD1-F6EE-480D-B913-2E05D0360B46}" srcOrd="9" destOrd="0" presId="urn:microsoft.com/office/officeart/2018/2/layout/IconVerticalSolidList"/>
    <dgm:cxn modelId="{36E45133-797F-4D50-AB6A-2F3A87806623}" type="presParOf" srcId="{2C0C2ACB-2EA3-44BF-B277-B207B10A10CB}" destId="{68454274-CFAC-42AE-B713-FE4F3972AB25}" srcOrd="10" destOrd="0" presId="urn:microsoft.com/office/officeart/2018/2/layout/IconVerticalSolidList"/>
    <dgm:cxn modelId="{BF70C949-DF29-4146-B96B-595EC8CBBB11}" type="presParOf" srcId="{68454274-CFAC-42AE-B713-FE4F3972AB25}" destId="{2AE743AB-1A5C-430C-BACB-4490A2D4C05A}" srcOrd="0" destOrd="0" presId="urn:microsoft.com/office/officeart/2018/2/layout/IconVerticalSolidList"/>
    <dgm:cxn modelId="{1B4EDC3D-7C1B-48A6-8F0D-C19B37955A86}" type="presParOf" srcId="{68454274-CFAC-42AE-B713-FE4F3972AB25}" destId="{9172A9A6-45F5-4A8C-BA65-A86462DB82BF}" srcOrd="1" destOrd="0" presId="urn:microsoft.com/office/officeart/2018/2/layout/IconVerticalSolidList"/>
    <dgm:cxn modelId="{F415AA5E-4544-4E44-B714-79613CD6770A}" type="presParOf" srcId="{68454274-CFAC-42AE-B713-FE4F3972AB25}" destId="{362AAFA0-9657-4A5B-A9FB-97FC916FD603}" srcOrd="2" destOrd="0" presId="urn:microsoft.com/office/officeart/2018/2/layout/IconVerticalSolidList"/>
    <dgm:cxn modelId="{FE82D4BF-535B-472A-9CB0-9E99F7DEC810}" type="presParOf" srcId="{68454274-CFAC-42AE-B713-FE4F3972AB25}" destId="{11B5BB1E-338E-4631-93B5-735338A313A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04DE8-A99E-4C65-A700-A8DA0CECCBD5}">
      <dsp:nvSpPr>
        <dsp:cNvPr id="0" name=""/>
        <dsp:cNvSpPr/>
      </dsp:nvSpPr>
      <dsp:spPr>
        <a:xfrm>
          <a:off x="0" y="0"/>
          <a:ext cx="7218899" cy="6766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9EFFAE-B164-4FC9-BAA1-037F51E3A191}">
      <dsp:nvSpPr>
        <dsp:cNvPr id="0" name=""/>
        <dsp:cNvSpPr/>
      </dsp:nvSpPr>
      <dsp:spPr>
        <a:xfrm>
          <a:off x="5211172" y="3131"/>
          <a:ext cx="648993" cy="685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292848-EFF5-4E3A-BABA-B30742FB5B5A}">
      <dsp:nvSpPr>
        <dsp:cNvPr id="0" name=""/>
        <dsp:cNvSpPr/>
      </dsp:nvSpPr>
      <dsp:spPr>
        <a:xfrm>
          <a:off x="0" y="818"/>
          <a:ext cx="6366699" cy="803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45" tIns="85045" rIns="85045" bIns="85045" numCol="1" spcCol="1270" anchor="ctr" anchorCtr="0">
          <a:noAutofit/>
        </a:bodyPr>
        <a:lstStyle/>
        <a:p>
          <a:pPr marL="0" lvl="0" indent="0" algn="l" defTabSz="1244600">
            <a:lnSpc>
              <a:spcPct val="100000"/>
            </a:lnSpc>
            <a:spcBef>
              <a:spcPct val="0"/>
            </a:spcBef>
            <a:spcAft>
              <a:spcPct val="35000"/>
            </a:spcAft>
            <a:buNone/>
          </a:pPr>
          <a:r>
            <a:rPr lang="en-US" sz="2800" b="1" kern="1200" baseline="0"/>
            <a:t>From January 2020 – May 2023</a:t>
          </a:r>
          <a:endParaRPr lang="en-US" sz="2800" b="1" kern="1200"/>
        </a:p>
      </dsp:txBody>
      <dsp:txXfrm>
        <a:off x="0" y="818"/>
        <a:ext cx="6366699" cy="803575"/>
      </dsp:txXfrm>
    </dsp:sp>
    <dsp:sp modelId="{EC71ECEC-3417-44C0-A4C5-14BF55E9FCC6}">
      <dsp:nvSpPr>
        <dsp:cNvPr id="0" name=""/>
        <dsp:cNvSpPr/>
      </dsp:nvSpPr>
      <dsp:spPr>
        <a:xfrm>
          <a:off x="0" y="1027233"/>
          <a:ext cx="7218899" cy="6766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4F03B-9A5C-4163-9F8E-22A23F9CC8A0}">
      <dsp:nvSpPr>
        <dsp:cNvPr id="0" name=""/>
        <dsp:cNvSpPr/>
      </dsp:nvSpPr>
      <dsp:spPr>
        <a:xfrm>
          <a:off x="80707" y="1072708"/>
          <a:ext cx="620531" cy="5857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D1A30A-4CDC-4229-8D05-CA80C86EABA6}">
      <dsp:nvSpPr>
        <dsp:cNvPr id="0" name=""/>
        <dsp:cNvSpPr/>
      </dsp:nvSpPr>
      <dsp:spPr>
        <a:xfrm>
          <a:off x="781946" y="1027233"/>
          <a:ext cx="6366699" cy="803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45" tIns="85045" rIns="85045" bIns="85045" numCol="1" spcCol="1270" anchor="ctr" anchorCtr="0">
          <a:noAutofit/>
        </a:bodyPr>
        <a:lstStyle/>
        <a:p>
          <a:pPr marL="0" lvl="0" indent="0" algn="l" defTabSz="1066800">
            <a:lnSpc>
              <a:spcPct val="100000"/>
            </a:lnSpc>
            <a:spcBef>
              <a:spcPct val="0"/>
            </a:spcBef>
            <a:spcAft>
              <a:spcPct val="35000"/>
            </a:spcAft>
            <a:buNone/>
          </a:pPr>
          <a:r>
            <a:rPr lang="en-US" sz="2400" b="0" kern="1200" baseline="0"/>
            <a:t>40  Behavioral Health and Ally </a:t>
          </a:r>
          <a:r>
            <a:rPr lang="en-US" sz="2400" b="0" kern="1200"/>
            <a:t>Agencies </a:t>
          </a:r>
          <a:r>
            <a:rPr lang="en-US" sz="2400" b="0" kern="1200" baseline="0"/>
            <a:t>Engaged</a:t>
          </a:r>
          <a:endParaRPr lang="en-US" sz="2400" kern="1200"/>
        </a:p>
      </dsp:txBody>
      <dsp:txXfrm>
        <a:off x="781946" y="1027233"/>
        <a:ext cx="6366699" cy="803575"/>
      </dsp:txXfrm>
    </dsp:sp>
    <dsp:sp modelId="{9CABC4AE-335B-4BE5-A105-8DAFA4250F8D}">
      <dsp:nvSpPr>
        <dsp:cNvPr id="0" name=""/>
        <dsp:cNvSpPr/>
      </dsp:nvSpPr>
      <dsp:spPr>
        <a:xfrm>
          <a:off x="0" y="2167338"/>
          <a:ext cx="7218899" cy="6766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6181E-7731-4199-82F3-F1B58127D32B}">
      <dsp:nvSpPr>
        <dsp:cNvPr id="0" name=""/>
        <dsp:cNvSpPr/>
      </dsp:nvSpPr>
      <dsp:spPr>
        <a:xfrm>
          <a:off x="99120" y="2084978"/>
          <a:ext cx="583705" cy="57014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724865-4E1D-40E2-8F56-EB1F2F597F16}">
      <dsp:nvSpPr>
        <dsp:cNvPr id="0" name=""/>
        <dsp:cNvSpPr/>
      </dsp:nvSpPr>
      <dsp:spPr>
        <a:xfrm>
          <a:off x="781946" y="2031702"/>
          <a:ext cx="6366699" cy="803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45" tIns="85045" rIns="85045" bIns="85045" numCol="1" spcCol="1270" anchor="ctr" anchorCtr="0">
          <a:noAutofit/>
        </a:bodyPr>
        <a:lstStyle/>
        <a:p>
          <a:pPr marL="0" lvl="0" indent="0" algn="l" defTabSz="1066800">
            <a:lnSpc>
              <a:spcPct val="100000"/>
            </a:lnSpc>
            <a:spcBef>
              <a:spcPct val="0"/>
            </a:spcBef>
            <a:spcAft>
              <a:spcPct val="35000"/>
            </a:spcAft>
            <a:buNone/>
          </a:pPr>
          <a:r>
            <a:rPr lang="en-US" sz="2400" b="0" kern="1200" baseline="0"/>
            <a:t>60 +  Coalition Participants – table always open to all, with average of 30 at monthly meetings</a:t>
          </a:r>
          <a:endParaRPr lang="en-US" sz="2400" kern="1200"/>
        </a:p>
      </dsp:txBody>
      <dsp:txXfrm>
        <a:off x="781946" y="2031702"/>
        <a:ext cx="6366699" cy="803575"/>
      </dsp:txXfrm>
    </dsp:sp>
    <dsp:sp modelId="{F4D5CEF9-E15F-40F1-89A1-71B8341EA21F}">
      <dsp:nvSpPr>
        <dsp:cNvPr id="0" name=""/>
        <dsp:cNvSpPr/>
      </dsp:nvSpPr>
      <dsp:spPr>
        <a:xfrm>
          <a:off x="0" y="3036171"/>
          <a:ext cx="7218899" cy="6766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63CD9-9A39-4804-A1D6-555251C89464}">
      <dsp:nvSpPr>
        <dsp:cNvPr id="0" name=""/>
        <dsp:cNvSpPr/>
      </dsp:nvSpPr>
      <dsp:spPr>
        <a:xfrm>
          <a:off x="59286" y="3118284"/>
          <a:ext cx="663374" cy="512468"/>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DD97FD-9A22-440B-91D6-CE27F9134D9F}">
      <dsp:nvSpPr>
        <dsp:cNvPr id="0" name=""/>
        <dsp:cNvSpPr/>
      </dsp:nvSpPr>
      <dsp:spPr>
        <a:xfrm>
          <a:off x="781946" y="3036171"/>
          <a:ext cx="6366699" cy="803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45" tIns="85045" rIns="85045" bIns="85045" numCol="1" spcCol="1270" anchor="ctr" anchorCtr="0">
          <a:noAutofit/>
        </a:bodyPr>
        <a:lstStyle/>
        <a:p>
          <a:pPr marL="0" lvl="0" indent="0" algn="l" defTabSz="1066800">
            <a:lnSpc>
              <a:spcPct val="100000"/>
            </a:lnSpc>
            <a:spcBef>
              <a:spcPct val="0"/>
            </a:spcBef>
            <a:spcAft>
              <a:spcPct val="35000"/>
            </a:spcAft>
            <a:buNone/>
          </a:pPr>
          <a:r>
            <a:rPr lang="en-US" sz="2400" b="0" kern="1200" baseline="0"/>
            <a:t>2,000 + Behavioral Health Professionals Trained in the state</a:t>
          </a:r>
          <a:endParaRPr lang="en-US" sz="2400" kern="1200"/>
        </a:p>
      </dsp:txBody>
      <dsp:txXfrm>
        <a:off x="781946" y="3036171"/>
        <a:ext cx="6366699" cy="803575"/>
      </dsp:txXfrm>
    </dsp:sp>
    <dsp:sp modelId="{D7E4706C-8026-4CDC-96A8-CACFC272BB27}">
      <dsp:nvSpPr>
        <dsp:cNvPr id="0" name=""/>
        <dsp:cNvSpPr/>
      </dsp:nvSpPr>
      <dsp:spPr>
        <a:xfrm>
          <a:off x="0" y="4040640"/>
          <a:ext cx="7218899" cy="6766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747527-BEC7-48AD-82B0-662BC8A0821F}">
      <dsp:nvSpPr>
        <dsp:cNvPr id="0" name=""/>
        <dsp:cNvSpPr/>
      </dsp:nvSpPr>
      <dsp:spPr>
        <a:xfrm>
          <a:off x="73549" y="4079721"/>
          <a:ext cx="634848" cy="598532"/>
        </a:xfrm>
        <a:prstGeom prst="rect">
          <a:avLst/>
        </a:prstGeom>
        <a:blipFill>
          <a:blip xmlns:r="http://schemas.openxmlformats.org/officeDocument/2006/relationships" r:embed="rId8"/>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F60098-92ED-4216-900C-CDC7C5C7DA89}">
      <dsp:nvSpPr>
        <dsp:cNvPr id="0" name=""/>
        <dsp:cNvSpPr/>
      </dsp:nvSpPr>
      <dsp:spPr>
        <a:xfrm>
          <a:off x="781946" y="4040640"/>
          <a:ext cx="6366699" cy="803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45" tIns="85045" rIns="85045" bIns="85045" numCol="1" spcCol="1270" anchor="ctr" anchorCtr="0">
          <a:noAutofit/>
        </a:bodyPr>
        <a:lstStyle/>
        <a:p>
          <a:pPr marL="0" lvl="0" indent="0" algn="l" defTabSz="1066800">
            <a:lnSpc>
              <a:spcPct val="100000"/>
            </a:lnSpc>
            <a:spcBef>
              <a:spcPct val="0"/>
            </a:spcBef>
            <a:spcAft>
              <a:spcPct val="35000"/>
            </a:spcAft>
            <a:buNone/>
          </a:pPr>
          <a:r>
            <a:rPr lang="en-US" sz="2400" b="0" kern="1200" baseline="0"/>
            <a:t>15 - Agency-wide Tobacco-Free Policies adopted by community-based BH agencies</a:t>
          </a:r>
          <a:endParaRPr lang="en-US" sz="2400" kern="1200"/>
        </a:p>
      </dsp:txBody>
      <dsp:txXfrm>
        <a:off x="781946" y="4040640"/>
        <a:ext cx="6366699" cy="803575"/>
      </dsp:txXfrm>
    </dsp:sp>
    <dsp:sp modelId="{2AE743AB-1A5C-430C-BACB-4490A2D4C05A}">
      <dsp:nvSpPr>
        <dsp:cNvPr id="0" name=""/>
        <dsp:cNvSpPr/>
      </dsp:nvSpPr>
      <dsp:spPr>
        <a:xfrm>
          <a:off x="0" y="5063321"/>
          <a:ext cx="7218899" cy="6766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72A9A6-45F5-4A8C-BA65-A86462DB82BF}">
      <dsp:nvSpPr>
        <dsp:cNvPr id="0" name=""/>
        <dsp:cNvSpPr/>
      </dsp:nvSpPr>
      <dsp:spPr>
        <a:xfrm>
          <a:off x="45025" y="5045109"/>
          <a:ext cx="691896" cy="71311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1B5BB1E-338E-4631-93B5-735338A313A2}">
      <dsp:nvSpPr>
        <dsp:cNvPr id="0" name=""/>
        <dsp:cNvSpPr/>
      </dsp:nvSpPr>
      <dsp:spPr>
        <a:xfrm>
          <a:off x="781946" y="5063321"/>
          <a:ext cx="6366699" cy="803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45" tIns="85045" rIns="85045" bIns="85045" numCol="1" spcCol="1270" anchor="ctr" anchorCtr="0">
          <a:noAutofit/>
        </a:bodyPr>
        <a:lstStyle/>
        <a:p>
          <a:pPr marL="0" lvl="0" indent="0" algn="l" defTabSz="1066800">
            <a:lnSpc>
              <a:spcPct val="100000"/>
            </a:lnSpc>
            <a:spcBef>
              <a:spcPct val="0"/>
            </a:spcBef>
            <a:spcAft>
              <a:spcPct val="35000"/>
            </a:spcAft>
            <a:buNone/>
          </a:pPr>
          <a:r>
            <a:rPr lang="en-US" sz="2400" b="0" kern="1200" baseline="0"/>
            <a:t>Over 97,000 - Clients/Staff Impacted by Policy</a:t>
          </a:r>
          <a:endParaRPr lang="en-US" sz="2400" kern="1200"/>
        </a:p>
      </dsp:txBody>
      <dsp:txXfrm>
        <a:off x="781946" y="5063321"/>
        <a:ext cx="6366699" cy="80357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06B3D-1612-0762-9084-E50B2EBE16DD}"/>
              </a:ext>
            </a:extLst>
          </p:cNvPr>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AB09437-0FBD-4F1D-4EAF-5931B1D175F1}"/>
              </a:ext>
            </a:extLst>
          </p:cNvPr>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A962C58C-6248-468B-A539-765E31235D93}" type="datetimeFigureOut">
              <a:rPr lang="en-US" smtClean="0"/>
              <a:t>6/23/2023</a:t>
            </a:fld>
            <a:endParaRPr lang="en-US"/>
          </a:p>
        </p:txBody>
      </p:sp>
      <p:sp>
        <p:nvSpPr>
          <p:cNvPr id="4" name="Footer Placeholder 3">
            <a:extLst>
              <a:ext uri="{FF2B5EF4-FFF2-40B4-BE49-F238E27FC236}">
                <a16:creationId xmlns:a16="http://schemas.microsoft.com/office/drawing/2014/main" id="{C36D490B-2571-FFC5-A844-1005504425F0}"/>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EABEE0-489F-E95C-7CF7-B93C6CBF6CCE}"/>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B25A63E7-317C-45FD-9815-4E4527054C7A}" type="slidenum">
              <a:rPr lang="en-US" smtClean="0"/>
              <a:t>‹#›</a:t>
            </a:fld>
            <a:endParaRPr lang="en-US"/>
          </a:p>
        </p:txBody>
      </p:sp>
    </p:spTree>
    <p:extLst>
      <p:ext uri="{BB962C8B-B14F-4D97-AF65-F5344CB8AC3E}">
        <p14:creationId xmlns:p14="http://schemas.microsoft.com/office/powerpoint/2010/main" val="1449365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AEC4D18C-DD95-4BDE-915B-F2C67E9A92FD}" type="datetimeFigureOut">
              <a:rPr lang="en-US" smtClean="0"/>
              <a:t>6/23/2023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40DEE595-29BF-4B8E-B075-7FA6E7BD5B1E}" type="slidenum">
              <a:rPr lang="en-US" smtClean="0"/>
              <a:t>‹#›</a:t>
            </a:fld>
            <a:endParaRPr lang="en-US"/>
          </a:p>
        </p:txBody>
      </p:sp>
    </p:spTree>
    <p:extLst>
      <p:ext uri="{BB962C8B-B14F-4D97-AF65-F5344CB8AC3E}">
        <p14:creationId xmlns:p14="http://schemas.microsoft.com/office/powerpoint/2010/main" val="345848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tobacco/stateandcommunity/tobacco_control_programs/surveillance_evaluation/tobacco-21-policy-evaluation/index.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tttp.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09">
              <a:defRPr/>
            </a:pPr>
            <a:fld id="{77CD43BC-F1F9-44CC-B3F4-BAF85C9A06A3}" type="slidenum">
              <a:rPr lang="en-US">
                <a:solidFill>
                  <a:prstClr val="black"/>
                </a:solidFill>
                <a:latin typeface="Calibri" panose="020F0502020204030204"/>
              </a:rPr>
              <a:pPr defTabSz="46580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66879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ECA295-C5C4-4053-ACE6-3693325BFF39}"/>
              </a:ext>
            </a:extLst>
          </p:cNvPr>
          <p:cNvSpPr>
            <a:spLocks noGrp="1"/>
          </p:cNvSpPr>
          <p:nvPr>
            <p:ph type="body" idx="1"/>
          </p:nvPr>
        </p:nvSpPr>
        <p:spPr/>
        <p:txBody>
          <a:bodyPr/>
          <a:lstStyle/>
          <a:p>
            <a:pPr defTabSz="931774">
              <a:defRPr/>
            </a:pPr>
            <a:r>
              <a:rPr lang="en-US" dirty="0"/>
              <a:t>u Because we get a limited amount of funding from the State, we try to use the money the best way we can and buy more services to those in greatest need such as those who do not have insurance or resources, those on public insurance like Medicare and Medicaid</a:t>
            </a:r>
          </a:p>
        </p:txBody>
      </p:sp>
    </p:spTree>
    <p:extLst>
      <p:ext uri="{BB962C8B-B14F-4D97-AF65-F5344CB8AC3E}">
        <p14:creationId xmlns:p14="http://schemas.microsoft.com/office/powerpoint/2010/main" val="2734178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9745B6-32AF-46B9-9E60-28867CDBA1C1}"/>
              </a:ext>
            </a:extLst>
          </p:cNvPr>
          <p:cNvSpPr>
            <a:spLocks noGrp="1"/>
          </p:cNvSpPr>
          <p:nvPr>
            <p:ph type="body" idx="1"/>
          </p:nvPr>
        </p:nvSpPr>
        <p:spPr/>
        <p:txBody>
          <a:bodyPr/>
          <a:lstStyle/>
          <a:p>
            <a:pPr defTabSz="931774">
              <a:defRPr/>
            </a:pPr>
            <a:r>
              <a:rPr lang="en-US" dirty="0"/>
              <a:t>pregnant women, people who live with one or more mental health condition, young people under the age of 18, American Indians and active duty military</a:t>
            </a:r>
          </a:p>
          <a:p>
            <a:endParaRPr lang="en-US" dirty="0"/>
          </a:p>
        </p:txBody>
      </p:sp>
    </p:spTree>
    <p:extLst>
      <p:ext uri="{BB962C8B-B14F-4D97-AF65-F5344CB8AC3E}">
        <p14:creationId xmlns:p14="http://schemas.microsoft.com/office/powerpoint/2010/main" val="64465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Arial" panose="020B0604020202020204" pitchFamily="34" charset="0"/>
              </a:rPr>
              <a:t>We now have a new program called LIVE Vape Free  - tobacco e-cig or dual use cessation program for teens where teens will </a:t>
            </a:r>
          </a:p>
          <a:p>
            <a:pPr algn="l"/>
            <a:endParaRPr lang="en-US" dirty="0">
              <a:latin typeface="Arial" panose="020B0604020202020204" pitchFamily="34" charset="0"/>
            </a:endParaRPr>
          </a:p>
          <a:p>
            <a:pPr algn="l"/>
            <a:r>
              <a:rPr lang="en-US" dirty="0">
                <a:latin typeface="Arial" panose="020B0604020202020204" pitchFamily="34" charset="0"/>
              </a:rPr>
              <a:t>Enroll in a multimedia experience that includes videos, quizzes, self-assessments, flip cards, audio and podcasts</a:t>
            </a:r>
          </a:p>
          <a:p>
            <a:endParaRPr lang="en-US" dirty="0">
              <a:latin typeface="Arial" panose="020B0604020202020204" pitchFamily="34" charset="0"/>
            </a:endParaRPr>
          </a:p>
          <a:p>
            <a:r>
              <a:rPr lang="en-US" dirty="0">
                <a:latin typeface="Arial" panose="020B0604020202020204" pitchFamily="34" charset="0"/>
              </a:rPr>
              <a:t>Have access to a Quit Coach at anytime by texting the word “Coach” </a:t>
            </a:r>
          </a:p>
          <a:p>
            <a:endParaRPr lang="en-US" dirty="0"/>
          </a:p>
        </p:txBody>
      </p:sp>
      <p:sp>
        <p:nvSpPr>
          <p:cNvPr id="4" name="Slide Number Placeholder 3"/>
          <p:cNvSpPr>
            <a:spLocks noGrp="1"/>
          </p:cNvSpPr>
          <p:nvPr>
            <p:ph type="sldNum" sz="quarter" idx="5"/>
          </p:nvPr>
        </p:nvSpPr>
        <p:spPr/>
        <p:txBody>
          <a:bodyPr/>
          <a:lstStyle/>
          <a:p>
            <a:pPr defTabSz="931774">
              <a:defRPr/>
            </a:pPr>
            <a:fld id="{9E546483-4E1A-4B8D-AF39-4B2B1CC35487}"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090604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culture has changed over the past 15 years in NC.  We are seeing the power of Tobacco-Free environments. </a:t>
            </a:r>
          </a:p>
        </p:txBody>
      </p:sp>
      <p:sp>
        <p:nvSpPr>
          <p:cNvPr id="4" name="Slide Number Placeholder 3"/>
          <p:cNvSpPr>
            <a:spLocks noGrp="1"/>
          </p:cNvSpPr>
          <p:nvPr>
            <p:ph type="sldNum" sz="quarter" idx="10"/>
          </p:nvPr>
        </p:nvSpPr>
        <p:spPr/>
        <p:txBody>
          <a:bodyPr/>
          <a:lstStyle/>
          <a:p>
            <a:pPr defTabSz="983298">
              <a:defRPr/>
            </a:pPr>
            <a:fld id="{3BF2AF70-709E-4268-A594-592A6C68C214}" type="slidenum">
              <a:rPr lang="en-US">
                <a:solidFill>
                  <a:prstClr val="black"/>
                </a:solidFill>
                <a:latin typeface="Calibri" panose="020F0502020204030204"/>
              </a:rPr>
              <a:pPr defTabSz="983298">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97745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en-US" dirty="0"/>
              <a:t>Our team designed tobacco impact fact sheets that provide short snippets of information regarding each tobacco issue. These fact sheets are meant to be used as supplemental education material and to inspire the youth on their video ideas. Click on each one to see the fact sheet. </a:t>
            </a:r>
          </a:p>
        </p:txBody>
      </p:sp>
    </p:spTree>
    <p:extLst>
      <p:ext uri="{BB962C8B-B14F-4D97-AF65-F5344CB8AC3E}">
        <p14:creationId xmlns:p14="http://schemas.microsoft.com/office/powerpoint/2010/main" val="2781971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pPr marL="174708" indent="-174708">
              <a:buClr>
                <a:srgbClr val="4D4D4C"/>
              </a:buClr>
              <a:buSzPts val="1100"/>
              <a:buFont typeface="Open Sans"/>
              <a:buChar char="-"/>
            </a:pPr>
            <a:r>
              <a:rPr lang="en-AU" i="1" dirty="0"/>
              <a:t>BIG THANK YOU to our Steering Committee that consisted of MCPH partners, High Resolves/Videos for Change, Alianza Coalition under the Center for Prevention Services, and Healthy Blue of North Carolina. In addition, our judges consisted of partners from CMS, Teen Health Connection, and Anuvia Prevention and Recovery Center. Thank you to Charlotte Football Club for our Honorable Mention Winner donated swag box prize. Thank you to all our community partners that helped share this contest information and promoted it far and wide!</a:t>
            </a:r>
          </a:p>
        </p:txBody>
      </p:sp>
      <p:sp>
        <p:nvSpPr>
          <p:cNvPr id="4" name="Slide Number Placeholder 3"/>
          <p:cNvSpPr>
            <a:spLocks noGrp="1"/>
          </p:cNvSpPr>
          <p:nvPr>
            <p:ph type="sldNum" sz="quarter" idx="5"/>
          </p:nvPr>
        </p:nvSpPr>
        <p:spPr/>
        <p:txBody>
          <a:bodyPr/>
          <a:lstStyle/>
          <a:p>
            <a:pPr defTabSz="698830">
              <a:defRPr/>
            </a:pPr>
            <a:fld id="{E45E975D-948C-3445-850A-EEE36F37B3EF}" type="slidenum">
              <a:rPr lang="en-AU">
                <a:solidFill>
                  <a:prstClr val="black"/>
                </a:solidFill>
                <a:latin typeface="Open Sans Regular" panose="020B0606030504020204" pitchFamily="34" charset="0"/>
                <a:sym typeface="Montserrat Light"/>
              </a:rPr>
              <a:pPr defTabSz="698830">
                <a:defRPr/>
              </a:pPr>
              <a:t>34</a:t>
            </a:fld>
            <a:endParaRPr lang="en-AU" dirty="0">
              <a:solidFill>
                <a:prstClr val="black"/>
              </a:solidFill>
              <a:latin typeface="Open Sans Regular" panose="020B0606030504020204" pitchFamily="34" charset="0"/>
              <a:sym typeface="Montserrat Light"/>
            </a:endParaRPr>
          </a:p>
        </p:txBody>
      </p:sp>
    </p:spTree>
    <p:extLst>
      <p:ext uri="{BB962C8B-B14F-4D97-AF65-F5344CB8AC3E}">
        <p14:creationId xmlns:p14="http://schemas.microsoft.com/office/powerpoint/2010/main" val="234527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This effort should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800" b="1" dirty="0">
                <a:latin typeface="Calibri" panose="020F0502020204030204" pitchFamily="34" charset="0"/>
                <a:ea typeface="Calibri" panose="020F0502020204030204" pitchFamily="34" charset="0"/>
                <a:cs typeface="Times New Roman" panose="02020603050405020304" pitchFamily="18" charset="0"/>
              </a:rPr>
              <a:t>reduce youth tobacco use rates, increase access to youth tobacco use treatment, and address stigma around treatment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800" i="1" dirty="0">
                <a:latin typeface="Calibri" panose="020F0502020204030204" pitchFamily="34" charset="0"/>
                <a:ea typeface="Calibri" panose="020F0502020204030204" pitchFamily="34" charset="0"/>
                <a:cs typeface="Times New Roman" panose="02020603050405020304" pitchFamily="18" charset="0"/>
              </a:rPr>
              <a:t>(key characteristics of area the team is working 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800" b="1" u="sng" dirty="0">
                <a:latin typeface="Calibri" panose="020F0502020204030204" pitchFamily="34" charset="0"/>
                <a:ea typeface="Calibri" panose="020F0502020204030204" pitchFamily="34" charset="0"/>
                <a:cs typeface="Times New Roman" panose="02020603050405020304" pitchFamily="18" charset="0"/>
              </a:rPr>
              <a:t>for</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b="1" dirty="0">
                <a:latin typeface="Calibri" panose="020F0502020204030204" pitchFamily="34" charset="0"/>
                <a:ea typeface="Calibri" panose="020F0502020204030204" pitchFamily="34" charset="0"/>
                <a:cs typeface="Times New Roman" panose="02020603050405020304" pitchFamily="18" charset="0"/>
              </a:rPr>
              <a:t>high school youth using tobacco in the pilot high school, their families, and the staff at the school.</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800" i="1" dirty="0">
                <a:latin typeface="Calibri" panose="020F0502020204030204" pitchFamily="34" charset="0"/>
                <a:ea typeface="Calibri" panose="020F0502020204030204" pitchFamily="34" charset="0"/>
                <a:cs typeface="Times New Roman" panose="02020603050405020304" pitchFamily="18" charset="0"/>
              </a:rPr>
              <a:t>(customers, staff, or those affected by the process under improvement)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b="1" u="sng" dirty="0">
                <a:latin typeface="Calibri" panose="020F0502020204030204" pitchFamily="34" charset="0"/>
                <a:ea typeface="Calibri" panose="020F0502020204030204" pitchFamily="34" charset="0"/>
                <a:cs typeface="Times New Roman" panose="02020603050405020304" pitchFamily="18" charset="0"/>
              </a:rPr>
              <a:t>This process is important to work on now because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adolescent tobacco use and nicotine dependence are significant health concerns. Despite declines in cigarette use, youth still use tobacco products, including e-cigarettes, at high rates, negatively impacting physical and mental health, as well as social emotional learning and school absenteeism.</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DEE595-29BF-4B8E-B075-7FA6E7BD5B1E}" type="slidenum">
              <a:rPr lang="en-US" smtClean="0"/>
              <a:t>35</a:t>
            </a:fld>
            <a:endParaRPr lang="en-US"/>
          </a:p>
        </p:txBody>
      </p:sp>
    </p:spTree>
    <p:extLst>
      <p:ext uri="{BB962C8B-B14F-4D97-AF65-F5344CB8AC3E}">
        <p14:creationId xmlns:p14="http://schemas.microsoft.com/office/powerpoint/2010/main" val="1943455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49AB3BBF-8B43-41C6-8B37-0C9F6CB15645}" type="slidenum">
              <a:rPr lang="en-US" sz="700" kern="0">
                <a:solidFill>
                  <a:sysClr val="windowText" lastClr="000000"/>
                </a:solidFill>
                <a:latin typeface="Calibri" panose="020F0502020204030204"/>
              </a:rPr>
              <a:pPr defTabSz="931774">
                <a:defRPr/>
              </a:pPr>
              <a:t>42</a:t>
            </a:fld>
            <a:endParaRPr lang="en-US" sz="700" kern="0">
              <a:solidFill>
                <a:sysClr val="windowText" lastClr="000000"/>
              </a:solidFill>
              <a:latin typeface="Calibri" panose="020F0502020204030204"/>
            </a:endParaRPr>
          </a:p>
        </p:txBody>
      </p:sp>
    </p:spTree>
    <p:extLst>
      <p:ext uri="{BB962C8B-B14F-4D97-AF65-F5344CB8AC3E}">
        <p14:creationId xmlns:p14="http://schemas.microsoft.com/office/powerpoint/2010/main" val="2521310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our law is in the criminal code, but it really needs to be in the civil code. It’s penalizing the wrong people. </a:t>
            </a:r>
          </a:p>
        </p:txBody>
      </p:sp>
      <p:sp>
        <p:nvSpPr>
          <p:cNvPr id="4" name="Slide Number Placeholder 3"/>
          <p:cNvSpPr>
            <a:spLocks noGrp="1"/>
          </p:cNvSpPr>
          <p:nvPr>
            <p:ph type="sldNum" sz="quarter" idx="5"/>
          </p:nvPr>
        </p:nvSpPr>
        <p:spPr/>
        <p:txBody>
          <a:bodyPr/>
          <a:lstStyle/>
          <a:p>
            <a:pPr defTabSz="931774">
              <a:defRPr/>
            </a:pPr>
            <a:fld id="{7EFBC8AA-9483-4E0D-99AE-FDE2A88ACD5D}" type="slidenum">
              <a:rPr lang="en-US">
                <a:solidFill>
                  <a:prstClr val="black"/>
                </a:solidFill>
                <a:latin typeface="Calibri" panose="020F0502020204030204"/>
              </a:rPr>
              <a:pPr defTabSz="931774">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409325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31670">
              <a:defRPr/>
            </a:pPr>
            <a:r>
              <a:rPr lang="en-US" dirty="0"/>
              <a:t>Source: </a:t>
            </a:r>
            <a:r>
              <a:rPr lang="en-US" sz="1000" u="sng" dirty="0">
                <a:solidFill>
                  <a:srgbClr val="0000FF"/>
                </a:solidFill>
                <a:latin typeface="Calibri" panose="020F0502020204030204" pitchFamily="34" charset="0"/>
                <a:ea typeface="Times New Roman" panose="02020603050405020304" pitchFamily="18" charset="0"/>
                <a:hlinkClick r:id="rId3"/>
              </a:rPr>
              <a:t>https://www.cdc.gov/tobacco/stateandcommunity/tobacco_control_programs/surveillance_evaluation/tobacco-21-policy-evaluation/index.html</a:t>
            </a:r>
            <a:endParaRPr lang="en-US" sz="1000" dirty="0">
              <a:latin typeface="Calibri" panose="020F0502020204030204" pitchFamily="34" charset="0"/>
              <a:ea typeface="Calibri" panose="020F0502020204030204" pitchFamily="34" charset="0"/>
            </a:endParaRPr>
          </a:p>
          <a:p>
            <a:endParaRPr lang="en-US" dirty="0"/>
          </a:p>
          <a:p>
            <a:r>
              <a:rPr lang="en-US" dirty="0"/>
              <a:t>Evidence shows this is </a:t>
            </a:r>
          </a:p>
        </p:txBody>
      </p:sp>
      <p:sp>
        <p:nvSpPr>
          <p:cNvPr id="4" name="Slide Number Placeholder 3"/>
          <p:cNvSpPr>
            <a:spLocks noGrp="1"/>
          </p:cNvSpPr>
          <p:nvPr>
            <p:ph type="sldNum" sz="quarter" idx="5"/>
          </p:nvPr>
        </p:nvSpPr>
        <p:spPr/>
        <p:txBody>
          <a:bodyPr/>
          <a:lstStyle/>
          <a:p>
            <a:pPr defTabSz="531670">
              <a:defRPr/>
            </a:pPr>
            <a:fld id="{99C6CE0D-87B6-4799-90C2-5DDE1C7E1D6A}" type="slidenum">
              <a:rPr lang="en-US" sz="700">
                <a:solidFill>
                  <a:prstClr val="black"/>
                </a:solidFill>
                <a:latin typeface="Calibri" panose="020F0502020204030204"/>
              </a:rPr>
              <a:pPr defTabSz="531670">
                <a:defRPr/>
              </a:pPr>
              <a:t>48</a:t>
            </a:fld>
            <a:endParaRPr lang="en-US" sz="700">
              <a:solidFill>
                <a:prstClr val="black"/>
              </a:solidFill>
              <a:latin typeface="Calibri" panose="020F0502020204030204"/>
            </a:endParaRPr>
          </a:p>
        </p:txBody>
      </p:sp>
    </p:spTree>
    <p:extLst>
      <p:ext uri="{BB962C8B-B14F-4D97-AF65-F5344CB8AC3E}">
        <p14:creationId xmlns:p14="http://schemas.microsoft.com/office/powerpoint/2010/main" val="171658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09">
              <a:defRPr/>
            </a:pPr>
            <a:fld id="{77CD43BC-F1F9-44CC-B3F4-BAF85C9A06A3}" type="slidenum">
              <a:rPr lang="en-US">
                <a:solidFill>
                  <a:prstClr val="black"/>
                </a:solidFill>
                <a:latin typeface="Calibri" panose="020F0502020204030204"/>
              </a:rPr>
              <a:pPr defTabSz="465809">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158113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EFBC8AA-9483-4E0D-99AE-FDE2A88ACD5D}" type="slidenum">
              <a:rPr lang="en-US">
                <a:solidFill>
                  <a:prstClr val="black"/>
                </a:solidFill>
                <a:latin typeface="Calibri" panose="020F0502020204030204"/>
              </a:rPr>
              <a:pPr defTabSz="931774">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63169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B26039F2-EB85-4316-8440-FD8C972F249C}"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79055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367C"/>
                </a:solidFill>
                <a:effectLst/>
                <a:latin typeface="YACgEaSMfJc 0"/>
              </a:rPr>
              <a:t>Calendar year 2002: Provided </a:t>
            </a:r>
            <a:r>
              <a:rPr lang="en-US" b="1" i="0" u="none" strike="noStrike">
                <a:solidFill>
                  <a:srgbClr val="00367C"/>
                </a:solidFill>
                <a:effectLst/>
                <a:latin typeface="YACgEaSMfJc 0"/>
              </a:rPr>
              <a:t>55 presentations/trainings to 2,600 community, school, youth, and behavioral health partners</a:t>
            </a:r>
            <a:r>
              <a:rPr lang="en-US" b="0" i="0" u="none" strike="noStrike">
                <a:solidFill>
                  <a:srgbClr val="00367C"/>
                </a:solidFill>
                <a:effectLst/>
                <a:latin typeface="YACgEaSMfJc 0"/>
              </a:rPr>
              <a:t> around</a:t>
            </a:r>
            <a:br>
              <a:rPr lang="en-US" b="0" i="0" u="none" strike="noStrike">
                <a:solidFill>
                  <a:srgbClr val="00367C"/>
                </a:solidFill>
                <a:effectLst/>
                <a:latin typeface="YACgEaSMfJc 0"/>
              </a:rPr>
            </a:br>
            <a:r>
              <a:rPr lang="en-US" b="0" i="0" u="none" strike="noStrike">
                <a:solidFill>
                  <a:srgbClr val="00367C"/>
                </a:solidFill>
                <a:effectLst/>
                <a:latin typeface="YACgEaSMfJc 0"/>
              </a:rPr>
              <a:t>tobacco-free environments, tobacco impacts and tobacco treatment.</a:t>
            </a:r>
            <a:endParaRPr lang="en-US"/>
          </a:p>
        </p:txBody>
      </p:sp>
      <p:sp>
        <p:nvSpPr>
          <p:cNvPr id="4" name="Slide Number Placeholder 3"/>
          <p:cNvSpPr>
            <a:spLocks noGrp="1"/>
          </p:cNvSpPr>
          <p:nvPr>
            <p:ph type="sldNum" sz="quarter" idx="5"/>
          </p:nvPr>
        </p:nvSpPr>
        <p:spPr/>
        <p:txBody>
          <a:bodyPr/>
          <a:lstStyle/>
          <a:p>
            <a:pPr defTabSz="465887">
              <a:defRPr/>
            </a:pPr>
            <a:fld id="{2C13DC06-8018-4580-AC7E-86ED82B441AA}" type="slidenum">
              <a:rPr lang="en-US">
                <a:solidFill>
                  <a:prstClr val="black"/>
                </a:solidFill>
                <a:latin typeface="Calibri" panose="020F0502020204030204"/>
              </a:rPr>
              <a:pPr defTabSz="465887">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619496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u="none">
                <a:solidFill>
                  <a:srgbClr val="000000"/>
                </a:solidFill>
                <a:latin typeface="Calibri" panose="020F0502020204030204" pitchFamily="34" charset="0"/>
                <a:ea typeface="Calibri" panose="020F0502020204030204" pitchFamily="34" charset="0"/>
              </a:rPr>
              <a:t>From January 2020- December 2022:</a:t>
            </a:r>
          </a:p>
          <a:p>
            <a:endParaRPr lang="en-US" sz="1800" u="sng">
              <a:solidFill>
                <a:srgbClr val="000000"/>
              </a:solidFill>
              <a:latin typeface="Calibri" panose="020F0502020204030204" pitchFamily="34" charset="0"/>
              <a:ea typeface="Calibri" panose="020F0502020204030204" pitchFamily="34" charset="0"/>
            </a:endParaRPr>
          </a:p>
          <a:p>
            <a:r>
              <a:rPr lang="en-US" sz="1800" u="sng">
                <a:solidFill>
                  <a:srgbClr val="000000"/>
                </a:solidFill>
                <a:latin typeface="Calibri" panose="020F0502020204030204" pitchFamily="34" charset="0"/>
                <a:ea typeface="Calibri" panose="020F0502020204030204" pitchFamily="34" charset="0"/>
              </a:rPr>
              <a:t>Agency             #Clients                       # Staff</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McLeod                       6,599               250</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Charlotte Rescue          463                  95</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Anuvia                         23,863             150</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Harmony Health           225                15</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Daymark                      48,000             1000 (875 FT + contractors)</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SFM                             600                  12</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ARMS                          700                  58</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Genesis                       1,800                 (20)</a:t>
            </a:r>
            <a:endParaRPr lang="en-US" sz="1800">
              <a:latin typeface="Calibri" panose="020F0502020204030204" pitchFamily="34" charset="0"/>
              <a:ea typeface="Calibri" panose="020F0502020204030204" pitchFamily="34" charset="0"/>
            </a:endParaRPr>
          </a:p>
          <a:p>
            <a:r>
              <a:rPr lang="en-US" sz="1800">
                <a:solidFill>
                  <a:srgbClr val="000000"/>
                </a:solidFill>
                <a:latin typeface="Calibri" panose="020F0502020204030204" pitchFamily="34" charset="0"/>
                <a:ea typeface="Calibri" panose="020F0502020204030204" pitchFamily="34" charset="0"/>
              </a:rPr>
              <a:t>Hope Haven (Aug 22)   147	             57</a:t>
            </a:r>
          </a:p>
          <a:p>
            <a:r>
              <a:rPr lang="en-US" sz="1800">
                <a:solidFill>
                  <a:srgbClr val="000000"/>
                </a:solidFill>
                <a:latin typeface="Calibri" panose="020F0502020204030204" pitchFamily="34" charset="0"/>
                <a:ea typeface="Calibri" panose="020F0502020204030204" pitchFamily="34" charset="0"/>
              </a:rPr>
              <a:t>ICGH  (July 22                230	             30</a:t>
            </a:r>
          </a:p>
          <a:p>
            <a:r>
              <a:rPr lang="en-US" sz="1800">
                <a:solidFill>
                  <a:srgbClr val="000000"/>
                </a:solidFill>
                <a:latin typeface="Calibri" panose="020F0502020204030204" pitchFamily="34" charset="0"/>
                <a:ea typeface="Calibri" panose="020F0502020204030204" pitchFamily="34" charset="0"/>
              </a:rPr>
              <a:t>Cognitive Connection  1,800                  45</a:t>
            </a:r>
          </a:p>
          <a:p>
            <a:r>
              <a:rPr lang="en-US" sz="1800">
                <a:latin typeface="Calibri" panose="020F0502020204030204" pitchFamily="34" charset="0"/>
                <a:ea typeface="Calibri" panose="020F0502020204030204" pitchFamily="34" charset="0"/>
              </a:rPr>
              <a:t>Catawba Valley HC        6,000               155</a:t>
            </a:r>
          </a:p>
          <a:p>
            <a:r>
              <a:rPr lang="en-US" sz="1800">
                <a:latin typeface="Calibri" panose="020F0502020204030204" pitchFamily="34" charset="0"/>
                <a:ea typeface="Calibri" panose="020F0502020204030204" pitchFamily="34" charset="0"/>
              </a:rPr>
              <a:t>GHCCM	              2946                 15</a:t>
            </a:r>
          </a:p>
          <a:p>
            <a:r>
              <a:rPr lang="en-US" sz="1800">
                <a:latin typeface="Calibri" panose="020F0502020204030204" pitchFamily="34" charset="0"/>
                <a:ea typeface="Calibri" panose="020F0502020204030204" pitchFamily="34" charset="0"/>
              </a:rPr>
              <a:t>Crossroads (2 NC sites)    ______             _____</a:t>
            </a:r>
          </a:p>
          <a:p>
            <a:r>
              <a:rPr lang="en-US" sz="1800">
                <a:latin typeface="Calibri" panose="020F0502020204030204" pitchFamily="34" charset="0"/>
                <a:ea typeface="Calibri" panose="020F0502020204030204" pitchFamily="34" charset="0"/>
              </a:rPr>
              <a:t>Hope Community Clinic 1350	              35</a:t>
            </a:r>
          </a:p>
          <a:p>
            <a:r>
              <a:rPr lang="en-US" sz="1800" b="1">
                <a:solidFill>
                  <a:srgbClr val="000000"/>
                </a:solidFill>
                <a:latin typeface="Calibri" panose="020F0502020204030204" pitchFamily="34" charset="0"/>
                <a:ea typeface="Calibri" panose="020F0502020204030204" pitchFamily="34" charset="0"/>
              </a:rPr>
              <a:t>Total  </a:t>
            </a:r>
            <a:r>
              <a:rPr lang="en-US" sz="1800" b="1">
                <a:solidFill>
                  <a:srgbClr val="000000"/>
                </a:solidFill>
                <a:highlight>
                  <a:srgbClr val="FFFF00"/>
                </a:highlight>
                <a:latin typeface="Calibri" panose="020F0502020204030204" pitchFamily="34" charset="0"/>
                <a:ea typeface="Calibri" panose="020F0502020204030204" pitchFamily="34" charset="0"/>
              </a:rPr>
              <a:t>: 96,660</a:t>
            </a:r>
          </a:p>
          <a:p>
            <a:endParaRPr lang="en-US" sz="1800" b="0">
              <a:solidFill>
                <a:srgbClr val="000000"/>
              </a:solidFill>
              <a:highlight>
                <a:srgbClr val="FFFF00"/>
              </a:highlight>
              <a:latin typeface="Calibri" panose="020F0502020204030204" pitchFamily="34" charset="0"/>
              <a:ea typeface="Calibri" panose="020F0502020204030204" pitchFamily="34" charset="0"/>
            </a:endParaRPr>
          </a:p>
          <a:p>
            <a:endParaRPr lang="en-US" sz="1800" b="0">
              <a:solidFill>
                <a:srgbClr val="000000"/>
              </a:solidFill>
              <a:highlight>
                <a:srgbClr val="FFFF00"/>
              </a:highlight>
              <a:latin typeface="Calibri" panose="020F0502020204030204" pitchFamily="34" charset="0"/>
              <a:ea typeface="Calibri" panose="020F0502020204030204" pitchFamily="34" charset="0"/>
            </a:endParaRPr>
          </a:p>
          <a:p>
            <a:endParaRPr lang="en-US" sz="1800" b="0">
              <a:solidFill>
                <a:srgbClr val="000000"/>
              </a:solidFill>
              <a:highlight>
                <a:srgbClr val="FFFF00"/>
              </a:highlight>
              <a:latin typeface="Calibri" panose="020F0502020204030204" pitchFamily="34" charset="0"/>
              <a:ea typeface="Calibri" panose="020F0502020204030204" pitchFamily="34" charset="0"/>
            </a:endParaRPr>
          </a:p>
          <a:p>
            <a:r>
              <a:rPr lang="en-US" sz="1800" b="0">
                <a:solidFill>
                  <a:srgbClr val="000000"/>
                </a:solidFill>
                <a:highlight>
                  <a:srgbClr val="FFFF00"/>
                </a:highlight>
                <a:latin typeface="Calibri" panose="020F0502020204030204" pitchFamily="34" charset="0"/>
                <a:ea typeface="Calibri" panose="020F0502020204030204" pitchFamily="34" charset="0"/>
              </a:rPr>
              <a:t>Later:</a:t>
            </a:r>
          </a:p>
          <a:p>
            <a:r>
              <a:rPr lang="en-US" sz="1800" b="0">
                <a:solidFill>
                  <a:srgbClr val="000000"/>
                </a:solidFill>
                <a:highlight>
                  <a:srgbClr val="FFFF00"/>
                </a:highlight>
                <a:latin typeface="Calibri" panose="020F0502020204030204" pitchFamily="34" charset="0"/>
                <a:ea typeface="Calibri" panose="020F0502020204030204" pitchFamily="34" charset="0"/>
              </a:rPr>
              <a:t>Monarch – 4/1/24 – 30,000</a:t>
            </a:r>
            <a:endParaRPr lang="en-US" sz="1800" b="0">
              <a:latin typeface="Calibri" panose="020F0502020204030204" pitchFamily="34" charset="0"/>
              <a:ea typeface="Calibri" panose="020F0502020204030204" pitchFamily="34" charset="0"/>
            </a:endParaRPr>
          </a:p>
          <a:p>
            <a:endParaRPr lang="en-US" sz="1800">
              <a:solidFill>
                <a:srgbClr val="000000"/>
              </a:solidFill>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5924DEA-0B2D-4107-9DCA-BA72E3C8F19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56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2C13DC06-8018-4580-AC7E-86ED82B441AA}" type="slidenum">
              <a:rPr lang="en-US">
                <a:solidFill>
                  <a:prstClr val="black"/>
                </a:solidFill>
                <a:latin typeface="Calibri" panose="020F0502020204030204"/>
              </a:rPr>
              <a:pPr defTabSz="465887">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34869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on promoting quit resources and building capacity for partners to integrate tobacco treatment services (we do not do direct service cessation) – technical assistacne and scholarships as budgets allow</a:t>
            </a:r>
          </a:p>
        </p:txBody>
      </p:sp>
      <p:sp>
        <p:nvSpPr>
          <p:cNvPr id="4" name="Slide Number Placeholder 3"/>
          <p:cNvSpPr>
            <a:spLocks noGrp="1"/>
          </p:cNvSpPr>
          <p:nvPr>
            <p:ph type="sldNum" sz="quarter" idx="5"/>
          </p:nvPr>
        </p:nvSpPr>
        <p:spPr/>
        <p:txBody>
          <a:bodyPr/>
          <a:lstStyle/>
          <a:p>
            <a:fld id="{40DEE595-29BF-4B8E-B075-7FA6E7BD5B1E}" type="slidenum">
              <a:rPr lang="en-US" smtClean="0"/>
              <a:t>18</a:t>
            </a:fld>
            <a:endParaRPr lang="en-US"/>
          </a:p>
        </p:txBody>
      </p:sp>
    </p:spTree>
    <p:extLst>
      <p:ext uri="{BB962C8B-B14F-4D97-AF65-F5344CB8AC3E}">
        <p14:creationId xmlns:p14="http://schemas.microsoft.com/office/powerpoint/2010/main" val="4077300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The primary aim of this program is to train and certify Tobacco Treatment Specialists to provide individuals in North Carolina and across the nation with the highest caliber treatment available for tobacco use and dependence. </a:t>
            </a:r>
          </a:p>
          <a:p>
            <a:pPr algn="l"/>
            <a:endParaRPr lang="en-US" sz="1400"/>
          </a:p>
          <a:p>
            <a:pPr algn="l"/>
            <a:r>
              <a:rPr lang="en-US"/>
              <a:t>This is a 4-day training that is offered three times a year and held in either Chapel Hill or Durham. To receive certification, the attendee must obtain at least 80% on the exam at the end of the training, acquire contact hours (240 for clinical and 480 for non-clinical professionals) within two years, and submit a basic case study of one client.  </a:t>
            </a:r>
          </a:p>
          <a:p>
            <a:pPr algn="l"/>
            <a:endParaRPr lang="en-US"/>
          </a:p>
          <a:p>
            <a:pPr algn="l"/>
            <a:r>
              <a:rPr lang="en-US"/>
              <a:t>See Council for Tobacco Treatment Programs for more detail on standards at </a:t>
            </a:r>
            <a:r>
              <a:rPr lang="en-US">
                <a:hlinkClick r:id="rId3"/>
              </a:rPr>
              <a:t>www.ctttp.org</a:t>
            </a:r>
            <a:r>
              <a:rPr lang="en-US"/>
              <a:t> . </a:t>
            </a:r>
          </a:p>
          <a:p>
            <a:endParaRPr lang="en-US"/>
          </a:p>
        </p:txBody>
      </p:sp>
      <p:sp>
        <p:nvSpPr>
          <p:cNvPr id="4" name="Slide Number Placeholder 3"/>
          <p:cNvSpPr>
            <a:spLocks noGrp="1"/>
          </p:cNvSpPr>
          <p:nvPr>
            <p:ph type="sldNum" sz="quarter" idx="10"/>
          </p:nvPr>
        </p:nvSpPr>
        <p:spPr/>
        <p:txBody>
          <a:bodyPr/>
          <a:lstStyle/>
          <a:p>
            <a:pPr defTabSz="931774">
              <a:defRPr/>
            </a:pPr>
            <a:fld id="{794A15B4-7BCA-4440-BEB4-40C67FD4A7F7}"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91645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dirty="0">
                <a:solidFill>
                  <a:prstClr val="black"/>
                </a:solidFill>
                <a:latin typeface="Calibri" panose="020F0502020204030204" pitchFamily="34" charset="0"/>
              </a:rPr>
              <a:t>An evidence-based telephone and digital tobacco treatment service with 24 hour coaching services and</a:t>
            </a:r>
            <a:r>
              <a:rPr lang="en-US" baseline="0" dirty="0">
                <a:solidFill>
                  <a:prstClr val="black"/>
                </a:solidFill>
                <a:latin typeface="Calibri" panose="020F0502020204030204" pitchFamily="34" charset="0"/>
              </a:rPr>
              <a:t> direct contact through </a:t>
            </a:r>
            <a:r>
              <a:rPr lang="en-US" dirty="0">
                <a:solidFill>
                  <a:prstClr val="black"/>
                </a:solidFill>
                <a:latin typeface="Calibri" panose="020F0502020204030204" pitchFamily="34" charset="0"/>
              </a:rPr>
              <a:t>call, texting or chat or combination of the three</a:t>
            </a:r>
            <a:r>
              <a:rPr lang="en-US" baseline="0" dirty="0">
                <a:solidFill>
                  <a:prstClr val="black"/>
                </a:solidFill>
                <a:latin typeface="Calibri" panose="020F0502020204030204" pitchFamily="34" charset="0"/>
              </a:rPr>
              <a:t> with a</a:t>
            </a:r>
            <a:endParaRPr lang="en-US" dirty="0">
              <a:solidFill>
                <a:prstClr val="black"/>
              </a:solidFill>
              <a:latin typeface="Calibri" panose="020F0502020204030204" pitchFamily="34" charset="0"/>
            </a:endParaRPr>
          </a:p>
          <a:p>
            <a:pPr marL="291179" indent="-291179">
              <a:buSzPct val="103000"/>
              <a:buFont typeface="Arial" panose="020B0604020202020204" pitchFamily="34" charset="0"/>
              <a:buChar char="•"/>
            </a:pPr>
            <a:r>
              <a:rPr lang="en-US" dirty="0">
                <a:solidFill>
                  <a:prstClr val="black"/>
                </a:solidFill>
                <a:latin typeface="Calibri" panose="020F0502020204030204" pitchFamily="34" charset="0"/>
              </a:rPr>
              <a:t>Highly trained, professional Quit  Coach</a:t>
            </a:r>
          </a:p>
          <a:p>
            <a:pPr marL="291179" indent="-291179">
              <a:buSzPct val="103000"/>
              <a:buFont typeface="Arial" panose="020B0604020202020204" pitchFamily="34" charset="0"/>
              <a:buChar char="•"/>
            </a:pPr>
            <a:r>
              <a:rPr lang="en-US" dirty="0">
                <a:solidFill>
                  <a:prstClr val="black"/>
                </a:solidFill>
                <a:latin typeface="Calibri" panose="020F0502020204030204" pitchFamily="34" charset="0"/>
              </a:rPr>
              <a:t>Combination Nicotine patches plus gum or lozenge mailed directly to eligible participants home.</a:t>
            </a:r>
          </a:p>
          <a:p>
            <a:pPr marL="291179" indent="-291179">
              <a:buFont typeface="Arial" panose="020B0604020202020204" pitchFamily="34" charset="0"/>
              <a:buChar char="•"/>
            </a:pPr>
            <a:r>
              <a:rPr lang="en-US" dirty="0">
                <a:solidFill>
                  <a:prstClr val="black"/>
                </a:solidFill>
                <a:latin typeface="Calibri" panose="020F0502020204030204" pitchFamily="34" charset="0"/>
              </a:rPr>
              <a:t>Available free to all North Carolina residents </a:t>
            </a:r>
          </a:p>
          <a:p>
            <a:pPr marL="291179" indent="-291179">
              <a:buFont typeface="Arial" panose="020B0604020202020204" pitchFamily="34" charset="0"/>
              <a:buChar char="•"/>
            </a:pPr>
            <a:r>
              <a:rPr lang="en-US" dirty="0">
                <a:solidFill>
                  <a:prstClr val="black"/>
                </a:solidFill>
                <a:latin typeface="Calibri" panose="020F0502020204030204" pitchFamily="34" charset="0"/>
              </a:rPr>
              <a:t>Accessible 24 hours a day, 7 days a week</a:t>
            </a:r>
          </a:p>
          <a:p>
            <a:pPr marL="291179" indent="-291179">
              <a:buFont typeface="Arial" panose="020B0604020202020204" pitchFamily="34" charset="0"/>
              <a:buChar char="•"/>
            </a:pPr>
            <a:r>
              <a:rPr lang="en-US" dirty="0">
                <a:solidFill>
                  <a:prstClr val="black"/>
                </a:solidFill>
                <a:latin typeface="Calibri" panose="020F0502020204030204" pitchFamily="34" charset="0"/>
              </a:rPr>
              <a:t>English, Spanish and translation</a:t>
            </a:r>
          </a:p>
          <a:p>
            <a:endParaRPr lang="en-US" dirty="0"/>
          </a:p>
        </p:txBody>
      </p:sp>
      <p:sp>
        <p:nvSpPr>
          <p:cNvPr id="4" name="Slide Number Placeholder 3"/>
          <p:cNvSpPr>
            <a:spLocks noGrp="1"/>
          </p:cNvSpPr>
          <p:nvPr>
            <p:ph type="sldNum" sz="quarter" idx="5"/>
          </p:nvPr>
        </p:nvSpPr>
        <p:spPr/>
        <p:txBody>
          <a:bodyPr/>
          <a:lstStyle/>
          <a:p>
            <a:pPr defTabSz="931774">
              <a:defRPr/>
            </a:pPr>
            <a:fld id="{7A83712C-4F74-4646-946B-2D631A4E1601}"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825427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91A5-C8F0-3E89-754F-DF8BAD298B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DD96E-4779-461B-1DE4-3B2A2817E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E1A073-67DC-A937-31CB-FE92B5619FD2}"/>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CBAD68F3-9AC2-F6A7-C947-D98ECE36E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28024-4649-5A43-F1EA-69B55995012F}"/>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220442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303B0-FC4D-DCA2-23AE-3075BEF7AE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6E890C-F8A0-4B69-8646-25412D1125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382E0-97F6-F208-DD03-B7A694CCEF60}"/>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A4373C96-A990-D157-4075-02364F9E0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E5CBD-A4B6-B75A-7909-A0F04D603847}"/>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910858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DE592-E398-1644-19A9-AF9AE2E152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2A77F-BAB4-DC28-D790-70AE492F31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F0508-5EAB-1FDA-70AB-18F3BB52B07C}"/>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7946C842-E2FF-F777-DD17-896DF4D89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C7796-311F-6968-BEA9-0D75B84BD24E}"/>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2151801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3A655-34BF-4133-BF43-889463DEE3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8BD544-6E16-4774-9332-D4D3BB5874B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8BF29C-AE65-4B70-B6D5-BB68E75BB0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5E2D370-A47E-487C-AA59-BC93177B25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5297E1-AA58-42AD-B5D1-1130BEE150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829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8E76-2BFC-932C-4B79-FC719E7FC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8A4BC-E1C3-5D1C-FF22-77D42F238B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2642C-A7F3-5E1D-A214-A686A0C8319F}"/>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A4167307-EF2A-C5F1-0668-176ACC5F9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30FC5-9A50-2D49-9A58-BF0D6D375171}"/>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229299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1135E-2220-4109-84B4-86C6D1AC83D5}"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378442-2F66-4A7C-93C1-ACF124E57B28}" type="slidenum">
              <a:rPr lang="en-US" smtClean="0"/>
              <a:t>‹#›</a:t>
            </a:fld>
            <a:endParaRPr lang="en-US"/>
          </a:p>
        </p:txBody>
      </p:sp>
    </p:spTree>
    <p:extLst>
      <p:ext uri="{BB962C8B-B14F-4D97-AF65-F5344CB8AC3E}">
        <p14:creationId xmlns:p14="http://schemas.microsoft.com/office/powerpoint/2010/main" val="220477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52B9-170A-4BD3-A736-2D98E6FB1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941668-42DE-4EFB-8497-D08A9C705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88BAED-172D-4563-BABD-E909DEDC9C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C8BCC-6354-4624-8B08-72336CACD942}"/>
              </a:ext>
            </a:extLst>
          </p:cNvPr>
          <p:cNvSpPr>
            <a:spLocks noGrp="1"/>
          </p:cNvSpPr>
          <p:nvPr>
            <p:ph type="dt" sz="half" idx="10"/>
          </p:nvPr>
        </p:nvSpPr>
        <p:spPr/>
        <p:txBody>
          <a:bodyPr/>
          <a:lstStyle/>
          <a:p>
            <a:fld id="{6C2BD4EA-CC5F-489F-96AB-770C8248C9BA}" type="datetimeFigureOut">
              <a:rPr lang="en-US" smtClean="0"/>
              <a:t>6/23/2023</a:t>
            </a:fld>
            <a:endParaRPr lang="en-US"/>
          </a:p>
        </p:txBody>
      </p:sp>
      <p:sp>
        <p:nvSpPr>
          <p:cNvPr id="6" name="Footer Placeholder 5">
            <a:extLst>
              <a:ext uri="{FF2B5EF4-FFF2-40B4-BE49-F238E27FC236}">
                <a16:creationId xmlns:a16="http://schemas.microsoft.com/office/drawing/2014/main" id="{F85C5400-E936-44D9-B129-E29C9AE2F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924ECA-85DC-49A2-BD11-3F0928EE734F}"/>
              </a:ext>
            </a:extLst>
          </p:cNvPr>
          <p:cNvSpPr>
            <a:spLocks noGrp="1"/>
          </p:cNvSpPr>
          <p:nvPr>
            <p:ph type="sldNum" sz="quarter" idx="12"/>
          </p:nvPr>
        </p:nvSpPr>
        <p:spPr/>
        <p:txBody>
          <a:bodyPr/>
          <a:lstStyle/>
          <a:p>
            <a:fld id="{EA0B8A38-A6B3-4FBC-9537-0B7036C52036}" type="slidenum">
              <a:rPr lang="en-US" smtClean="0"/>
              <a:t>‹#›</a:t>
            </a:fld>
            <a:endParaRPr lang="en-US"/>
          </a:p>
        </p:txBody>
      </p:sp>
    </p:spTree>
    <p:extLst>
      <p:ext uri="{BB962C8B-B14F-4D97-AF65-F5344CB8AC3E}">
        <p14:creationId xmlns:p14="http://schemas.microsoft.com/office/powerpoint/2010/main" val="2630447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911913" y="1815084"/>
            <a:ext cx="4368175" cy="3227832"/>
          </a:xfrm>
          <a:prstGeom prst="rect">
            <a:avLst/>
          </a:prstGeom>
        </p:spPr>
      </p:pic>
    </p:spTree>
    <p:extLst>
      <p:ext uri="{BB962C8B-B14F-4D97-AF65-F5344CB8AC3E}">
        <p14:creationId xmlns:p14="http://schemas.microsoft.com/office/powerpoint/2010/main" val="4167693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177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Tree>
    <p:extLst>
      <p:ext uri="{BB962C8B-B14F-4D97-AF65-F5344CB8AC3E}">
        <p14:creationId xmlns:p14="http://schemas.microsoft.com/office/powerpoint/2010/main" val="3630366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5" name="Content Placeholder 2"/>
          <p:cNvSpPr>
            <a:spLocks noGrp="1"/>
          </p:cNvSpPr>
          <p:nvPr>
            <p:ph idx="1"/>
          </p:nvPr>
        </p:nvSpPr>
        <p:spPr>
          <a:xfrm>
            <a:off x="838200" y="2023673"/>
            <a:ext cx="10516200" cy="4153927"/>
          </a:xfrm>
        </p:spPr>
        <p:txBody>
          <a:bodyPr/>
          <a:lstStyle/>
          <a:p>
            <a:pPr lvl="0"/>
            <a:r>
              <a:rPr lang="en-GB"/>
              <a:t>Click to edit Master text styles</a:t>
            </a:r>
          </a:p>
        </p:txBody>
      </p:sp>
    </p:spTree>
    <p:extLst>
      <p:ext uri="{BB962C8B-B14F-4D97-AF65-F5344CB8AC3E}">
        <p14:creationId xmlns:p14="http://schemas.microsoft.com/office/powerpoint/2010/main" val="3904543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C8E76-2BFC-932C-4B79-FC719E7FC7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8A4BC-E1C3-5D1C-FF22-77D42F238B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2642C-A7F3-5E1D-A214-A686A0C8319F}"/>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A4167307-EF2A-C5F1-0668-176ACC5F9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D30FC5-9A50-2D49-9A58-BF0D6D375171}"/>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4059544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3249" y="5919524"/>
            <a:ext cx="10985502" cy="318490"/>
          </a:xfrm>
          <a:prstGeom prst="rect">
            <a:avLst/>
          </a:prstGeom>
        </p:spPr>
        <p:txBody>
          <a:bodyPr lIns="45719" tIns="45719" rIns="45719" bIns="45719" anchor="b"/>
          <a:lstStyle>
            <a:lvl1pPr marL="0" indent="0" defTabSz="487668">
              <a:lnSpc>
                <a:spcPct val="130000"/>
              </a:lnSpc>
              <a:buSzTx/>
              <a:buNone/>
              <a:defRPr sz="1960">
                <a:latin typeface="Montserrat SemiBold"/>
                <a:ea typeface="Montserrat SemiBold"/>
                <a:cs typeface="Montserrat SemiBold"/>
                <a:sym typeface="Montserrat SemiBold"/>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lnSpc>
                <a:spcPct val="130000"/>
              </a:lnSpc>
              <a:defRPr sz="4900" b="0" spc="0">
                <a:latin typeface="+mj-lt"/>
                <a:ea typeface="+mj-ea"/>
                <a:cs typeface="+mj-cs"/>
                <a:sym typeface="Montserrat Bold"/>
              </a:defRPr>
            </a:lvl1pPr>
          </a:lstStyle>
          <a:p>
            <a:r>
              <a:t>Presentation Title</a:t>
            </a:r>
          </a:p>
        </p:txBody>
      </p:sp>
      <p:sp>
        <p:nvSpPr>
          <p:cNvPr id="13" name="Body Level One…"/>
          <p:cNvSpPr txBox="1">
            <a:spLocks noGrp="1"/>
          </p:cNvSpPr>
          <p:nvPr>
            <p:ph type="body" sz="quarter" idx="1" hasCustomPrompt="1"/>
          </p:nvPr>
        </p:nvSpPr>
        <p:spPr>
          <a:xfrm>
            <a:off x="603250" y="3598433"/>
            <a:ext cx="10985500" cy="952501"/>
          </a:xfrm>
          <a:prstGeom prst="rect">
            <a:avLst/>
          </a:prstGeom>
        </p:spPr>
        <p:txBody>
          <a:bodyPr/>
          <a:lstStyle>
            <a:lvl1pPr marL="0" indent="0">
              <a:lnSpc>
                <a:spcPct val="90000"/>
              </a:lnSpc>
              <a:spcBef>
                <a:spcPts val="250"/>
              </a:spcBef>
              <a:buSzTx/>
              <a:buNone/>
              <a:defRPr sz="3000">
                <a:latin typeface="Montserrat Medium"/>
                <a:ea typeface="Montserrat Medium"/>
                <a:cs typeface="Montserrat Medium"/>
                <a:sym typeface="Montserrat Medium"/>
              </a:defRPr>
            </a:lvl1pPr>
            <a:lvl2pPr marL="0" indent="228600">
              <a:lnSpc>
                <a:spcPct val="90000"/>
              </a:lnSpc>
              <a:spcBef>
                <a:spcPts val="250"/>
              </a:spcBef>
              <a:buSzTx/>
              <a:buNone/>
              <a:defRPr sz="3000">
                <a:latin typeface="Montserrat Medium"/>
                <a:ea typeface="Montserrat Medium"/>
                <a:cs typeface="Montserrat Medium"/>
                <a:sym typeface="Montserrat Medium"/>
              </a:defRPr>
            </a:lvl2pPr>
            <a:lvl3pPr marL="0" indent="457200">
              <a:lnSpc>
                <a:spcPct val="90000"/>
              </a:lnSpc>
              <a:spcBef>
                <a:spcPts val="250"/>
              </a:spcBef>
              <a:buSzTx/>
              <a:buNone/>
              <a:defRPr sz="3000">
                <a:latin typeface="Montserrat Medium"/>
                <a:ea typeface="Montserrat Medium"/>
                <a:cs typeface="Montserrat Medium"/>
                <a:sym typeface="Montserrat Medium"/>
              </a:defRPr>
            </a:lvl3pPr>
            <a:lvl4pPr marL="0" indent="685800">
              <a:lnSpc>
                <a:spcPct val="90000"/>
              </a:lnSpc>
              <a:spcBef>
                <a:spcPts val="250"/>
              </a:spcBef>
              <a:buSzTx/>
              <a:buNone/>
              <a:defRPr sz="3000">
                <a:latin typeface="Montserrat Medium"/>
                <a:ea typeface="Montserrat Medium"/>
                <a:cs typeface="Montserrat Medium"/>
                <a:sym typeface="Montserrat Medium"/>
              </a:defRPr>
            </a:lvl4pPr>
            <a:lvl5pPr marL="0" indent="914400">
              <a:lnSpc>
                <a:spcPct val="90000"/>
              </a:lnSpc>
              <a:spcBef>
                <a:spcPts val="250"/>
              </a:spcBef>
              <a:buSzTx/>
              <a:buNone/>
              <a:defRPr sz="3000">
                <a:latin typeface="Montserrat Medium"/>
                <a:ea typeface="Montserrat Medium"/>
                <a:cs typeface="Montserrat Medium"/>
                <a:sym typeface="Montserrat Medium"/>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5974172" y="6486708"/>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304253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215900" y="-2019300"/>
            <a:ext cx="14732000" cy="9017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lnSpc>
                <a:spcPct val="130000"/>
              </a:lnSpc>
              <a:defRPr sz="4900" b="0" spc="0">
                <a:latin typeface="+mj-lt"/>
                <a:ea typeface="+mj-ea"/>
                <a:cs typeface="+mj-cs"/>
                <a:sym typeface="Montserrat Bold"/>
              </a:defRPr>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87668">
              <a:lnSpc>
                <a:spcPct val="130000"/>
              </a:lnSpc>
              <a:buSzTx/>
              <a:buNone/>
              <a:defRPr sz="1960">
                <a:latin typeface="Montserrat SemiBold"/>
                <a:ea typeface="Montserrat SemiBold"/>
                <a:cs typeface="Montserrat SemiBold"/>
                <a:sym typeface="Montserrat SemiBold"/>
              </a:defRPr>
            </a:lvl1pPr>
          </a:lstStyle>
          <a:p>
            <a:r>
              <a:t>Author and Date</a:t>
            </a:r>
          </a:p>
        </p:txBody>
      </p:sp>
      <p:sp>
        <p:nvSpPr>
          <p:cNvPr id="24" name="Body Level One…"/>
          <p:cNvSpPr txBox="1">
            <a:spLocks noGrp="1"/>
          </p:cNvSpPr>
          <p:nvPr>
            <p:ph type="body" sz="quarter" idx="1" hasCustomPrompt="1"/>
          </p:nvPr>
        </p:nvSpPr>
        <p:spPr>
          <a:xfrm>
            <a:off x="603250" y="5804955"/>
            <a:ext cx="10985500" cy="572344"/>
          </a:xfrm>
          <a:prstGeom prst="rect">
            <a:avLst/>
          </a:prstGeom>
        </p:spPr>
        <p:txBody>
          <a:bodyPr/>
          <a:lstStyle>
            <a:lvl1pPr marL="0" indent="0">
              <a:lnSpc>
                <a:spcPct val="90000"/>
              </a:lnSpc>
              <a:spcBef>
                <a:spcPts val="250"/>
              </a:spcBef>
              <a:buSzTx/>
              <a:buNone/>
              <a:defRPr sz="3000">
                <a:latin typeface="Montserrat Medium"/>
                <a:ea typeface="Montserrat Medium"/>
                <a:cs typeface="Montserrat Medium"/>
                <a:sym typeface="Montserrat Medium"/>
              </a:defRPr>
            </a:lvl1pPr>
            <a:lvl2pPr marL="0" indent="228600">
              <a:lnSpc>
                <a:spcPct val="90000"/>
              </a:lnSpc>
              <a:spcBef>
                <a:spcPts val="250"/>
              </a:spcBef>
              <a:buSzTx/>
              <a:buNone/>
              <a:defRPr sz="3000">
                <a:latin typeface="Montserrat Medium"/>
                <a:ea typeface="Montserrat Medium"/>
                <a:cs typeface="Montserrat Medium"/>
                <a:sym typeface="Montserrat Medium"/>
              </a:defRPr>
            </a:lvl2pPr>
            <a:lvl3pPr marL="0" indent="457200">
              <a:lnSpc>
                <a:spcPct val="90000"/>
              </a:lnSpc>
              <a:spcBef>
                <a:spcPts val="250"/>
              </a:spcBef>
              <a:buSzTx/>
              <a:buNone/>
              <a:defRPr sz="3000">
                <a:latin typeface="Montserrat Medium"/>
                <a:ea typeface="Montserrat Medium"/>
                <a:cs typeface="Montserrat Medium"/>
                <a:sym typeface="Montserrat Medium"/>
              </a:defRPr>
            </a:lvl3pPr>
            <a:lvl4pPr marL="0" indent="685800">
              <a:lnSpc>
                <a:spcPct val="90000"/>
              </a:lnSpc>
              <a:spcBef>
                <a:spcPts val="250"/>
              </a:spcBef>
              <a:buSzTx/>
              <a:buNone/>
              <a:defRPr sz="3000">
                <a:latin typeface="Montserrat Medium"/>
                <a:ea typeface="Montserrat Medium"/>
                <a:cs typeface="Montserrat Medium"/>
                <a:sym typeface="Montserrat Medium"/>
              </a:defRPr>
            </a:lvl4pPr>
            <a:lvl5pPr marL="0" indent="914400">
              <a:lnSpc>
                <a:spcPct val="90000"/>
              </a:lnSpc>
              <a:spcBef>
                <a:spcPts val="250"/>
              </a:spcBef>
              <a:buSzTx/>
              <a:buNone/>
              <a:defRPr sz="3000">
                <a:latin typeface="Montserrat Medium"/>
                <a:ea typeface="Montserrat Medium"/>
                <a:cs typeface="Montserrat Medium"/>
                <a:sym typeface="Montserrat Medium"/>
              </a:defRPr>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941267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603250" y="3530288"/>
            <a:ext cx="4889500" cy="2691202"/>
          </a:xfrm>
          <a:prstGeom prst="rect">
            <a:avLst/>
          </a:prstGeom>
        </p:spPr>
        <p:txBody>
          <a:bodyPr/>
          <a:lstStyle>
            <a:lvl1pPr marL="0" indent="0">
              <a:lnSpc>
                <a:spcPct val="90000"/>
              </a:lnSpc>
              <a:spcBef>
                <a:spcPts val="250"/>
              </a:spcBef>
              <a:buSzTx/>
              <a:buNone/>
              <a:defRPr sz="3000">
                <a:latin typeface="Montserrat Medium"/>
                <a:ea typeface="Montserrat Medium"/>
                <a:cs typeface="Montserrat Medium"/>
                <a:sym typeface="Montserrat Medium"/>
              </a:defRPr>
            </a:lvl1pPr>
            <a:lvl2pPr marL="0" indent="228600">
              <a:lnSpc>
                <a:spcPct val="90000"/>
              </a:lnSpc>
              <a:spcBef>
                <a:spcPts val="250"/>
              </a:spcBef>
              <a:buSzTx/>
              <a:buNone/>
              <a:defRPr sz="3000">
                <a:latin typeface="Montserrat Medium"/>
                <a:ea typeface="Montserrat Medium"/>
                <a:cs typeface="Montserrat Medium"/>
                <a:sym typeface="Montserrat Medium"/>
              </a:defRPr>
            </a:lvl2pPr>
            <a:lvl3pPr marL="0" indent="457200">
              <a:lnSpc>
                <a:spcPct val="90000"/>
              </a:lnSpc>
              <a:spcBef>
                <a:spcPts val="250"/>
              </a:spcBef>
              <a:buSzTx/>
              <a:buNone/>
              <a:defRPr sz="3000">
                <a:latin typeface="Montserrat Medium"/>
                <a:ea typeface="Montserrat Medium"/>
                <a:cs typeface="Montserrat Medium"/>
                <a:sym typeface="Montserrat Medium"/>
              </a:defRPr>
            </a:lvl3pPr>
            <a:lvl4pPr marL="0" indent="685800">
              <a:lnSpc>
                <a:spcPct val="90000"/>
              </a:lnSpc>
              <a:spcBef>
                <a:spcPts val="250"/>
              </a:spcBef>
              <a:buSzTx/>
              <a:buNone/>
              <a:defRPr sz="3000">
                <a:latin typeface="Montserrat Medium"/>
                <a:ea typeface="Montserrat Medium"/>
                <a:cs typeface="Montserrat Medium"/>
                <a:sym typeface="Montserrat Medium"/>
              </a:defRPr>
            </a:lvl4pPr>
            <a:lvl5pPr marL="0" indent="914400">
              <a:lnSpc>
                <a:spcPct val="90000"/>
              </a:lnSpc>
              <a:spcBef>
                <a:spcPts val="250"/>
              </a:spcBef>
              <a:buSzTx/>
              <a:buNone/>
              <a:defRPr sz="3000">
                <a:latin typeface="Montserrat Medium"/>
                <a:ea typeface="Montserrat Medium"/>
                <a:cs typeface="Montserrat Medium"/>
                <a:sym typeface="Montserrat Medium"/>
              </a:defRPr>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6026152" y="635000"/>
            <a:ext cx="5594203" cy="5604945"/>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191086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1121636">
              <a:lnSpc>
                <a:spcPct val="90000"/>
              </a:lnSpc>
              <a:spcBef>
                <a:spcPts val="200"/>
              </a:spcBef>
              <a:buSzTx/>
              <a:buNone/>
              <a:defRPr sz="2760">
                <a:latin typeface="Montserrat Medium"/>
                <a:ea typeface="Montserrat Medium"/>
                <a:cs typeface="Montserrat Medium"/>
                <a:sym typeface="Montserrat Medium"/>
              </a:defRPr>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581130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496738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603250" y="1122981"/>
            <a:ext cx="4889500" cy="467390"/>
          </a:xfrm>
          <a:prstGeom prst="rect">
            <a:avLst/>
          </a:prstGeom>
        </p:spPr>
        <p:txBody>
          <a:bodyPr lIns="45719" tIns="45719" rIns="45719" bIns="45719"/>
          <a:lstStyle>
            <a:lvl1pPr marL="0" indent="0" defTabSz="1121636">
              <a:lnSpc>
                <a:spcPct val="90000"/>
              </a:lnSpc>
              <a:spcBef>
                <a:spcPts val="200"/>
              </a:spcBef>
              <a:buSzTx/>
              <a:buNone/>
              <a:defRPr sz="2760">
                <a:latin typeface="Montserrat Medium"/>
                <a:ea typeface="Montserrat Medium"/>
                <a:cs typeface="Montserrat Medium"/>
                <a:sym typeface="Montserrat Medium"/>
              </a:defRPr>
            </a:lvl1pPr>
          </a:lstStyle>
          <a:p>
            <a:r>
              <a:t>Slide Subtitle</a:t>
            </a:r>
          </a:p>
        </p:txBody>
      </p:sp>
      <p:sp>
        <p:nvSpPr>
          <p:cNvPr id="62" name="Body Level One…"/>
          <p:cNvSpPr txBox="1">
            <a:spLocks noGrp="1"/>
          </p:cNvSpPr>
          <p:nvPr>
            <p:ph type="body" sz="half" idx="1" hasCustomPrompt="1"/>
          </p:nvPr>
        </p:nvSpPr>
        <p:spPr>
          <a:xfrm>
            <a:off x="603250" y="2124252"/>
            <a:ext cx="4889500" cy="4128006"/>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22"/>
          </p:nvPr>
        </p:nvSpPr>
        <p:spPr>
          <a:xfrm>
            <a:off x="3190100" y="631924"/>
            <a:ext cx="11264901" cy="5596736"/>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789233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lnSpc>
                <a:spcPct val="90000"/>
              </a:lnSpc>
              <a:spcBef>
                <a:spcPts val="250"/>
              </a:spcBef>
              <a:defRPr sz="3000" b="0" spc="0">
                <a:latin typeface="Montserrat Medium"/>
                <a:ea typeface="Montserrat Medium"/>
                <a:cs typeface="Montserrat Medium"/>
                <a:sym typeface="Montserrat Medium"/>
              </a:defRPr>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249493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1121636">
              <a:lnSpc>
                <a:spcPct val="90000"/>
              </a:lnSpc>
              <a:spcBef>
                <a:spcPts val="200"/>
              </a:spcBef>
              <a:buSzTx/>
              <a:buNone/>
              <a:defRPr sz="2760">
                <a:latin typeface="Montserrat Medium"/>
                <a:ea typeface="Montserrat Medium"/>
                <a:cs typeface="Montserrat Medium"/>
                <a:sym typeface="Montserrat Medium"/>
              </a:defRPr>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342705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1121636">
              <a:lnSpc>
                <a:spcPct val="90000"/>
              </a:lnSpc>
              <a:spcBef>
                <a:spcPts val="200"/>
              </a:spcBef>
              <a:buSzTx/>
              <a:buNone/>
              <a:defRPr sz="2760">
                <a:latin typeface="Montserrat Medium"/>
                <a:ea typeface="Montserrat Medium"/>
                <a:cs typeface="Montserrat Medium"/>
                <a:sym typeface="Montserrat Medium"/>
              </a:defRPr>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a:buSzTx/>
              <a:buNone/>
            </a:lvl1pPr>
            <a:lvl2pPr marL="0" indent="228600">
              <a:buSzTx/>
              <a:buNone/>
            </a:lvl2pPr>
            <a:lvl3pPr marL="0" indent="457200">
              <a:buSzTx/>
              <a:buNone/>
            </a:lvl3pPr>
            <a:lvl4pPr marL="0" indent="685800">
              <a:buSzTx/>
              <a:buNone/>
            </a:lvl4pPr>
            <a:lvl5pPr marL="0" indent="914400">
              <a:buSzTx/>
              <a:buNone/>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137245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buSzTx/>
              <a:buNone/>
              <a:defRPr sz="3000" cap="all" spc="300">
                <a:latin typeface="Montserrat Medium"/>
                <a:ea typeface="Montserrat Medium"/>
                <a:cs typeface="Montserrat Medium"/>
                <a:sym typeface="Montserrat Medium"/>
              </a:defRPr>
            </a:lvl1pPr>
            <a:lvl2pPr marL="0" indent="228600">
              <a:buSzTx/>
              <a:buNone/>
              <a:defRPr sz="3000" cap="all" spc="300">
                <a:latin typeface="Montserrat Medium"/>
                <a:ea typeface="Montserrat Medium"/>
                <a:cs typeface="Montserrat Medium"/>
                <a:sym typeface="Montserrat Medium"/>
              </a:defRPr>
            </a:lvl2pPr>
            <a:lvl3pPr marL="0" indent="457200">
              <a:buSzTx/>
              <a:buNone/>
              <a:defRPr sz="3000" cap="all" spc="300">
                <a:latin typeface="Montserrat Medium"/>
                <a:ea typeface="Montserrat Medium"/>
                <a:cs typeface="Montserrat Medium"/>
                <a:sym typeface="Montserrat Medium"/>
              </a:defRPr>
            </a:lvl3pPr>
            <a:lvl4pPr marL="0" indent="685800">
              <a:buSzTx/>
              <a:buNone/>
              <a:defRPr sz="3000" cap="all" spc="300">
                <a:latin typeface="Montserrat Medium"/>
                <a:ea typeface="Montserrat Medium"/>
                <a:cs typeface="Montserrat Medium"/>
                <a:sym typeface="Montserrat Medium"/>
              </a:defRPr>
            </a:lvl4pPr>
            <a:lvl5pPr marL="0" indent="914400">
              <a:buSzTx/>
              <a:buNone/>
              <a:defRPr sz="3000" cap="all" spc="300">
                <a:latin typeface="Montserrat Medium"/>
                <a:ea typeface="Montserrat Medium"/>
                <a:cs typeface="Montserrat Medium"/>
                <a:sym typeface="Montserrat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38474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54F0-4EFB-A15A-573F-F4E6ACF9D9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6DA800-7F22-25C0-2E17-640664CE18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0C2008-E6C1-B5FC-06E1-27E0D43EE2D9}"/>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E1F551EB-C25D-583A-7CAC-5D9C7D8B6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D6850-F08A-814A-C20A-4C086D411CE4}"/>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865749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nSpc>
                <a:spcPct val="90000"/>
              </a:lnSpc>
              <a:buSzTx/>
              <a:buNone/>
              <a:defRPr sz="2100" cap="all" spc="252">
                <a:latin typeface="Montserrat Medium"/>
                <a:ea typeface="Montserrat Medium"/>
                <a:cs typeface="Montserrat Medium"/>
                <a:sym typeface="Montserrat Medium"/>
              </a:defRPr>
            </a:lvl1pPr>
          </a:lstStyle>
          <a:p>
            <a:r>
              <a:t>Fact information</a:t>
            </a:r>
          </a:p>
        </p:txBody>
      </p:sp>
      <p:sp>
        <p:nvSpPr>
          <p:cNvPr id="107" name="Body Level One…"/>
          <p:cNvSpPr txBox="1">
            <a:spLocks noGrp="1"/>
          </p:cNvSpPr>
          <p:nvPr>
            <p:ph type="body" idx="1" hasCustomPrompt="1"/>
          </p:nvPr>
        </p:nvSpPr>
        <p:spPr>
          <a:xfrm>
            <a:off x="603250" y="467629"/>
            <a:ext cx="10985500" cy="3679532"/>
          </a:xfrm>
          <a:prstGeom prst="rect">
            <a:avLst/>
          </a:prstGeom>
        </p:spPr>
        <p:txBody>
          <a:bodyPr anchor="b"/>
          <a:lstStyle>
            <a:lvl1pPr marL="0" indent="0">
              <a:lnSpc>
                <a:spcPct val="130000"/>
              </a:lnSpc>
              <a:buSzTx/>
              <a:buNone/>
              <a:defRPr sz="4900">
                <a:latin typeface="+mj-lt"/>
                <a:ea typeface="+mj-ea"/>
                <a:cs typeface="+mj-cs"/>
                <a:sym typeface="Montserrat Bold"/>
              </a:defRPr>
            </a:lvl1pPr>
            <a:lvl2pPr marL="0" indent="228600">
              <a:lnSpc>
                <a:spcPct val="130000"/>
              </a:lnSpc>
              <a:buSzTx/>
              <a:buNone/>
              <a:defRPr sz="4900">
                <a:latin typeface="+mj-lt"/>
                <a:ea typeface="+mj-ea"/>
                <a:cs typeface="+mj-cs"/>
                <a:sym typeface="Montserrat Bold"/>
              </a:defRPr>
            </a:lvl2pPr>
            <a:lvl3pPr marL="0" indent="457200">
              <a:lnSpc>
                <a:spcPct val="130000"/>
              </a:lnSpc>
              <a:buSzTx/>
              <a:buNone/>
              <a:defRPr sz="4900">
                <a:latin typeface="+mj-lt"/>
                <a:ea typeface="+mj-ea"/>
                <a:cs typeface="+mj-cs"/>
                <a:sym typeface="Montserrat Bold"/>
              </a:defRPr>
            </a:lvl3pPr>
            <a:lvl4pPr marL="0" indent="685800">
              <a:lnSpc>
                <a:spcPct val="130000"/>
              </a:lnSpc>
              <a:buSzTx/>
              <a:buNone/>
              <a:defRPr sz="4900">
                <a:latin typeface="+mj-lt"/>
                <a:ea typeface="+mj-ea"/>
                <a:cs typeface="+mj-cs"/>
                <a:sym typeface="Montserrat Bold"/>
              </a:defRPr>
            </a:lvl4pPr>
            <a:lvl5pPr marL="0" indent="914400">
              <a:lnSpc>
                <a:spcPct val="130000"/>
              </a:lnSpc>
              <a:buSzTx/>
              <a:buNone/>
              <a:defRPr sz="4900">
                <a:latin typeface="+mj-lt"/>
                <a:ea typeface="+mj-ea"/>
                <a:cs typeface="+mj-cs"/>
                <a:sym typeface="Montserrat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4484167"/>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719310">
              <a:buSzTx/>
              <a:buNone/>
              <a:defRPr sz="1770" cap="all" spc="177">
                <a:latin typeface="Montserrat Medium"/>
                <a:ea typeface="Montserrat Medium"/>
                <a:cs typeface="Montserrat Medium"/>
                <a:sym typeface="Montserrat Medium"/>
              </a:defRPr>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nchor="ctr"/>
          <a:lstStyle>
            <a:lvl1pPr marL="0" indent="0">
              <a:lnSpc>
                <a:spcPct val="130000"/>
              </a:lnSpc>
              <a:buSzTx/>
              <a:buNone/>
              <a:defRPr sz="4900">
                <a:latin typeface="+mj-lt"/>
                <a:ea typeface="+mj-ea"/>
                <a:cs typeface="+mj-cs"/>
                <a:sym typeface="Montserrat Bold"/>
              </a:defRPr>
            </a:lvl1pPr>
            <a:lvl2pPr marL="0" indent="228600">
              <a:lnSpc>
                <a:spcPct val="130000"/>
              </a:lnSpc>
              <a:buSzTx/>
              <a:buNone/>
              <a:defRPr sz="4900">
                <a:latin typeface="+mj-lt"/>
                <a:ea typeface="+mj-ea"/>
                <a:cs typeface="+mj-cs"/>
                <a:sym typeface="Montserrat Bold"/>
              </a:defRPr>
            </a:lvl2pPr>
            <a:lvl3pPr marL="0" indent="457200">
              <a:lnSpc>
                <a:spcPct val="130000"/>
              </a:lnSpc>
              <a:buSzTx/>
              <a:buNone/>
              <a:defRPr sz="4900">
                <a:latin typeface="+mj-lt"/>
                <a:ea typeface="+mj-ea"/>
                <a:cs typeface="+mj-cs"/>
                <a:sym typeface="Montserrat Bold"/>
              </a:defRPr>
            </a:lvl3pPr>
            <a:lvl4pPr marL="0" indent="685800">
              <a:lnSpc>
                <a:spcPct val="130000"/>
              </a:lnSpc>
              <a:buSzTx/>
              <a:buNone/>
              <a:defRPr sz="4900">
                <a:latin typeface="+mj-lt"/>
                <a:ea typeface="+mj-ea"/>
                <a:cs typeface="+mj-cs"/>
                <a:sym typeface="Montserrat Bold"/>
              </a:defRPr>
            </a:lvl4pPr>
            <a:lvl5pPr marL="0" indent="914400">
              <a:lnSpc>
                <a:spcPct val="130000"/>
              </a:lnSpc>
              <a:buSzTx/>
              <a:buNone/>
              <a:defRPr sz="4900">
                <a:latin typeface="+mj-lt"/>
                <a:ea typeface="+mj-ea"/>
                <a:cs typeface="+mj-cs"/>
                <a:sym typeface="Montserrat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044724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7715250" y="3542705"/>
            <a:ext cx="4064000" cy="2705101"/>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1466850" y="635000"/>
            <a:ext cx="11349567" cy="56388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7715250" y="635000"/>
            <a:ext cx="4064000" cy="27051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9544174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755650" y="-1860550"/>
            <a:ext cx="14255750" cy="951512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720877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84611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C2D7BEA-89F5-42DB-BFAD-F1BFD24D3F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3432324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C33B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D7BEA-89F5-42DB-BFAD-F1BFD24D3F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1905946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C2D7BEA-89F5-42DB-BFAD-F1BFD24D3F73}" type="datetimeFigureOut">
              <a:rPr lang="en-US" smtClean="0"/>
              <a:t>6/23/2023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518C8A7-8EA4-4E2E-8E93-04750E072DD7}" type="slidenum">
              <a:rPr lang="en-US" smtClean="0"/>
              <a:t>‹#›</a:t>
            </a:fld>
            <a:endParaRPr lang="en-US"/>
          </a:p>
        </p:txBody>
      </p:sp>
    </p:spTree>
    <p:extLst>
      <p:ext uri="{BB962C8B-B14F-4D97-AF65-F5344CB8AC3E}">
        <p14:creationId xmlns:p14="http://schemas.microsoft.com/office/powerpoint/2010/main" val="131574570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2D7BEA-89F5-42DB-BFAD-F1BFD24D3F73}"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2460231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2D7BEA-89F5-42DB-BFAD-F1BFD24D3F73}" type="datetimeFigureOut">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133974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1137-8215-D6D3-03EC-B0B743CED4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3682F-160E-50DD-8661-FC0AD753D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251626-559D-F91D-C3CF-2082D6538D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1719F-44D2-68F2-4946-C73622200908}"/>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6" name="Footer Placeholder 5">
            <a:extLst>
              <a:ext uri="{FF2B5EF4-FFF2-40B4-BE49-F238E27FC236}">
                <a16:creationId xmlns:a16="http://schemas.microsoft.com/office/drawing/2014/main" id="{678EC967-FC66-AE79-CA8F-600C74FB7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E7120A-6DFD-0626-6801-30895C53B79A}"/>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38745761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2D7BEA-89F5-42DB-BFAD-F1BFD24D3F73}" type="datetimeFigureOut">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1544677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D7BEA-89F5-42DB-BFAD-F1BFD24D3F73}" type="datetimeFigureOut">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3261495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2D7BEA-89F5-42DB-BFAD-F1BFD24D3F73}"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3092861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2D7BEA-89F5-42DB-BFAD-F1BFD24D3F73}"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1236818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2D7BEA-89F5-42DB-BFAD-F1BFD24D3F73}"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31064243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2C2D7BEA-89F5-42DB-BFAD-F1BFD24D3F73}" type="datetimeFigureOut">
              <a:rPr lang="en-US" smtClean="0"/>
              <a:t>6/23/2023</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8518C8A7-8EA4-4E2E-8E93-04750E072DD7}" type="slidenum">
              <a:rPr lang="en-US" smtClean="0"/>
              <a:t>‹#›</a:t>
            </a:fld>
            <a:endParaRPr lang="en-US"/>
          </a:p>
        </p:txBody>
      </p:sp>
    </p:spTree>
    <p:extLst>
      <p:ext uri="{BB962C8B-B14F-4D97-AF65-F5344CB8AC3E}">
        <p14:creationId xmlns:p14="http://schemas.microsoft.com/office/powerpoint/2010/main" val="3999090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2202" y="6267450"/>
            <a:ext cx="12150090" cy="590550"/>
          </a:xfrm>
          <a:custGeom>
            <a:avLst/>
            <a:gdLst/>
            <a:ahLst/>
            <a:cxnLst/>
            <a:rect l="l" t="t" r="r" b="b"/>
            <a:pathLst>
              <a:path w="18225135" h="885825">
                <a:moveTo>
                  <a:pt x="18224696" y="885824"/>
                </a:moveTo>
                <a:lnTo>
                  <a:pt x="0" y="885824"/>
                </a:lnTo>
                <a:lnTo>
                  <a:pt x="956312" y="2600"/>
                </a:lnTo>
                <a:lnTo>
                  <a:pt x="2118758" y="0"/>
                </a:lnTo>
                <a:lnTo>
                  <a:pt x="18224696" y="0"/>
                </a:lnTo>
                <a:lnTo>
                  <a:pt x="18224696" y="885824"/>
                </a:lnTo>
                <a:close/>
              </a:path>
            </a:pathLst>
          </a:custGeom>
          <a:solidFill>
            <a:srgbClr val="09A1DD"/>
          </a:solidFill>
        </p:spPr>
        <p:txBody>
          <a:bodyPr wrap="square" lIns="0" tIns="0" rIns="0" bIns="0" rtlCol="0"/>
          <a:lstStyle/>
          <a:p>
            <a:endParaRPr sz="1200"/>
          </a:p>
        </p:txBody>
      </p:sp>
      <p:sp>
        <p:nvSpPr>
          <p:cNvPr id="17" name="bg object 17"/>
          <p:cNvSpPr/>
          <p:nvPr/>
        </p:nvSpPr>
        <p:spPr>
          <a:xfrm>
            <a:off x="0" y="-39838"/>
            <a:ext cx="12192000" cy="6172200"/>
          </a:xfrm>
          <a:custGeom>
            <a:avLst/>
            <a:gdLst/>
            <a:ahLst/>
            <a:cxnLst/>
            <a:rect l="l" t="t" r="r" b="b"/>
            <a:pathLst>
              <a:path w="17437735" h="9258300">
                <a:moveTo>
                  <a:pt x="0" y="0"/>
                </a:moveTo>
                <a:lnTo>
                  <a:pt x="17437366" y="0"/>
                </a:lnTo>
                <a:lnTo>
                  <a:pt x="17437366" y="9258299"/>
                </a:lnTo>
                <a:lnTo>
                  <a:pt x="0" y="9258299"/>
                </a:lnTo>
                <a:lnTo>
                  <a:pt x="0" y="0"/>
                </a:lnTo>
                <a:close/>
              </a:path>
            </a:pathLst>
          </a:custGeom>
          <a:solidFill>
            <a:srgbClr val="09A1DD"/>
          </a:solidFill>
        </p:spPr>
        <p:txBody>
          <a:bodyPr wrap="square" lIns="0" tIns="0" rIns="0" bIns="0" rtlCol="0"/>
          <a:lstStyle/>
          <a:p>
            <a:endParaRPr sz="1200"/>
          </a:p>
        </p:txBody>
      </p:sp>
      <p:sp>
        <p:nvSpPr>
          <p:cNvPr id="19" name="bg object 19"/>
          <p:cNvSpPr/>
          <p:nvPr userDrawn="1"/>
        </p:nvSpPr>
        <p:spPr>
          <a:xfrm>
            <a:off x="849438" y="60579"/>
            <a:ext cx="11289453" cy="6036310"/>
          </a:xfrm>
          <a:custGeom>
            <a:avLst/>
            <a:gdLst/>
            <a:ahLst/>
            <a:cxnLst/>
            <a:rect l="l" t="t" r="r" b="b"/>
            <a:pathLst>
              <a:path w="16934180" h="9054465">
                <a:moveTo>
                  <a:pt x="11830583" y="5990044"/>
                </a:moveTo>
                <a:lnTo>
                  <a:pt x="11824894" y="5965825"/>
                </a:lnTo>
                <a:lnTo>
                  <a:pt x="11808562" y="5943828"/>
                </a:lnTo>
                <a:lnTo>
                  <a:pt x="11785041" y="5928182"/>
                </a:lnTo>
                <a:lnTo>
                  <a:pt x="11760327" y="5923204"/>
                </a:lnTo>
                <a:lnTo>
                  <a:pt x="11736108" y="5928893"/>
                </a:lnTo>
                <a:lnTo>
                  <a:pt x="11714112" y="5945225"/>
                </a:lnTo>
                <a:lnTo>
                  <a:pt x="11698465" y="5968746"/>
                </a:lnTo>
                <a:lnTo>
                  <a:pt x="11693487" y="5993460"/>
                </a:lnTo>
                <a:lnTo>
                  <a:pt x="11699177" y="6017666"/>
                </a:lnTo>
                <a:lnTo>
                  <a:pt x="11715509" y="6039675"/>
                </a:lnTo>
                <a:lnTo>
                  <a:pt x="11739029" y="6055322"/>
                </a:lnTo>
                <a:lnTo>
                  <a:pt x="11763743" y="6060300"/>
                </a:lnTo>
                <a:lnTo>
                  <a:pt x="11787950" y="6054610"/>
                </a:lnTo>
                <a:lnTo>
                  <a:pt x="11809959" y="6038278"/>
                </a:lnTo>
                <a:lnTo>
                  <a:pt x="11825605" y="6014758"/>
                </a:lnTo>
                <a:lnTo>
                  <a:pt x="11830583" y="5990044"/>
                </a:lnTo>
                <a:close/>
              </a:path>
              <a:path w="16934180" h="9054465">
                <a:moveTo>
                  <a:pt x="12087301" y="6182207"/>
                </a:moveTo>
                <a:lnTo>
                  <a:pt x="12075236" y="6112370"/>
                </a:lnTo>
                <a:lnTo>
                  <a:pt x="12026405" y="6064326"/>
                </a:lnTo>
                <a:lnTo>
                  <a:pt x="11993105" y="6053302"/>
                </a:lnTo>
                <a:lnTo>
                  <a:pt x="11956504" y="6053506"/>
                </a:lnTo>
                <a:lnTo>
                  <a:pt x="11918556" y="6066879"/>
                </a:lnTo>
                <a:lnTo>
                  <a:pt x="11887467" y="6092901"/>
                </a:lnTo>
                <a:lnTo>
                  <a:pt x="11869014" y="6127508"/>
                </a:lnTo>
                <a:lnTo>
                  <a:pt x="11863146" y="6166320"/>
                </a:lnTo>
                <a:lnTo>
                  <a:pt x="11869814" y="6205017"/>
                </a:lnTo>
                <a:lnTo>
                  <a:pt x="11888978" y="6239243"/>
                </a:lnTo>
                <a:lnTo>
                  <a:pt x="11920588" y="6264656"/>
                </a:lnTo>
                <a:lnTo>
                  <a:pt x="11964797" y="6277762"/>
                </a:lnTo>
                <a:lnTo>
                  <a:pt x="12008561" y="6273800"/>
                </a:lnTo>
                <a:lnTo>
                  <a:pt x="12046852" y="6254216"/>
                </a:lnTo>
                <a:lnTo>
                  <a:pt x="12074652" y="6220472"/>
                </a:lnTo>
                <a:lnTo>
                  <a:pt x="12087301" y="6182207"/>
                </a:lnTo>
                <a:close/>
              </a:path>
              <a:path w="16934180" h="9054465">
                <a:moveTo>
                  <a:pt x="12496368" y="6423838"/>
                </a:moveTo>
                <a:lnTo>
                  <a:pt x="12490641" y="6380823"/>
                </a:lnTo>
                <a:lnTo>
                  <a:pt x="12474512" y="6339306"/>
                </a:lnTo>
                <a:lnTo>
                  <a:pt x="12448223" y="6300990"/>
                </a:lnTo>
                <a:lnTo>
                  <a:pt x="12415355" y="6270434"/>
                </a:lnTo>
                <a:lnTo>
                  <a:pt x="12377509" y="6248158"/>
                </a:lnTo>
                <a:lnTo>
                  <a:pt x="12336323" y="6234684"/>
                </a:lnTo>
                <a:lnTo>
                  <a:pt x="12293410" y="6230544"/>
                </a:lnTo>
                <a:lnTo>
                  <a:pt x="12250382" y="6236271"/>
                </a:lnTo>
                <a:lnTo>
                  <a:pt x="12208866" y="6252400"/>
                </a:lnTo>
                <a:lnTo>
                  <a:pt x="12170562" y="6278677"/>
                </a:lnTo>
                <a:lnTo>
                  <a:pt x="12140006" y="6311557"/>
                </a:lnTo>
                <a:lnTo>
                  <a:pt x="12117718" y="6349390"/>
                </a:lnTo>
                <a:lnTo>
                  <a:pt x="12104243" y="6390589"/>
                </a:lnTo>
                <a:lnTo>
                  <a:pt x="12100319" y="6431407"/>
                </a:lnTo>
                <a:lnTo>
                  <a:pt x="12100192" y="6434087"/>
                </a:lnTo>
                <a:lnTo>
                  <a:pt x="12105843" y="6476530"/>
                </a:lnTo>
                <a:lnTo>
                  <a:pt x="12121960" y="6518034"/>
                </a:lnTo>
                <a:lnTo>
                  <a:pt x="12148249" y="6556349"/>
                </a:lnTo>
                <a:lnTo>
                  <a:pt x="12181129" y="6586906"/>
                </a:lnTo>
                <a:lnTo>
                  <a:pt x="12218962" y="6609181"/>
                </a:lnTo>
                <a:lnTo>
                  <a:pt x="12260148" y="6622656"/>
                </a:lnTo>
                <a:lnTo>
                  <a:pt x="12303062" y="6626796"/>
                </a:lnTo>
                <a:lnTo>
                  <a:pt x="12346089" y="6621069"/>
                </a:lnTo>
                <a:lnTo>
                  <a:pt x="12387605" y="6604940"/>
                </a:lnTo>
                <a:lnTo>
                  <a:pt x="12425909" y="6578663"/>
                </a:lnTo>
                <a:lnTo>
                  <a:pt x="12456465" y="6545783"/>
                </a:lnTo>
                <a:lnTo>
                  <a:pt x="12478753" y="6507950"/>
                </a:lnTo>
                <a:lnTo>
                  <a:pt x="12492228" y="6466764"/>
                </a:lnTo>
                <a:lnTo>
                  <a:pt x="12496368" y="6423838"/>
                </a:lnTo>
                <a:close/>
              </a:path>
              <a:path w="16934180" h="9054465">
                <a:moveTo>
                  <a:pt x="15357704" y="7726947"/>
                </a:moveTo>
                <a:lnTo>
                  <a:pt x="15354783" y="7683398"/>
                </a:lnTo>
                <a:lnTo>
                  <a:pt x="15348230" y="7640091"/>
                </a:lnTo>
                <a:lnTo>
                  <a:pt x="15338057" y="7597216"/>
                </a:lnTo>
                <a:lnTo>
                  <a:pt x="15324227" y="7554976"/>
                </a:lnTo>
                <a:lnTo>
                  <a:pt x="15306777" y="7513587"/>
                </a:lnTo>
                <a:lnTo>
                  <a:pt x="15285669" y="7473239"/>
                </a:lnTo>
                <a:lnTo>
                  <a:pt x="15260917" y="7434148"/>
                </a:lnTo>
                <a:lnTo>
                  <a:pt x="15232520" y="7396505"/>
                </a:lnTo>
                <a:lnTo>
                  <a:pt x="15200465" y="7360513"/>
                </a:lnTo>
                <a:lnTo>
                  <a:pt x="15161502" y="7323556"/>
                </a:lnTo>
                <a:lnTo>
                  <a:pt x="15120442" y="7291210"/>
                </a:lnTo>
                <a:lnTo>
                  <a:pt x="15077339" y="7263498"/>
                </a:lnTo>
                <a:lnTo>
                  <a:pt x="15032266" y="7240448"/>
                </a:lnTo>
                <a:lnTo>
                  <a:pt x="14985276" y="7222083"/>
                </a:lnTo>
                <a:lnTo>
                  <a:pt x="14936432" y="7208431"/>
                </a:lnTo>
                <a:lnTo>
                  <a:pt x="14891969" y="7200582"/>
                </a:lnTo>
                <a:lnTo>
                  <a:pt x="14885785" y="7199490"/>
                </a:lnTo>
                <a:lnTo>
                  <a:pt x="14833397" y="7195312"/>
                </a:lnTo>
                <a:lnTo>
                  <a:pt x="14779333" y="7195909"/>
                </a:lnTo>
                <a:lnTo>
                  <a:pt x="14693595" y="7200582"/>
                </a:lnTo>
                <a:lnTo>
                  <a:pt x="14681683" y="7126694"/>
                </a:lnTo>
                <a:lnTo>
                  <a:pt x="14672361" y="7077862"/>
                </a:lnTo>
                <a:lnTo>
                  <a:pt x="14660372" y="7030186"/>
                </a:lnTo>
                <a:lnTo>
                  <a:pt x="14645831" y="6983755"/>
                </a:lnTo>
                <a:lnTo>
                  <a:pt x="14628787" y="6938619"/>
                </a:lnTo>
                <a:lnTo>
                  <a:pt x="14609356" y="6894868"/>
                </a:lnTo>
                <a:lnTo>
                  <a:pt x="14587601" y="6852552"/>
                </a:lnTo>
                <a:lnTo>
                  <a:pt x="14563624" y="6811772"/>
                </a:lnTo>
                <a:lnTo>
                  <a:pt x="14537487" y="6772580"/>
                </a:lnTo>
                <a:lnTo>
                  <a:pt x="14509306" y="6735051"/>
                </a:lnTo>
                <a:lnTo>
                  <a:pt x="14479130" y="6699250"/>
                </a:lnTo>
                <a:lnTo>
                  <a:pt x="14447076" y="6665265"/>
                </a:lnTo>
                <a:lnTo>
                  <a:pt x="14413217" y="6633159"/>
                </a:lnTo>
                <a:lnTo>
                  <a:pt x="14377632" y="6603009"/>
                </a:lnTo>
                <a:lnTo>
                  <a:pt x="14370215" y="6597409"/>
                </a:lnTo>
                <a:lnTo>
                  <a:pt x="14340408" y="6574891"/>
                </a:lnTo>
                <a:lnTo>
                  <a:pt x="14301635" y="6548856"/>
                </a:lnTo>
                <a:lnTo>
                  <a:pt x="14261402" y="6524993"/>
                </a:lnTo>
                <a:lnTo>
                  <a:pt x="14219771" y="6503378"/>
                </a:lnTo>
                <a:lnTo>
                  <a:pt x="14176858" y="6484074"/>
                </a:lnTo>
                <a:lnTo>
                  <a:pt x="14132725" y="6467145"/>
                </a:lnTo>
                <a:lnTo>
                  <a:pt x="14087475" y="6452679"/>
                </a:lnTo>
                <a:lnTo>
                  <a:pt x="14041171" y="6440741"/>
                </a:lnTo>
                <a:lnTo>
                  <a:pt x="13993927" y="6431407"/>
                </a:lnTo>
                <a:lnTo>
                  <a:pt x="13945794" y="6424739"/>
                </a:lnTo>
                <a:lnTo>
                  <a:pt x="13896886" y="6420815"/>
                </a:lnTo>
                <a:lnTo>
                  <a:pt x="13847267" y="6419710"/>
                </a:lnTo>
                <a:lnTo>
                  <a:pt x="13805637" y="6421031"/>
                </a:lnTo>
                <a:lnTo>
                  <a:pt x="13762012" y="6424181"/>
                </a:lnTo>
                <a:lnTo>
                  <a:pt x="13721588" y="6428689"/>
                </a:lnTo>
                <a:lnTo>
                  <a:pt x="13637336" y="6446431"/>
                </a:lnTo>
                <a:lnTo>
                  <a:pt x="13589737" y="6459982"/>
                </a:lnTo>
                <a:lnTo>
                  <a:pt x="13545617" y="6475184"/>
                </a:lnTo>
                <a:lnTo>
                  <a:pt x="13503885" y="6492507"/>
                </a:lnTo>
                <a:lnTo>
                  <a:pt x="13463448" y="6512382"/>
                </a:lnTo>
                <a:lnTo>
                  <a:pt x="13423214" y="6535280"/>
                </a:lnTo>
                <a:lnTo>
                  <a:pt x="13382092" y="6561645"/>
                </a:lnTo>
                <a:lnTo>
                  <a:pt x="13329018" y="6597409"/>
                </a:lnTo>
                <a:lnTo>
                  <a:pt x="13238112" y="6552539"/>
                </a:lnTo>
                <a:lnTo>
                  <a:pt x="13197332" y="6533972"/>
                </a:lnTo>
                <a:lnTo>
                  <a:pt x="13153492" y="6516598"/>
                </a:lnTo>
                <a:lnTo>
                  <a:pt x="13111861" y="6502336"/>
                </a:lnTo>
                <a:lnTo>
                  <a:pt x="13028994" y="6484785"/>
                </a:lnTo>
                <a:lnTo>
                  <a:pt x="12980518" y="6479934"/>
                </a:lnTo>
                <a:lnTo>
                  <a:pt x="12932423" y="6478511"/>
                </a:lnTo>
                <a:lnTo>
                  <a:pt x="12884836" y="6480454"/>
                </a:lnTo>
                <a:lnTo>
                  <a:pt x="12837909" y="6485649"/>
                </a:lnTo>
                <a:lnTo>
                  <a:pt x="12791796" y="6494031"/>
                </a:lnTo>
                <a:lnTo>
                  <a:pt x="12746609" y="6505499"/>
                </a:lnTo>
                <a:lnTo>
                  <a:pt x="12702515" y="6519964"/>
                </a:lnTo>
                <a:lnTo>
                  <a:pt x="12659640" y="6537338"/>
                </a:lnTo>
                <a:lnTo>
                  <a:pt x="12618136" y="6557543"/>
                </a:lnTo>
                <a:lnTo>
                  <a:pt x="12578144" y="6580492"/>
                </a:lnTo>
                <a:lnTo>
                  <a:pt x="12539802" y="6606083"/>
                </a:lnTo>
                <a:lnTo>
                  <a:pt x="12503252" y="6634239"/>
                </a:lnTo>
                <a:lnTo>
                  <a:pt x="12468644" y="6664871"/>
                </a:lnTo>
                <a:lnTo>
                  <a:pt x="12436107" y="6697891"/>
                </a:lnTo>
                <a:lnTo>
                  <a:pt x="12405779" y="6733197"/>
                </a:lnTo>
                <a:lnTo>
                  <a:pt x="12377826" y="6770725"/>
                </a:lnTo>
                <a:lnTo>
                  <a:pt x="12352363" y="6810375"/>
                </a:lnTo>
                <a:lnTo>
                  <a:pt x="12329541" y="6852056"/>
                </a:lnTo>
                <a:lnTo>
                  <a:pt x="12309513" y="6895693"/>
                </a:lnTo>
                <a:lnTo>
                  <a:pt x="12292406" y="6941185"/>
                </a:lnTo>
                <a:lnTo>
                  <a:pt x="12278373" y="6988442"/>
                </a:lnTo>
                <a:lnTo>
                  <a:pt x="12269457" y="7019544"/>
                </a:lnTo>
                <a:lnTo>
                  <a:pt x="12261304" y="7040969"/>
                </a:lnTo>
                <a:lnTo>
                  <a:pt x="12253811" y="7052945"/>
                </a:lnTo>
                <a:lnTo>
                  <a:pt x="12246851" y="7055688"/>
                </a:lnTo>
                <a:lnTo>
                  <a:pt x="12235459" y="7053910"/>
                </a:lnTo>
                <a:lnTo>
                  <a:pt x="12214200" y="7051675"/>
                </a:lnTo>
                <a:lnTo>
                  <a:pt x="12186107" y="7049287"/>
                </a:lnTo>
                <a:lnTo>
                  <a:pt x="12154218" y="7047001"/>
                </a:lnTo>
                <a:lnTo>
                  <a:pt x="12101208" y="7046125"/>
                </a:lnTo>
                <a:lnTo>
                  <a:pt x="12050573" y="7050532"/>
                </a:lnTo>
                <a:lnTo>
                  <a:pt x="12002199" y="7060285"/>
                </a:lnTo>
                <a:lnTo>
                  <a:pt x="11955958" y="7075437"/>
                </a:lnTo>
                <a:lnTo>
                  <a:pt x="11911724" y="7096023"/>
                </a:lnTo>
                <a:lnTo>
                  <a:pt x="11869382" y="7122109"/>
                </a:lnTo>
                <a:lnTo>
                  <a:pt x="11828805" y="7153719"/>
                </a:lnTo>
                <a:lnTo>
                  <a:pt x="11789855" y="7190930"/>
                </a:lnTo>
                <a:lnTo>
                  <a:pt x="11750319" y="7235990"/>
                </a:lnTo>
                <a:lnTo>
                  <a:pt x="11720614" y="7279297"/>
                </a:lnTo>
                <a:lnTo>
                  <a:pt x="11697741" y="7325995"/>
                </a:lnTo>
                <a:lnTo>
                  <a:pt x="11678679" y="7381253"/>
                </a:lnTo>
                <a:lnTo>
                  <a:pt x="11668900" y="7424369"/>
                </a:lnTo>
                <a:lnTo>
                  <a:pt x="11663896" y="7470457"/>
                </a:lnTo>
                <a:lnTo>
                  <a:pt x="11663515" y="7518349"/>
                </a:lnTo>
                <a:lnTo>
                  <a:pt x="11667604" y="7566850"/>
                </a:lnTo>
                <a:lnTo>
                  <a:pt x="11675999" y="7614755"/>
                </a:lnTo>
                <a:lnTo>
                  <a:pt x="11688547" y="7660868"/>
                </a:lnTo>
                <a:lnTo>
                  <a:pt x="11705107" y="7704023"/>
                </a:lnTo>
                <a:lnTo>
                  <a:pt x="11725516" y="7742987"/>
                </a:lnTo>
                <a:lnTo>
                  <a:pt x="11753152" y="7781493"/>
                </a:lnTo>
                <a:lnTo>
                  <a:pt x="11788699" y="7820990"/>
                </a:lnTo>
                <a:lnTo>
                  <a:pt x="11828805" y="7858379"/>
                </a:lnTo>
                <a:lnTo>
                  <a:pt x="11870119" y="7890523"/>
                </a:lnTo>
                <a:lnTo>
                  <a:pt x="11909311" y="7914297"/>
                </a:lnTo>
                <a:lnTo>
                  <a:pt x="11966461" y="7942974"/>
                </a:lnTo>
                <a:lnTo>
                  <a:pt x="11978869" y="8007515"/>
                </a:lnTo>
                <a:lnTo>
                  <a:pt x="11990540" y="8055508"/>
                </a:lnTo>
                <a:lnTo>
                  <a:pt x="12006593" y="8101647"/>
                </a:lnTo>
                <a:lnTo>
                  <a:pt x="12026786" y="8145704"/>
                </a:lnTo>
                <a:lnTo>
                  <a:pt x="12050840" y="8187487"/>
                </a:lnTo>
                <a:lnTo>
                  <a:pt x="12078487" y="8226768"/>
                </a:lnTo>
                <a:lnTo>
                  <a:pt x="12109488" y="8263318"/>
                </a:lnTo>
                <a:lnTo>
                  <a:pt x="12143575" y="8296948"/>
                </a:lnTo>
                <a:lnTo>
                  <a:pt x="12180481" y="8327428"/>
                </a:lnTo>
                <a:lnTo>
                  <a:pt x="12219940" y="8354542"/>
                </a:lnTo>
                <a:lnTo>
                  <a:pt x="12261710" y="8378076"/>
                </a:lnTo>
                <a:lnTo>
                  <a:pt x="12305513" y="8397811"/>
                </a:lnTo>
                <a:lnTo>
                  <a:pt x="12351080" y="8413547"/>
                </a:lnTo>
                <a:lnTo>
                  <a:pt x="12398185" y="8425040"/>
                </a:lnTo>
                <a:lnTo>
                  <a:pt x="12446533" y="8432101"/>
                </a:lnTo>
                <a:lnTo>
                  <a:pt x="12495873" y="8434502"/>
                </a:lnTo>
                <a:lnTo>
                  <a:pt x="12553556" y="8434502"/>
                </a:lnTo>
                <a:lnTo>
                  <a:pt x="12559856" y="8494865"/>
                </a:lnTo>
                <a:lnTo>
                  <a:pt x="12566828" y="8541868"/>
                </a:lnTo>
                <a:lnTo>
                  <a:pt x="12577737" y="8588134"/>
                </a:lnTo>
                <a:lnTo>
                  <a:pt x="12592431" y="8633460"/>
                </a:lnTo>
                <a:lnTo>
                  <a:pt x="12610719" y="8677656"/>
                </a:lnTo>
                <a:lnTo>
                  <a:pt x="12632462" y="8720506"/>
                </a:lnTo>
                <a:lnTo>
                  <a:pt x="12657493" y="8761832"/>
                </a:lnTo>
                <a:lnTo>
                  <a:pt x="12685636" y="8801405"/>
                </a:lnTo>
                <a:lnTo>
                  <a:pt x="12716726" y="8839060"/>
                </a:lnTo>
                <a:lnTo>
                  <a:pt x="12750610" y="8874569"/>
                </a:lnTo>
                <a:lnTo>
                  <a:pt x="12787122" y="8907755"/>
                </a:lnTo>
                <a:lnTo>
                  <a:pt x="12826086" y="8938400"/>
                </a:lnTo>
                <a:lnTo>
                  <a:pt x="12867335" y="8966314"/>
                </a:lnTo>
                <a:lnTo>
                  <a:pt x="12910731" y="8991308"/>
                </a:lnTo>
                <a:lnTo>
                  <a:pt x="12956083" y="9013152"/>
                </a:lnTo>
                <a:lnTo>
                  <a:pt x="13003225" y="9031681"/>
                </a:lnTo>
                <a:lnTo>
                  <a:pt x="13041376" y="9043302"/>
                </a:lnTo>
                <a:lnTo>
                  <a:pt x="13080378" y="9050160"/>
                </a:lnTo>
                <a:lnTo>
                  <a:pt x="13130454" y="9053424"/>
                </a:lnTo>
                <a:lnTo>
                  <a:pt x="13201828" y="9054262"/>
                </a:lnTo>
                <a:lnTo>
                  <a:pt x="13273189" y="9053424"/>
                </a:lnTo>
                <a:lnTo>
                  <a:pt x="13323265" y="9050160"/>
                </a:lnTo>
                <a:lnTo>
                  <a:pt x="13362267" y="9043302"/>
                </a:lnTo>
                <a:lnTo>
                  <a:pt x="13400418" y="9031681"/>
                </a:lnTo>
                <a:lnTo>
                  <a:pt x="13448919" y="9012669"/>
                </a:lnTo>
                <a:lnTo>
                  <a:pt x="13495439" y="8990343"/>
                </a:lnTo>
                <a:lnTo>
                  <a:pt x="13539800" y="8964841"/>
                </a:lnTo>
                <a:lnTo>
                  <a:pt x="13581875" y="8936304"/>
                </a:lnTo>
                <a:lnTo>
                  <a:pt x="13621487" y="8904884"/>
                </a:lnTo>
                <a:lnTo>
                  <a:pt x="13658495" y="8870709"/>
                </a:lnTo>
                <a:lnTo>
                  <a:pt x="13692734" y="8833929"/>
                </a:lnTo>
                <a:lnTo>
                  <a:pt x="13724039" y="8794699"/>
                </a:lnTo>
                <a:lnTo>
                  <a:pt x="13752271" y="8753157"/>
                </a:lnTo>
                <a:lnTo>
                  <a:pt x="13777278" y="8709431"/>
                </a:lnTo>
                <a:lnTo>
                  <a:pt x="13798893" y="8663686"/>
                </a:lnTo>
                <a:lnTo>
                  <a:pt x="13810806" y="8638146"/>
                </a:lnTo>
                <a:lnTo>
                  <a:pt x="13822337" y="8617839"/>
                </a:lnTo>
                <a:lnTo>
                  <a:pt x="13832281" y="8604631"/>
                </a:lnTo>
                <a:lnTo>
                  <a:pt x="13839457" y="8600376"/>
                </a:lnTo>
                <a:lnTo>
                  <a:pt x="13849122" y="8602878"/>
                </a:lnTo>
                <a:lnTo>
                  <a:pt x="13865974" y="8608162"/>
                </a:lnTo>
                <a:lnTo>
                  <a:pt x="13887666" y="8615477"/>
                </a:lnTo>
                <a:lnTo>
                  <a:pt x="13911809" y="8624037"/>
                </a:lnTo>
                <a:lnTo>
                  <a:pt x="13957059" y="8636851"/>
                </a:lnTo>
                <a:lnTo>
                  <a:pt x="14009548" y="8645766"/>
                </a:lnTo>
                <a:lnTo>
                  <a:pt x="14066012" y="8650618"/>
                </a:lnTo>
                <a:lnTo>
                  <a:pt x="14123226" y="8651265"/>
                </a:lnTo>
                <a:lnTo>
                  <a:pt x="14177950" y="8647519"/>
                </a:lnTo>
                <a:lnTo>
                  <a:pt x="14226921" y="8639251"/>
                </a:lnTo>
                <a:lnTo>
                  <a:pt x="14273848" y="8626132"/>
                </a:lnTo>
                <a:lnTo>
                  <a:pt x="14319542" y="8609216"/>
                </a:lnTo>
                <a:lnTo>
                  <a:pt x="14338605" y="8600376"/>
                </a:lnTo>
                <a:lnTo>
                  <a:pt x="14363738" y="8588731"/>
                </a:lnTo>
                <a:lnTo>
                  <a:pt x="14406131" y="8564893"/>
                </a:lnTo>
                <a:lnTo>
                  <a:pt x="14446453" y="8537931"/>
                </a:lnTo>
                <a:lnTo>
                  <a:pt x="14484414" y="8508073"/>
                </a:lnTo>
                <a:lnTo>
                  <a:pt x="14519732" y="8475535"/>
                </a:lnTo>
                <a:lnTo>
                  <a:pt x="14552130" y="8440547"/>
                </a:lnTo>
                <a:lnTo>
                  <a:pt x="14581327" y="8403310"/>
                </a:lnTo>
                <a:lnTo>
                  <a:pt x="14607019" y="8364080"/>
                </a:lnTo>
                <a:lnTo>
                  <a:pt x="14628952" y="8323046"/>
                </a:lnTo>
                <a:lnTo>
                  <a:pt x="14643710" y="8293951"/>
                </a:lnTo>
                <a:lnTo>
                  <a:pt x="14655089" y="8277161"/>
                </a:lnTo>
                <a:lnTo>
                  <a:pt x="14665262" y="8270265"/>
                </a:lnTo>
                <a:lnTo>
                  <a:pt x="14676412" y="8270888"/>
                </a:lnTo>
                <a:lnTo>
                  <a:pt x="14712849" y="8277428"/>
                </a:lnTo>
                <a:lnTo>
                  <a:pt x="14763357" y="8281467"/>
                </a:lnTo>
                <a:lnTo>
                  <a:pt x="14819465" y="8282826"/>
                </a:lnTo>
                <a:lnTo>
                  <a:pt x="14872742" y="8281276"/>
                </a:lnTo>
                <a:lnTo>
                  <a:pt x="14914728" y="8276628"/>
                </a:lnTo>
                <a:lnTo>
                  <a:pt x="14962886" y="8264766"/>
                </a:lnTo>
                <a:lnTo>
                  <a:pt x="15011032" y="8247380"/>
                </a:lnTo>
                <a:lnTo>
                  <a:pt x="15058390" y="8224875"/>
                </a:lnTo>
                <a:lnTo>
                  <a:pt x="15104186" y="8197672"/>
                </a:lnTo>
                <a:lnTo>
                  <a:pt x="15147620" y="8166176"/>
                </a:lnTo>
                <a:lnTo>
                  <a:pt x="15187930" y="8130807"/>
                </a:lnTo>
                <a:lnTo>
                  <a:pt x="15221141" y="8096059"/>
                </a:lnTo>
                <a:lnTo>
                  <a:pt x="15250744" y="8059509"/>
                </a:lnTo>
                <a:lnTo>
                  <a:pt x="15276754" y="8021371"/>
                </a:lnTo>
                <a:lnTo>
                  <a:pt x="15299157" y="7981848"/>
                </a:lnTo>
                <a:lnTo>
                  <a:pt x="15317953" y="7941145"/>
                </a:lnTo>
                <a:lnTo>
                  <a:pt x="15333129" y="7899451"/>
                </a:lnTo>
                <a:lnTo>
                  <a:pt x="15344712" y="7856995"/>
                </a:lnTo>
                <a:lnTo>
                  <a:pt x="15352662" y="7813954"/>
                </a:lnTo>
                <a:lnTo>
                  <a:pt x="15356993" y="7770533"/>
                </a:lnTo>
                <a:lnTo>
                  <a:pt x="15357704" y="7726947"/>
                </a:lnTo>
                <a:close/>
              </a:path>
              <a:path w="16934180" h="9054465">
                <a:moveTo>
                  <a:pt x="15580233" y="3489058"/>
                </a:moveTo>
                <a:lnTo>
                  <a:pt x="53479" y="3489058"/>
                </a:lnTo>
                <a:lnTo>
                  <a:pt x="53479" y="3652888"/>
                </a:lnTo>
                <a:lnTo>
                  <a:pt x="53479" y="5482958"/>
                </a:lnTo>
                <a:lnTo>
                  <a:pt x="53479" y="5648058"/>
                </a:lnTo>
                <a:lnTo>
                  <a:pt x="15580233" y="5648058"/>
                </a:lnTo>
                <a:lnTo>
                  <a:pt x="15580233" y="5482958"/>
                </a:lnTo>
                <a:lnTo>
                  <a:pt x="217106" y="5482958"/>
                </a:lnTo>
                <a:lnTo>
                  <a:pt x="217106" y="3652888"/>
                </a:lnTo>
                <a:lnTo>
                  <a:pt x="15427655" y="3652888"/>
                </a:lnTo>
                <a:lnTo>
                  <a:pt x="15427655" y="5482437"/>
                </a:lnTo>
                <a:lnTo>
                  <a:pt x="15580233" y="5482437"/>
                </a:lnTo>
                <a:lnTo>
                  <a:pt x="15580233" y="3652888"/>
                </a:lnTo>
                <a:lnTo>
                  <a:pt x="15580233" y="3652685"/>
                </a:lnTo>
                <a:lnTo>
                  <a:pt x="15580233" y="3489058"/>
                </a:lnTo>
                <a:close/>
              </a:path>
              <a:path w="16934180" h="9054465">
                <a:moveTo>
                  <a:pt x="15592222" y="583793"/>
                </a:moveTo>
                <a:lnTo>
                  <a:pt x="15475141" y="583793"/>
                </a:lnTo>
                <a:lnTo>
                  <a:pt x="15475141" y="703402"/>
                </a:lnTo>
                <a:lnTo>
                  <a:pt x="15475141" y="2655074"/>
                </a:lnTo>
                <a:lnTo>
                  <a:pt x="119621" y="2655074"/>
                </a:lnTo>
                <a:lnTo>
                  <a:pt x="119621" y="703402"/>
                </a:lnTo>
                <a:lnTo>
                  <a:pt x="15475141" y="703402"/>
                </a:lnTo>
                <a:lnTo>
                  <a:pt x="15475141" y="583793"/>
                </a:lnTo>
                <a:lnTo>
                  <a:pt x="119621" y="583793"/>
                </a:lnTo>
                <a:lnTo>
                  <a:pt x="0" y="583793"/>
                </a:lnTo>
                <a:lnTo>
                  <a:pt x="0" y="2774683"/>
                </a:lnTo>
                <a:lnTo>
                  <a:pt x="119621" y="2774683"/>
                </a:lnTo>
                <a:lnTo>
                  <a:pt x="15475141" y="2774683"/>
                </a:lnTo>
                <a:lnTo>
                  <a:pt x="15592222" y="2774683"/>
                </a:lnTo>
                <a:lnTo>
                  <a:pt x="15592222" y="583793"/>
                </a:lnTo>
                <a:close/>
              </a:path>
              <a:path w="16934180" h="9054465">
                <a:moveTo>
                  <a:pt x="16933787" y="139585"/>
                </a:moveTo>
                <a:lnTo>
                  <a:pt x="16929608" y="129413"/>
                </a:lnTo>
                <a:lnTo>
                  <a:pt x="16924655" y="126098"/>
                </a:lnTo>
                <a:lnTo>
                  <a:pt x="16833952" y="126098"/>
                </a:lnTo>
                <a:lnTo>
                  <a:pt x="16833914" y="119202"/>
                </a:lnTo>
                <a:lnTo>
                  <a:pt x="16831285" y="112318"/>
                </a:lnTo>
                <a:lnTo>
                  <a:pt x="16820934" y="101968"/>
                </a:lnTo>
                <a:lnTo>
                  <a:pt x="16814318" y="99390"/>
                </a:lnTo>
                <a:lnTo>
                  <a:pt x="16807650" y="99199"/>
                </a:lnTo>
                <a:lnTo>
                  <a:pt x="16807650" y="9131"/>
                </a:lnTo>
                <a:lnTo>
                  <a:pt x="16804361" y="4191"/>
                </a:lnTo>
                <a:lnTo>
                  <a:pt x="16794315" y="0"/>
                </a:lnTo>
                <a:lnTo>
                  <a:pt x="16788448" y="1117"/>
                </a:lnTo>
                <a:lnTo>
                  <a:pt x="16690035" y="98513"/>
                </a:lnTo>
                <a:lnTo>
                  <a:pt x="16688588" y="101968"/>
                </a:lnTo>
                <a:lnTo>
                  <a:pt x="16688816" y="205955"/>
                </a:lnTo>
                <a:lnTo>
                  <a:pt x="16646843" y="247942"/>
                </a:lnTo>
                <a:lnTo>
                  <a:pt x="16610279" y="217906"/>
                </a:lnTo>
                <a:lnTo>
                  <a:pt x="16571100" y="191160"/>
                </a:lnTo>
                <a:lnTo>
                  <a:pt x="16529533" y="167944"/>
                </a:lnTo>
                <a:lnTo>
                  <a:pt x="16485781" y="148463"/>
                </a:lnTo>
                <a:lnTo>
                  <a:pt x="16440061" y="132930"/>
                </a:lnTo>
                <a:lnTo>
                  <a:pt x="16392601" y="121577"/>
                </a:lnTo>
                <a:lnTo>
                  <a:pt x="16343592" y="114604"/>
                </a:lnTo>
                <a:lnTo>
                  <a:pt x="16293275" y="112229"/>
                </a:lnTo>
                <a:lnTo>
                  <a:pt x="16245142" y="114388"/>
                </a:lnTo>
                <a:lnTo>
                  <a:pt x="16198203" y="120777"/>
                </a:lnTo>
                <a:lnTo>
                  <a:pt x="16152648" y="131178"/>
                </a:lnTo>
                <a:lnTo>
                  <a:pt x="16108668" y="145415"/>
                </a:lnTo>
                <a:lnTo>
                  <a:pt x="16066440" y="163296"/>
                </a:lnTo>
                <a:lnTo>
                  <a:pt x="16026181" y="184632"/>
                </a:lnTo>
                <a:lnTo>
                  <a:pt x="15988043" y="209245"/>
                </a:lnTo>
                <a:lnTo>
                  <a:pt x="15952242" y="236931"/>
                </a:lnTo>
                <a:lnTo>
                  <a:pt x="15918955" y="267525"/>
                </a:lnTo>
                <a:lnTo>
                  <a:pt x="15888373" y="300812"/>
                </a:lnTo>
                <a:lnTo>
                  <a:pt x="15860687" y="336613"/>
                </a:lnTo>
                <a:lnTo>
                  <a:pt x="15836075" y="374738"/>
                </a:lnTo>
                <a:lnTo>
                  <a:pt x="15814726" y="415010"/>
                </a:lnTo>
                <a:lnTo>
                  <a:pt x="15796844" y="457225"/>
                </a:lnTo>
                <a:lnTo>
                  <a:pt x="15782608" y="501205"/>
                </a:lnTo>
                <a:lnTo>
                  <a:pt x="15772206" y="546760"/>
                </a:lnTo>
                <a:lnTo>
                  <a:pt x="15765831" y="593699"/>
                </a:lnTo>
                <a:lnTo>
                  <a:pt x="15763659" y="641832"/>
                </a:lnTo>
                <a:lnTo>
                  <a:pt x="15765831" y="689978"/>
                </a:lnTo>
                <a:lnTo>
                  <a:pt x="15772206" y="736917"/>
                </a:lnTo>
                <a:lnTo>
                  <a:pt x="15782608" y="782472"/>
                </a:lnTo>
                <a:lnTo>
                  <a:pt x="15796844" y="826452"/>
                </a:lnTo>
                <a:lnTo>
                  <a:pt x="15814726" y="868667"/>
                </a:lnTo>
                <a:lnTo>
                  <a:pt x="15836075" y="908939"/>
                </a:lnTo>
                <a:lnTo>
                  <a:pt x="15860675" y="947064"/>
                </a:lnTo>
                <a:lnTo>
                  <a:pt x="15888373" y="982878"/>
                </a:lnTo>
                <a:lnTo>
                  <a:pt x="15918955" y="1016165"/>
                </a:lnTo>
                <a:lnTo>
                  <a:pt x="15952242" y="1046746"/>
                </a:lnTo>
                <a:lnTo>
                  <a:pt x="15988043" y="1074432"/>
                </a:lnTo>
                <a:lnTo>
                  <a:pt x="16026168" y="1099045"/>
                </a:lnTo>
                <a:lnTo>
                  <a:pt x="16066440" y="1120381"/>
                </a:lnTo>
                <a:lnTo>
                  <a:pt x="16108668" y="1138262"/>
                </a:lnTo>
                <a:lnTo>
                  <a:pt x="16152648" y="1152499"/>
                </a:lnTo>
                <a:lnTo>
                  <a:pt x="16198203" y="1162900"/>
                </a:lnTo>
                <a:lnTo>
                  <a:pt x="16245129" y="1169289"/>
                </a:lnTo>
                <a:lnTo>
                  <a:pt x="16293275" y="1171448"/>
                </a:lnTo>
                <a:lnTo>
                  <a:pt x="16341408" y="1169289"/>
                </a:lnTo>
                <a:lnTo>
                  <a:pt x="16388347" y="1162900"/>
                </a:lnTo>
                <a:lnTo>
                  <a:pt x="16433902" y="1152499"/>
                </a:lnTo>
                <a:lnTo>
                  <a:pt x="16477882" y="1138262"/>
                </a:lnTo>
                <a:lnTo>
                  <a:pt x="16520097" y="1120381"/>
                </a:lnTo>
                <a:lnTo>
                  <a:pt x="16560368" y="1099045"/>
                </a:lnTo>
                <a:lnTo>
                  <a:pt x="16595166" y="1076579"/>
                </a:lnTo>
                <a:lnTo>
                  <a:pt x="16598494" y="1074432"/>
                </a:lnTo>
                <a:lnTo>
                  <a:pt x="16634295" y="1046746"/>
                </a:lnTo>
                <a:lnTo>
                  <a:pt x="16667582" y="1016165"/>
                </a:lnTo>
                <a:lnTo>
                  <a:pt x="16698163" y="982878"/>
                </a:lnTo>
                <a:lnTo>
                  <a:pt x="16725862" y="947077"/>
                </a:lnTo>
                <a:lnTo>
                  <a:pt x="16750475" y="908939"/>
                </a:lnTo>
                <a:lnTo>
                  <a:pt x="16771811" y="868667"/>
                </a:lnTo>
                <a:lnTo>
                  <a:pt x="16789692" y="826452"/>
                </a:lnTo>
                <a:lnTo>
                  <a:pt x="16803929" y="782472"/>
                </a:lnTo>
                <a:lnTo>
                  <a:pt x="16814330" y="736917"/>
                </a:lnTo>
                <a:lnTo>
                  <a:pt x="16820718" y="689978"/>
                </a:lnTo>
                <a:lnTo>
                  <a:pt x="16822877" y="641845"/>
                </a:lnTo>
                <a:lnTo>
                  <a:pt x="16820477" y="591146"/>
                </a:lnTo>
                <a:lnTo>
                  <a:pt x="16813403" y="541782"/>
                </a:lnTo>
                <a:lnTo>
                  <a:pt x="16801884" y="493979"/>
                </a:lnTo>
                <a:lnTo>
                  <a:pt x="16786136" y="447967"/>
                </a:lnTo>
                <a:lnTo>
                  <a:pt x="16766388" y="403948"/>
                </a:lnTo>
                <a:lnTo>
                  <a:pt x="16742855" y="362165"/>
                </a:lnTo>
                <a:lnTo>
                  <a:pt x="16736771" y="353339"/>
                </a:lnTo>
                <a:lnTo>
                  <a:pt x="16728008" y="340614"/>
                </a:lnTo>
                <a:lnTo>
                  <a:pt x="16728008" y="641832"/>
                </a:lnTo>
                <a:lnTo>
                  <a:pt x="16725468" y="688987"/>
                </a:lnTo>
                <a:lnTo>
                  <a:pt x="16717963" y="734987"/>
                </a:lnTo>
                <a:lnTo>
                  <a:pt x="16705809" y="779106"/>
                </a:lnTo>
                <a:lnTo>
                  <a:pt x="16689261" y="821232"/>
                </a:lnTo>
                <a:lnTo>
                  <a:pt x="16668572" y="861085"/>
                </a:lnTo>
                <a:lnTo>
                  <a:pt x="16644023" y="898423"/>
                </a:lnTo>
                <a:lnTo>
                  <a:pt x="16615880" y="932967"/>
                </a:lnTo>
                <a:lnTo>
                  <a:pt x="16584397" y="964438"/>
                </a:lnTo>
                <a:lnTo>
                  <a:pt x="16549853" y="992593"/>
                </a:lnTo>
                <a:lnTo>
                  <a:pt x="16512528" y="1017143"/>
                </a:lnTo>
                <a:lnTo>
                  <a:pt x="16472662" y="1037831"/>
                </a:lnTo>
                <a:lnTo>
                  <a:pt x="16430536" y="1054379"/>
                </a:lnTo>
                <a:lnTo>
                  <a:pt x="16386417" y="1066533"/>
                </a:lnTo>
                <a:lnTo>
                  <a:pt x="16340570" y="1074026"/>
                </a:lnTo>
                <a:lnTo>
                  <a:pt x="16293275" y="1076579"/>
                </a:lnTo>
                <a:lnTo>
                  <a:pt x="16245967" y="1074026"/>
                </a:lnTo>
                <a:lnTo>
                  <a:pt x="16200120" y="1066533"/>
                </a:lnTo>
                <a:lnTo>
                  <a:pt x="16156013" y="1054379"/>
                </a:lnTo>
                <a:lnTo>
                  <a:pt x="16113887" y="1037831"/>
                </a:lnTo>
                <a:lnTo>
                  <a:pt x="16074022" y="1017143"/>
                </a:lnTo>
                <a:lnTo>
                  <a:pt x="16036684" y="992593"/>
                </a:lnTo>
                <a:lnTo>
                  <a:pt x="16002153" y="964438"/>
                </a:lnTo>
                <a:lnTo>
                  <a:pt x="15970669" y="932967"/>
                </a:lnTo>
                <a:lnTo>
                  <a:pt x="15942526" y="898423"/>
                </a:lnTo>
                <a:lnTo>
                  <a:pt x="15917977" y="861098"/>
                </a:lnTo>
                <a:lnTo>
                  <a:pt x="15897289" y="821232"/>
                </a:lnTo>
                <a:lnTo>
                  <a:pt x="15880741" y="779106"/>
                </a:lnTo>
                <a:lnTo>
                  <a:pt x="15868587" y="734987"/>
                </a:lnTo>
                <a:lnTo>
                  <a:pt x="15861233" y="689978"/>
                </a:lnTo>
                <a:lnTo>
                  <a:pt x="15858541" y="641845"/>
                </a:lnTo>
                <a:lnTo>
                  <a:pt x="15861081" y="594677"/>
                </a:lnTo>
                <a:lnTo>
                  <a:pt x="15868574" y="548690"/>
                </a:lnTo>
                <a:lnTo>
                  <a:pt x="15880741" y="504583"/>
                </a:lnTo>
                <a:lnTo>
                  <a:pt x="15897289" y="462457"/>
                </a:lnTo>
                <a:lnTo>
                  <a:pt x="15917977" y="422592"/>
                </a:lnTo>
                <a:lnTo>
                  <a:pt x="15942526" y="385254"/>
                </a:lnTo>
                <a:lnTo>
                  <a:pt x="15970669" y="350723"/>
                </a:lnTo>
                <a:lnTo>
                  <a:pt x="16002153" y="319239"/>
                </a:lnTo>
                <a:lnTo>
                  <a:pt x="16036684" y="291096"/>
                </a:lnTo>
                <a:lnTo>
                  <a:pt x="16074022" y="266547"/>
                </a:lnTo>
                <a:lnTo>
                  <a:pt x="16113887" y="245859"/>
                </a:lnTo>
                <a:lnTo>
                  <a:pt x="16156013" y="229298"/>
                </a:lnTo>
                <a:lnTo>
                  <a:pt x="16200120" y="217144"/>
                </a:lnTo>
                <a:lnTo>
                  <a:pt x="16245967" y="209664"/>
                </a:lnTo>
                <a:lnTo>
                  <a:pt x="16293275" y="207098"/>
                </a:lnTo>
                <a:lnTo>
                  <a:pt x="16347224" y="210439"/>
                </a:lnTo>
                <a:lnTo>
                  <a:pt x="16399218" y="220179"/>
                </a:lnTo>
                <a:lnTo>
                  <a:pt x="16448850" y="235927"/>
                </a:lnTo>
                <a:lnTo>
                  <a:pt x="16495725" y="257276"/>
                </a:lnTo>
                <a:lnTo>
                  <a:pt x="16539452" y="283819"/>
                </a:lnTo>
                <a:lnTo>
                  <a:pt x="16579634" y="315150"/>
                </a:lnTo>
                <a:lnTo>
                  <a:pt x="16531476" y="363334"/>
                </a:lnTo>
                <a:lnTo>
                  <a:pt x="16531476" y="641832"/>
                </a:lnTo>
                <a:lnTo>
                  <a:pt x="16526637" y="689787"/>
                </a:lnTo>
                <a:lnTo>
                  <a:pt x="16512731" y="734466"/>
                </a:lnTo>
                <a:lnTo>
                  <a:pt x="16490747" y="774928"/>
                </a:lnTo>
                <a:lnTo>
                  <a:pt x="16461639" y="810196"/>
                </a:lnTo>
                <a:lnTo>
                  <a:pt x="16426371" y="839304"/>
                </a:lnTo>
                <a:lnTo>
                  <a:pt x="16385909" y="861288"/>
                </a:lnTo>
                <a:lnTo>
                  <a:pt x="16341217" y="875195"/>
                </a:lnTo>
                <a:lnTo>
                  <a:pt x="16293275" y="880046"/>
                </a:lnTo>
                <a:lnTo>
                  <a:pt x="16245320" y="875195"/>
                </a:lnTo>
                <a:lnTo>
                  <a:pt x="16200641" y="861288"/>
                </a:lnTo>
                <a:lnTo>
                  <a:pt x="16160179" y="839304"/>
                </a:lnTo>
                <a:lnTo>
                  <a:pt x="16124911" y="810196"/>
                </a:lnTo>
                <a:lnTo>
                  <a:pt x="16095802" y="774928"/>
                </a:lnTo>
                <a:lnTo>
                  <a:pt x="16073806" y="734466"/>
                </a:lnTo>
                <a:lnTo>
                  <a:pt x="16059912" y="689787"/>
                </a:lnTo>
                <a:lnTo>
                  <a:pt x="16055061" y="641845"/>
                </a:lnTo>
                <a:lnTo>
                  <a:pt x="16059849" y="594537"/>
                </a:lnTo>
                <a:lnTo>
                  <a:pt x="16073806" y="549211"/>
                </a:lnTo>
                <a:lnTo>
                  <a:pt x="16095802" y="508749"/>
                </a:lnTo>
                <a:lnTo>
                  <a:pt x="16124911" y="473481"/>
                </a:lnTo>
                <a:lnTo>
                  <a:pt x="16160179" y="444373"/>
                </a:lnTo>
                <a:lnTo>
                  <a:pt x="16200641" y="422376"/>
                </a:lnTo>
                <a:lnTo>
                  <a:pt x="16245320" y="408482"/>
                </a:lnTo>
                <a:lnTo>
                  <a:pt x="16293275" y="403631"/>
                </a:lnTo>
                <a:lnTo>
                  <a:pt x="16333902" y="407123"/>
                </a:lnTo>
                <a:lnTo>
                  <a:pt x="16372294" y="417207"/>
                </a:lnTo>
                <a:lnTo>
                  <a:pt x="16407892" y="433260"/>
                </a:lnTo>
                <a:lnTo>
                  <a:pt x="16440150" y="454685"/>
                </a:lnTo>
                <a:lnTo>
                  <a:pt x="16357626" y="537222"/>
                </a:lnTo>
                <a:lnTo>
                  <a:pt x="16342983" y="529463"/>
                </a:lnTo>
                <a:lnTo>
                  <a:pt x="16327273" y="523684"/>
                </a:lnTo>
                <a:lnTo>
                  <a:pt x="16310648" y="520077"/>
                </a:lnTo>
                <a:lnTo>
                  <a:pt x="16293275" y="518845"/>
                </a:lnTo>
                <a:lnTo>
                  <a:pt x="16245447" y="528523"/>
                </a:lnTo>
                <a:lnTo>
                  <a:pt x="16206343" y="554913"/>
                </a:lnTo>
                <a:lnTo>
                  <a:pt x="16179953" y="594004"/>
                </a:lnTo>
                <a:lnTo>
                  <a:pt x="16170275" y="641832"/>
                </a:lnTo>
                <a:lnTo>
                  <a:pt x="16179953" y="689673"/>
                </a:lnTo>
                <a:lnTo>
                  <a:pt x="16206343" y="728776"/>
                </a:lnTo>
                <a:lnTo>
                  <a:pt x="16245447" y="755154"/>
                </a:lnTo>
                <a:lnTo>
                  <a:pt x="16293275" y="764832"/>
                </a:lnTo>
                <a:lnTo>
                  <a:pt x="16341103" y="755154"/>
                </a:lnTo>
                <a:lnTo>
                  <a:pt x="16380206" y="728776"/>
                </a:lnTo>
                <a:lnTo>
                  <a:pt x="16406597" y="689673"/>
                </a:lnTo>
                <a:lnTo>
                  <a:pt x="16416274" y="641845"/>
                </a:lnTo>
                <a:lnTo>
                  <a:pt x="16414928" y="623735"/>
                </a:lnTo>
                <a:lnTo>
                  <a:pt x="16411042" y="606450"/>
                </a:lnTo>
                <a:lnTo>
                  <a:pt x="16404806" y="590169"/>
                </a:lnTo>
                <a:lnTo>
                  <a:pt x="16396424" y="575081"/>
                </a:lnTo>
                <a:lnTo>
                  <a:pt x="16434283" y="537222"/>
                </a:lnTo>
                <a:lnTo>
                  <a:pt x="16478758" y="492734"/>
                </a:lnTo>
                <a:lnTo>
                  <a:pt x="16500882" y="525335"/>
                </a:lnTo>
                <a:lnTo>
                  <a:pt x="16517455" y="561454"/>
                </a:lnTo>
                <a:lnTo>
                  <a:pt x="16527869" y="600481"/>
                </a:lnTo>
                <a:lnTo>
                  <a:pt x="16531476" y="641832"/>
                </a:lnTo>
                <a:lnTo>
                  <a:pt x="16531476" y="363334"/>
                </a:lnTo>
                <a:lnTo>
                  <a:pt x="16498037" y="396773"/>
                </a:lnTo>
                <a:lnTo>
                  <a:pt x="16453574" y="365544"/>
                </a:lnTo>
                <a:lnTo>
                  <a:pt x="16404044" y="342125"/>
                </a:lnTo>
                <a:lnTo>
                  <a:pt x="16350310" y="327406"/>
                </a:lnTo>
                <a:lnTo>
                  <a:pt x="16293275" y="322300"/>
                </a:lnTo>
                <a:lnTo>
                  <a:pt x="16246120" y="325780"/>
                </a:lnTo>
                <a:lnTo>
                  <a:pt x="16201085" y="335851"/>
                </a:lnTo>
                <a:lnTo>
                  <a:pt x="16158693" y="352044"/>
                </a:lnTo>
                <a:lnTo>
                  <a:pt x="16119412" y="373849"/>
                </a:lnTo>
                <a:lnTo>
                  <a:pt x="16083750" y="400773"/>
                </a:lnTo>
                <a:lnTo>
                  <a:pt x="16052216" y="432320"/>
                </a:lnTo>
                <a:lnTo>
                  <a:pt x="16025292" y="467969"/>
                </a:lnTo>
                <a:lnTo>
                  <a:pt x="16003486" y="507250"/>
                </a:lnTo>
                <a:lnTo>
                  <a:pt x="15987294" y="549656"/>
                </a:lnTo>
                <a:lnTo>
                  <a:pt x="15977248" y="594537"/>
                </a:lnTo>
                <a:lnTo>
                  <a:pt x="15973743" y="641832"/>
                </a:lnTo>
                <a:lnTo>
                  <a:pt x="15977210" y="688987"/>
                </a:lnTo>
                <a:lnTo>
                  <a:pt x="15987294" y="734021"/>
                </a:lnTo>
                <a:lnTo>
                  <a:pt x="16003486" y="776414"/>
                </a:lnTo>
                <a:lnTo>
                  <a:pt x="16025292" y="815695"/>
                </a:lnTo>
                <a:lnTo>
                  <a:pt x="16052216" y="851357"/>
                </a:lnTo>
                <a:lnTo>
                  <a:pt x="16083750" y="882891"/>
                </a:lnTo>
                <a:lnTo>
                  <a:pt x="16119412" y="909815"/>
                </a:lnTo>
                <a:lnTo>
                  <a:pt x="16158693" y="931621"/>
                </a:lnTo>
                <a:lnTo>
                  <a:pt x="16201085" y="947813"/>
                </a:lnTo>
                <a:lnTo>
                  <a:pt x="16246120" y="957884"/>
                </a:lnTo>
                <a:lnTo>
                  <a:pt x="16293275" y="961364"/>
                </a:lnTo>
                <a:lnTo>
                  <a:pt x="16340430" y="957884"/>
                </a:lnTo>
                <a:lnTo>
                  <a:pt x="16385451" y="947813"/>
                </a:lnTo>
                <a:lnTo>
                  <a:pt x="16427857" y="931621"/>
                </a:lnTo>
                <a:lnTo>
                  <a:pt x="16467138" y="909815"/>
                </a:lnTo>
                <a:lnTo>
                  <a:pt x="16502787" y="882891"/>
                </a:lnTo>
                <a:lnTo>
                  <a:pt x="16534333" y="851357"/>
                </a:lnTo>
                <a:lnTo>
                  <a:pt x="16561257" y="815695"/>
                </a:lnTo>
                <a:lnTo>
                  <a:pt x="16583063" y="776414"/>
                </a:lnTo>
                <a:lnTo>
                  <a:pt x="16599256" y="734021"/>
                </a:lnTo>
                <a:lnTo>
                  <a:pt x="16609327" y="688987"/>
                </a:lnTo>
                <a:lnTo>
                  <a:pt x="16612807" y="641845"/>
                </a:lnTo>
                <a:lnTo>
                  <a:pt x="16609429" y="595401"/>
                </a:lnTo>
                <a:lnTo>
                  <a:pt x="16599637" y="551014"/>
                </a:lnTo>
                <a:lnTo>
                  <a:pt x="16583889" y="509168"/>
                </a:lnTo>
                <a:lnTo>
                  <a:pt x="16562693" y="470331"/>
                </a:lnTo>
                <a:lnTo>
                  <a:pt x="16536505" y="434962"/>
                </a:lnTo>
                <a:lnTo>
                  <a:pt x="16567836" y="403631"/>
                </a:lnTo>
                <a:lnTo>
                  <a:pt x="16574694" y="396773"/>
                </a:lnTo>
                <a:lnTo>
                  <a:pt x="16618115" y="353339"/>
                </a:lnTo>
                <a:lnTo>
                  <a:pt x="16649967" y="393700"/>
                </a:lnTo>
                <a:lnTo>
                  <a:pt x="16676954" y="437692"/>
                </a:lnTo>
                <a:lnTo>
                  <a:pt x="16698671" y="484911"/>
                </a:lnTo>
                <a:lnTo>
                  <a:pt x="16714699" y="534949"/>
                </a:lnTo>
                <a:lnTo>
                  <a:pt x="16724618" y="587387"/>
                </a:lnTo>
                <a:lnTo>
                  <a:pt x="16728008" y="641832"/>
                </a:lnTo>
                <a:lnTo>
                  <a:pt x="16728008" y="340614"/>
                </a:lnTo>
                <a:lnTo>
                  <a:pt x="16715753" y="322808"/>
                </a:lnTo>
                <a:lnTo>
                  <a:pt x="16685311" y="286131"/>
                </a:lnTo>
                <a:lnTo>
                  <a:pt x="16723487" y="247942"/>
                </a:lnTo>
                <a:lnTo>
                  <a:pt x="16727259" y="244170"/>
                </a:lnTo>
                <a:lnTo>
                  <a:pt x="16831069" y="243941"/>
                </a:lnTo>
                <a:lnTo>
                  <a:pt x="16834473" y="242544"/>
                </a:lnTo>
                <a:lnTo>
                  <a:pt x="16932593" y="145427"/>
                </a:lnTo>
                <a:lnTo>
                  <a:pt x="16933787" y="139585"/>
                </a:lnTo>
                <a:close/>
              </a:path>
            </a:pathLst>
          </a:custGeom>
          <a:solidFill>
            <a:srgbClr val="FFFFFF"/>
          </a:solidFill>
        </p:spPr>
        <p:txBody>
          <a:bodyPr wrap="square" lIns="0" tIns="0" rIns="0" bIns="0" rtlCol="0"/>
          <a:lstStyle/>
          <a:p>
            <a:endParaRPr sz="1200"/>
          </a:p>
        </p:txBody>
      </p:sp>
      <p:pic>
        <p:nvPicPr>
          <p:cNvPr id="20" name="bg object 20"/>
          <p:cNvPicPr/>
          <p:nvPr/>
        </p:nvPicPr>
        <p:blipFill>
          <a:blip r:embed="rId2" cstate="print"/>
          <a:stretch>
            <a:fillRect/>
          </a:stretch>
        </p:blipFill>
        <p:spPr>
          <a:xfrm>
            <a:off x="8568581" y="3968844"/>
            <a:ext cx="131111" cy="131112"/>
          </a:xfrm>
          <a:prstGeom prst="rect">
            <a:avLst/>
          </a:prstGeom>
        </p:spPr>
      </p:pic>
      <p:sp>
        <p:nvSpPr>
          <p:cNvPr id="21" name="bg object 21"/>
          <p:cNvSpPr/>
          <p:nvPr/>
        </p:nvSpPr>
        <p:spPr>
          <a:xfrm>
            <a:off x="8568458" y="4075434"/>
            <a:ext cx="2462953" cy="2000673"/>
          </a:xfrm>
          <a:custGeom>
            <a:avLst/>
            <a:gdLst/>
            <a:ahLst/>
            <a:cxnLst/>
            <a:rect l="l" t="t" r="r" b="b"/>
            <a:pathLst>
              <a:path w="3694430" h="3001009">
                <a:moveTo>
                  <a:pt x="255036" y="13574"/>
                </a:moveTo>
                <a:lnTo>
                  <a:pt x="223956" y="39603"/>
                </a:lnTo>
                <a:lnTo>
                  <a:pt x="205504" y="74201"/>
                </a:lnTo>
                <a:lnTo>
                  <a:pt x="199633" y="113020"/>
                </a:lnTo>
                <a:lnTo>
                  <a:pt x="206300" y="151717"/>
                </a:lnTo>
                <a:lnTo>
                  <a:pt x="225460" y="185944"/>
                </a:lnTo>
                <a:lnTo>
                  <a:pt x="257068" y="211357"/>
                </a:lnTo>
                <a:lnTo>
                  <a:pt x="301279" y="224457"/>
                </a:lnTo>
                <a:lnTo>
                  <a:pt x="345045" y="220497"/>
                </a:lnTo>
                <a:lnTo>
                  <a:pt x="383340" y="200919"/>
                </a:lnTo>
                <a:lnTo>
                  <a:pt x="411139" y="167165"/>
                </a:lnTo>
                <a:lnTo>
                  <a:pt x="423792" y="128905"/>
                </a:lnTo>
                <a:lnTo>
                  <a:pt x="423331" y="92232"/>
                </a:lnTo>
                <a:lnTo>
                  <a:pt x="411719" y="59074"/>
                </a:lnTo>
                <a:lnTo>
                  <a:pt x="390917" y="31363"/>
                </a:lnTo>
                <a:lnTo>
                  <a:pt x="362887" y="11028"/>
                </a:lnTo>
                <a:lnTo>
                  <a:pt x="329590" y="0"/>
                </a:lnTo>
                <a:lnTo>
                  <a:pt x="292988" y="207"/>
                </a:lnTo>
                <a:lnTo>
                  <a:pt x="255043" y="13580"/>
                </a:lnTo>
                <a:close/>
              </a:path>
              <a:path w="3694430" h="3001009">
                <a:moveTo>
                  <a:pt x="545353" y="199093"/>
                </a:moveTo>
                <a:lnTo>
                  <a:pt x="507047" y="225380"/>
                </a:lnTo>
                <a:lnTo>
                  <a:pt x="476488" y="258253"/>
                </a:lnTo>
                <a:lnTo>
                  <a:pt x="454207" y="296093"/>
                </a:lnTo>
                <a:lnTo>
                  <a:pt x="440732" y="337281"/>
                </a:lnTo>
                <a:lnTo>
                  <a:pt x="436594" y="380197"/>
                </a:lnTo>
                <a:lnTo>
                  <a:pt x="442323" y="423222"/>
                </a:lnTo>
                <a:lnTo>
                  <a:pt x="458448" y="464738"/>
                </a:lnTo>
                <a:lnTo>
                  <a:pt x="484734" y="503044"/>
                </a:lnTo>
                <a:lnTo>
                  <a:pt x="517607" y="533603"/>
                </a:lnTo>
                <a:lnTo>
                  <a:pt x="555447" y="555885"/>
                </a:lnTo>
                <a:lnTo>
                  <a:pt x="596634" y="569360"/>
                </a:lnTo>
                <a:lnTo>
                  <a:pt x="639550" y="573498"/>
                </a:lnTo>
                <a:lnTo>
                  <a:pt x="682575" y="567769"/>
                </a:lnTo>
                <a:lnTo>
                  <a:pt x="724090" y="551644"/>
                </a:lnTo>
                <a:lnTo>
                  <a:pt x="762396" y="525357"/>
                </a:lnTo>
                <a:lnTo>
                  <a:pt x="792955" y="492484"/>
                </a:lnTo>
                <a:lnTo>
                  <a:pt x="815236" y="454644"/>
                </a:lnTo>
                <a:lnTo>
                  <a:pt x="828711" y="413456"/>
                </a:lnTo>
                <a:lnTo>
                  <a:pt x="832849" y="370540"/>
                </a:lnTo>
                <a:lnTo>
                  <a:pt x="827120" y="327515"/>
                </a:lnTo>
                <a:lnTo>
                  <a:pt x="810996" y="286000"/>
                </a:lnTo>
                <a:lnTo>
                  <a:pt x="784709" y="247693"/>
                </a:lnTo>
                <a:lnTo>
                  <a:pt x="751836" y="217134"/>
                </a:lnTo>
                <a:lnTo>
                  <a:pt x="713997" y="194852"/>
                </a:lnTo>
                <a:lnTo>
                  <a:pt x="672809" y="181378"/>
                </a:lnTo>
                <a:lnTo>
                  <a:pt x="629893" y="177240"/>
                </a:lnTo>
                <a:lnTo>
                  <a:pt x="586868" y="182968"/>
                </a:lnTo>
                <a:lnTo>
                  <a:pt x="545353" y="199093"/>
                </a:lnTo>
                <a:close/>
              </a:path>
              <a:path w="3694430" h="3001009">
                <a:moveTo>
                  <a:pt x="2025987" y="380780"/>
                </a:moveTo>
                <a:lnTo>
                  <a:pt x="1973818" y="393125"/>
                </a:lnTo>
                <a:lnTo>
                  <a:pt x="1926219" y="406674"/>
                </a:lnTo>
                <a:lnTo>
                  <a:pt x="1882098" y="421882"/>
                </a:lnTo>
                <a:lnTo>
                  <a:pt x="1840364" y="439199"/>
                </a:lnTo>
                <a:lnTo>
                  <a:pt x="1799927" y="459080"/>
                </a:lnTo>
                <a:lnTo>
                  <a:pt x="1759696" y="481975"/>
                </a:lnTo>
                <a:lnTo>
                  <a:pt x="1718580" y="508340"/>
                </a:lnTo>
                <a:lnTo>
                  <a:pt x="1665505" y="544106"/>
                </a:lnTo>
                <a:lnTo>
                  <a:pt x="1574598" y="499239"/>
                </a:lnTo>
                <a:lnTo>
                  <a:pt x="1533816" y="480674"/>
                </a:lnTo>
                <a:lnTo>
                  <a:pt x="1489976" y="463292"/>
                </a:lnTo>
                <a:lnTo>
                  <a:pt x="1448344" y="449041"/>
                </a:lnTo>
                <a:lnTo>
                  <a:pt x="1365474" y="431484"/>
                </a:lnTo>
                <a:lnTo>
                  <a:pt x="1316999" y="426627"/>
                </a:lnTo>
                <a:lnTo>
                  <a:pt x="1268901" y="425211"/>
                </a:lnTo>
                <a:lnTo>
                  <a:pt x="1221319" y="427147"/>
                </a:lnTo>
                <a:lnTo>
                  <a:pt x="1174396" y="432348"/>
                </a:lnTo>
                <a:lnTo>
                  <a:pt x="1128274" y="440725"/>
                </a:lnTo>
                <a:lnTo>
                  <a:pt x="1083094" y="452192"/>
                </a:lnTo>
                <a:lnTo>
                  <a:pt x="1038998" y="466659"/>
                </a:lnTo>
                <a:lnTo>
                  <a:pt x="996128" y="484040"/>
                </a:lnTo>
                <a:lnTo>
                  <a:pt x="954626" y="504246"/>
                </a:lnTo>
                <a:lnTo>
                  <a:pt x="914633" y="527190"/>
                </a:lnTo>
                <a:lnTo>
                  <a:pt x="876290" y="552784"/>
                </a:lnTo>
                <a:lnTo>
                  <a:pt x="839741" y="580940"/>
                </a:lnTo>
                <a:lnTo>
                  <a:pt x="805126" y="611570"/>
                </a:lnTo>
                <a:lnTo>
                  <a:pt x="772587" y="644586"/>
                </a:lnTo>
                <a:lnTo>
                  <a:pt x="742266" y="679901"/>
                </a:lnTo>
                <a:lnTo>
                  <a:pt x="714304" y="717426"/>
                </a:lnTo>
                <a:lnTo>
                  <a:pt x="688844" y="757075"/>
                </a:lnTo>
                <a:lnTo>
                  <a:pt x="666027" y="798758"/>
                </a:lnTo>
                <a:lnTo>
                  <a:pt x="645995" y="842389"/>
                </a:lnTo>
                <a:lnTo>
                  <a:pt x="628889" y="887879"/>
                </a:lnTo>
                <a:lnTo>
                  <a:pt x="614852" y="935141"/>
                </a:lnTo>
                <a:lnTo>
                  <a:pt x="605942" y="966247"/>
                </a:lnTo>
                <a:lnTo>
                  <a:pt x="597790" y="987671"/>
                </a:lnTo>
                <a:lnTo>
                  <a:pt x="590291" y="999640"/>
                </a:lnTo>
                <a:lnTo>
                  <a:pt x="583338" y="1002380"/>
                </a:lnTo>
                <a:lnTo>
                  <a:pt x="571947" y="1000603"/>
                </a:lnTo>
                <a:lnTo>
                  <a:pt x="550685" y="998374"/>
                </a:lnTo>
                <a:lnTo>
                  <a:pt x="522591" y="995980"/>
                </a:lnTo>
                <a:lnTo>
                  <a:pt x="490705" y="993705"/>
                </a:lnTo>
                <a:lnTo>
                  <a:pt x="437686" y="992824"/>
                </a:lnTo>
                <a:lnTo>
                  <a:pt x="387052" y="997235"/>
                </a:lnTo>
                <a:lnTo>
                  <a:pt x="338679" y="1006989"/>
                </a:lnTo>
                <a:lnTo>
                  <a:pt x="292441" y="1022135"/>
                </a:lnTo>
                <a:lnTo>
                  <a:pt x="248213" y="1042723"/>
                </a:lnTo>
                <a:lnTo>
                  <a:pt x="205871" y="1068801"/>
                </a:lnTo>
                <a:lnTo>
                  <a:pt x="165288" y="1100420"/>
                </a:lnTo>
                <a:lnTo>
                  <a:pt x="126341" y="1137629"/>
                </a:lnTo>
                <a:lnTo>
                  <a:pt x="86802" y="1182692"/>
                </a:lnTo>
                <a:lnTo>
                  <a:pt x="57104" y="1225990"/>
                </a:lnTo>
                <a:lnTo>
                  <a:pt x="34232" y="1272689"/>
                </a:lnTo>
                <a:lnTo>
                  <a:pt x="15167" y="1327955"/>
                </a:lnTo>
                <a:lnTo>
                  <a:pt x="5387" y="1371064"/>
                </a:lnTo>
                <a:lnTo>
                  <a:pt x="382" y="1417161"/>
                </a:lnTo>
                <a:lnTo>
                  <a:pt x="0" y="1465053"/>
                </a:lnTo>
                <a:lnTo>
                  <a:pt x="4083" y="1513548"/>
                </a:lnTo>
                <a:lnTo>
                  <a:pt x="12480" y="1561452"/>
                </a:lnTo>
                <a:lnTo>
                  <a:pt x="25034" y="1607572"/>
                </a:lnTo>
                <a:lnTo>
                  <a:pt x="41592" y="1650716"/>
                </a:lnTo>
                <a:lnTo>
                  <a:pt x="61999" y="1689690"/>
                </a:lnTo>
                <a:lnTo>
                  <a:pt x="89636" y="1728191"/>
                </a:lnTo>
                <a:lnTo>
                  <a:pt x="125180" y="1767691"/>
                </a:lnTo>
                <a:lnTo>
                  <a:pt x="165287" y="1805073"/>
                </a:lnTo>
                <a:lnTo>
                  <a:pt x="206609" y="1837216"/>
                </a:lnTo>
                <a:lnTo>
                  <a:pt x="245800" y="1861001"/>
                </a:lnTo>
                <a:lnTo>
                  <a:pt x="302949" y="1889673"/>
                </a:lnTo>
                <a:lnTo>
                  <a:pt x="315355" y="1954218"/>
                </a:lnTo>
                <a:lnTo>
                  <a:pt x="327025" y="2002207"/>
                </a:lnTo>
                <a:lnTo>
                  <a:pt x="343083" y="2048342"/>
                </a:lnTo>
                <a:lnTo>
                  <a:pt x="363268" y="2092407"/>
                </a:lnTo>
                <a:lnTo>
                  <a:pt x="387319" y="2134185"/>
                </a:lnTo>
                <a:lnTo>
                  <a:pt x="414975" y="2173462"/>
                </a:lnTo>
                <a:lnTo>
                  <a:pt x="445975" y="2210022"/>
                </a:lnTo>
                <a:lnTo>
                  <a:pt x="480057" y="2243648"/>
                </a:lnTo>
                <a:lnTo>
                  <a:pt x="516961" y="2274127"/>
                </a:lnTo>
                <a:lnTo>
                  <a:pt x="556425" y="2301241"/>
                </a:lnTo>
                <a:lnTo>
                  <a:pt x="598189" y="2324775"/>
                </a:lnTo>
                <a:lnTo>
                  <a:pt x="641991" y="2344514"/>
                </a:lnTo>
                <a:lnTo>
                  <a:pt x="687570" y="2360242"/>
                </a:lnTo>
                <a:lnTo>
                  <a:pt x="734666" y="2371743"/>
                </a:lnTo>
                <a:lnTo>
                  <a:pt x="783016" y="2378801"/>
                </a:lnTo>
                <a:lnTo>
                  <a:pt x="832360" y="2381202"/>
                </a:lnTo>
                <a:lnTo>
                  <a:pt x="890036" y="2381202"/>
                </a:lnTo>
                <a:lnTo>
                  <a:pt x="896345" y="2441567"/>
                </a:lnTo>
                <a:lnTo>
                  <a:pt x="903314" y="2488570"/>
                </a:lnTo>
                <a:lnTo>
                  <a:pt x="914224" y="2534835"/>
                </a:lnTo>
                <a:lnTo>
                  <a:pt x="928910" y="2580163"/>
                </a:lnTo>
                <a:lnTo>
                  <a:pt x="947208" y="2624353"/>
                </a:lnTo>
                <a:lnTo>
                  <a:pt x="968951" y="2667207"/>
                </a:lnTo>
                <a:lnTo>
                  <a:pt x="993977" y="2708525"/>
                </a:lnTo>
                <a:lnTo>
                  <a:pt x="1022119" y="2748108"/>
                </a:lnTo>
                <a:lnTo>
                  <a:pt x="1053214" y="2785756"/>
                </a:lnTo>
                <a:lnTo>
                  <a:pt x="1087097" y="2821271"/>
                </a:lnTo>
                <a:lnTo>
                  <a:pt x="1123603" y="2854451"/>
                </a:lnTo>
                <a:lnTo>
                  <a:pt x="1162567" y="2885100"/>
                </a:lnTo>
                <a:lnTo>
                  <a:pt x="1203824" y="2913016"/>
                </a:lnTo>
                <a:lnTo>
                  <a:pt x="1247210" y="2938000"/>
                </a:lnTo>
                <a:lnTo>
                  <a:pt x="1292561" y="2959853"/>
                </a:lnTo>
                <a:lnTo>
                  <a:pt x="1339711" y="2978376"/>
                </a:lnTo>
                <a:lnTo>
                  <a:pt x="1377860" y="2989998"/>
                </a:lnTo>
                <a:lnTo>
                  <a:pt x="1416863" y="2996861"/>
                </a:lnTo>
                <a:lnTo>
                  <a:pt x="1466939" y="3000126"/>
                </a:lnTo>
                <a:lnTo>
                  <a:pt x="1538307" y="3000957"/>
                </a:lnTo>
                <a:lnTo>
                  <a:pt x="1609674" y="3000126"/>
                </a:lnTo>
                <a:lnTo>
                  <a:pt x="1659749" y="2996861"/>
                </a:lnTo>
                <a:lnTo>
                  <a:pt x="1698752" y="2989998"/>
                </a:lnTo>
                <a:lnTo>
                  <a:pt x="1736903" y="2978376"/>
                </a:lnTo>
                <a:lnTo>
                  <a:pt x="1785406" y="2959370"/>
                </a:lnTo>
                <a:lnTo>
                  <a:pt x="1831919" y="2937044"/>
                </a:lnTo>
                <a:lnTo>
                  <a:pt x="1876289" y="2911540"/>
                </a:lnTo>
                <a:lnTo>
                  <a:pt x="1918358" y="2883004"/>
                </a:lnTo>
                <a:lnTo>
                  <a:pt x="1957972" y="2851578"/>
                </a:lnTo>
                <a:lnTo>
                  <a:pt x="1994975" y="2817406"/>
                </a:lnTo>
                <a:lnTo>
                  <a:pt x="2029211" y="2780632"/>
                </a:lnTo>
                <a:lnTo>
                  <a:pt x="2060525" y="2741399"/>
                </a:lnTo>
                <a:lnTo>
                  <a:pt x="2088761" y="2699851"/>
                </a:lnTo>
                <a:lnTo>
                  <a:pt x="2113763" y="2656132"/>
                </a:lnTo>
                <a:lnTo>
                  <a:pt x="2135377" y="2610385"/>
                </a:lnTo>
                <a:lnTo>
                  <a:pt x="2147290" y="2584849"/>
                </a:lnTo>
                <a:lnTo>
                  <a:pt x="2158820" y="2564540"/>
                </a:lnTo>
                <a:lnTo>
                  <a:pt x="2168769" y="2551327"/>
                </a:lnTo>
                <a:lnTo>
                  <a:pt x="2175939" y="2547078"/>
                </a:lnTo>
                <a:lnTo>
                  <a:pt x="2185600" y="2549573"/>
                </a:lnTo>
                <a:lnTo>
                  <a:pt x="2202462" y="2554864"/>
                </a:lnTo>
                <a:lnTo>
                  <a:pt x="2224151" y="2562176"/>
                </a:lnTo>
                <a:lnTo>
                  <a:pt x="2248292" y="2570732"/>
                </a:lnTo>
                <a:lnTo>
                  <a:pt x="2293545" y="2583552"/>
                </a:lnTo>
                <a:lnTo>
                  <a:pt x="2346028" y="2592467"/>
                </a:lnTo>
                <a:lnTo>
                  <a:pt x="2402497" y="2597321"/>
                </a:lnTo>
                <a:lnTo>
                  <a:pt x="2459711" y="2597958"/>
                </a:lnTo>
                <a:lnTo>
                  <a:pt x="2514428" y="2594221"/>
                </a:lnTo>
                <a:lnTo>
                  <a:pt x="2563405" y="2585953"/>
                </a:lnTo>
                <a:lnTo>
                  <a:pt x="2610332" y="2572828"/>
                </a:lnTo>
                <a:lnTo>
                  <a:pt x="2656032" y="2555911"/>
                </a:lnTo>
                <a:lnTo>
                  <a:pt x="2700222" y="2535425"/>
                </a:lnTo>
                <a:lnTo>
                  <a:pt x="2742619" y="2511592"/>
                </a:lnTo>
                <a:lnTo>
                  <a:pt x="2782940" y="2484635"/>
                </a:lnTo>
                <a:lnTo>
                  <a:pt x="2820902" y="2454776"/>
                </a:lnTo>
                <a:lnTo>
                  <a:pt x="2856223" y="2422238"/>
                </a:lnTo>
                <a:lnTo>
                  <a:pt x="2888619" y="2387243"/>
                </a:lnTo>
                <a:lnTo>
                  <a:pt x="2917808" y="2350015"/>
                </a:lnTo>
                <a:lnTo>
                  <a:pt x="2943507" y="2310775"/>
                </a:lnTo>
                <a:lnTo>
                  <a:pt x="2965433" y="2269746"/>
                </a:lnTo>
                <a:lnTo>
                  <a:pt x="2980193" y="2240652"/>
                </a:lnTo>
                <a:lnTo>
                  <a:pt x="2991572" y="2223855"/>
                </a:lnTo>
                <a:lnTo>
                  <a:pt x="3001748" y="2216963"/>
                </a:lnTo>
                <a:lnTo>
                  <a:pt x="3012894" y="2217586"/>
                </a:lnTo>
                <a:lnTo>
                  <a:pt x="3049338" y="2224123"/>
                </a:lnTo>
                <a:lnTo>
                  <a:pt x="3099840" y="2228170"/>
                </a:lnTo>
                <a:lnTo>
                  <a:pt x="3155951" y="2229522"/>
                </a:lnTo>
                <a:lnTo>
                  <a:pt x="3209224" y="2227977"/>
                </a:lnTo>
                <a:lnTo>
                  <a:pt x="3251209" y="2223330"/>
                </a:lnTo>
                <a:lnTo>
                  <a:pt x="3299372" y="2211470"/>
                </a:lnTo>
                <a:lnTo>
                  <a:pt x="3347522" y="2194079"/>
                </a:lnTo>
                <a:lnTo>
                  <a:pt x="3394880" y="2171572"/>
                </a:lnTo>
                <a:lnTo>
                  <a:pt x="3440668" y="2144364"/>
                </a:lnTo>
                <a:lnTo>
                  <a:pt x="3484106" y="2112871"/>
                </a:lnTo>
                <a:lnTo>
                  <a:pt x="3524418" y="2077510"/>
                </a:lnTo>
                <a:lnTo>
                  <a:pt x="3557622" y="2042754"/>
                </a:lnTo>
                <a:lnTo>
                  <a:pt x="3587230" y="2006206"/>
                </a:lnTo>
                <a:lnTo>
                  <a:pt x="3613237" y="1968069"/>
                </a:lnTo>
                <a:lnTo>
                  <a:pt x="3635639" y="1928546"/>
                </a:lnTo>
                <a:lnTo>
                  <a:pt x="3654434" y="1887840"/>
                </a:lnTo>
                <a:lnTo>
                  <a:pt x="3669619" y="1846152"/>
                </a:lnTo>
                <a:lnTo>
                  <a:pt x="3681189" y="1803687"/>
                </a:lnTo>
                <a:lnTo>
                  <a:pt x="3689143" y="1760646"/>
                </a:lnTo>
                <a:lnTo>
                  <a:pt x="3693476" y="1717233"/>
                </a:lnTo>
                <a:lnTo>
                  <a:pt x="3694185" y="1673650"/>
                </a:lnTo>
                <a:lnTo>
                  <a:pt x="3691267" y="1630099"/>
                </a:lnTo>
                <a:lnTo>
                  <a:pt x="3684718" y="1586785"/>
                </a:lnTo>
                <a:lnTo>
                  <a:pt x="3674536" y="1543908"/>
                </a:lnTo>
                <a:lnTo>
                  <a:pt x="3660717" y="1501673"/>
                </a:lnTo>
                <a:lnTo>
                  <a:pt x="3643257" y="1460282"/>
                </a:lnTo>
                <a:lnTo>
                  <a:pt x="3622154" y="1419937"/>
                </a:lnTo>
                <a:lnTo>
                  <a:pt x="3597404" y="1380841"/>
                </a:lnTo>
                <a:lnTo>
                  <a:pt x="3569004" y="1343198"/>
                </a:lnTo>
                <a:lnTo>
                  <a:pt x="3536951" y="1307209"/>
                </a:lnTo>
                <a:lnTo>
                  <a:pt x="3497985" y="1270252"/>
                </a:lnTo>
                <a:lnTo>
                  <a:pt x="3456924" y="1237907"/>
                </a:lnTo>
                <a:lnTo>
                  <a:pt x="3413827" y="1210199"/>
                </a:lnTo>
                <a:lnTo>
                  <a:pt x="3368754" y="1187151"/>
                </a:lnTo>
                <a:lnTo>
                  <a:pt x="3321763" y="1168785"/>
                </a:lnTo>
                <a:lnTo>
                  <a:pt x="3272915" y="1155125"/>
                </a:lnTo>
                <a:lnTo>
                  <a:pt x="3222269" y="1146193"/>
                </a:lnTo>
                <a:lnTo>
                  <a:pt x="3169883" y="1142015"/>
                </a:lnTo>
                <a:lnTo>
                  <a:pt x="3115818" y="1142611"/>
                </a:lnTo>
                <a:lnTo>
                  <a:pt x="3030083" y="1147284"/>
                </a:lnTo>
                <a:lnTo>
                  <a:pt x="3018163" y="1073394"/>
                </a:lnTo>
                <a:lnTo>
                  <a:pt x="3008840" y="1024561"/>
                </a:lnTo>
                <a:lnTo>
                  <a:pt x="2996861" y="976890"/>
                </a:lnTo>
                <a:lnTo>
                  <a:pt x="2982312" y="930451"/>
                </a:lnTo>
                <a:lnTo>
                  <a:pt x="2965276" y="885318"/>
                </a:lnTo>
                <a:lnTo>
                  <a:pt x="2945840" y="841561"/>
                </a:lnTo>
                <a:lnTo>
                  <a:pt x="2924088" y="799254"/>
                </a:lnTo>
                <a:lnTo>
                  <a:pt x="2900105" y="758467"/>
                </a:lnTo>
                <a:lnTo>
                  <a:pt x="2873976" y="719273"/>
                </a:lnTo>
                <a:lnTo>
                  <a:pt x="2845786" y="681743"/>
                </a:lnTo>
                <a:lnTo>
                  <a:pt x="2815619" y="645951"/>
                </a:lnTo>
                <a:lnTo>
                  <a:pt x="2783562" y="611967"/>
                </a:lnTo>
                <a:lnTo>
                  <a:pt x="2749698" y="579863"/>
                </a:lnTo>
                <a:lnTo>
                  <a:pt x="2714114" y="549713"/>
                </a:lnTo>
                <a:lnTo>
                  <a:pt x="2676892" y="521587"/>
                </a:lnTo>
                <a:lnTo>
                  <a:pt x="2638120" y="495557"/>
                </a:lnTo>
                <a:lnTo>
                  <a:pt x="2597880" y="471696"/>
                </a:lnTo>
                <a:lnTo>
                  <a:pt x="2556260" y="450076"/>
                </a:lnTo>
                <a:lnTo>
                  <a:pt x="2513342" y="430768"/>
                </a:lnTo>
                <a:lnTo>
                  <a:pt x="2469213" y="413844"/>
                </a:lnTo>
                <a:lnTo>
                  <a:pt x="2423958" y="399377"/>
                </a:lnTo>
                <a:lnTo>
                  <a:pt x="2377660" y="387438"/>
                </a:lnTo>
                <a:lnTo>
                  <a:pt x="2330406" y="378100"/>
                </a:lnTo>
                <a:lnTo>
                  <a:pt x="2282280" y="371434"/>
                </a:lnTo>
                <a:lnTo>
                  <a:pt x="2233367" y="367512"/>
                </a:lnTo>
                <a:lnTo>
                  <a:pt x="2183752" y="366406"/>
                </a:lnTo>
                <a:lnTo>
                  <a:pt x="2142120" y="367731"/>
                </a:lnTo>
                <a:lnTo>
                  <a:pt x="2098499" y="370884"/>
                </a:lnTo>
                <a:lnTo>
                  <a:pt x="2058066" y="375391"/>
                </a:lnTo>
                <a:lnTo>
                  <a:pt x="2025997" y="380783"/>
                </a:lnTo>
                <a:close/>
              </a:path>
            </a:pathLst>
          </a:custGeom>
          <a:ln w="59579">
            <a:solidFill>
              <a:srgbClr val="000000"/>
            </a:solidFill>
          </a:ln>
        </p:spPr>
        <p:txBody>
          <a:bodyPr wrap="square" lIns="0" tIns="0" rIns="0" bIns="0" rtlCol="0"/>
          <a:lstStyle/>
          <a:p>
            <a:endParaRPr sz="1200"/>
          </a:p>
        </p:txBody>
      </p:sp>
      <p:sp>
        <p:nvSpPr>
          <p:cNvPr id="22" name="bg object 22"/>
          <p:cNvSpPr/>
          <p:nvPr/>
        </p:nvSpPr>
        <p:spPr>
          <a:xfrm>
            <a:off x="9261645" y="4504148"/>
            <a:ext cx="914400" cy="1441450"/>
          </a:xfrm>
          <a:custGeom>
            <a:avLst/>
            <a:gdLst/>
            <a:ahLst/>
            <a:cxnLst/>
            <a:rect l="l" t="t" r="r" b="b"/>
            <a:pathLst>
              <a:path w="1371600" h="2162175">
                <a:moveTo>
                  <a:pt x="783767" y="1965477"/>
                </a:moveTo>
                <a:lnTo>
                  <a:pt x="780008" y="1927123"/>
                </a:lnTo>
                <a:lnTo>
                  <a:pt x="768858" y="1890255"/>
                </a:lnTo>
                <a:lnTo>
                  <a:pt x="750747" y="1856282"/>
                </a:lnTo>
                <a:lnTo>
                  <a:pt x="726389" y="1826488"/>
                </a:lnTo>
                <a:lnTo>
                  <a:pt x="696683" y="1802053"/>
                </a:lnTo>
                <a:lnTo>
                  <a:pt x="662813" y="1783892"/>
                </a:lnTo>
                <a:lnTo>
                  <a:pt x="626059" y="1772704"/>
                </a:lnTo>
                <a:lnTo>
                  <a:pt x="587832" y="1768919"/>
                </a:lnTo>
                <a:lnTo>
                  <a:pt x="568629" y="1769872"/>
                </a:lnTo>
                <a:lnTo>
                  <a:pt x="530948" y="1777390"/>
                </a:lnTo>
                <a:lnTo>
                  <a:pt x="495465" y="1792135"/>
                </a:lnTo>
                <a:lnTo>
                  <a:pt x="463524" y="1813534"/>
                </a:lnTo>
                <a:lnTo>
                  <a:pt x="436359" y="1840788"/>
                </a:lnTo>
                <a:lnTo>
                  <a:pt x="415023" y="1872818"/>
                </a:lnTo>
                <a:lnTo>
                  <a:pt x="400316" y="1908416"/>
                </a:lnTo>
                <a:lnTo>
                  <a:pt x="392823" y="1946211"/>
                </a:lnTo>
                <a:lnTo>
                  <a:pt x="391883" y="1965477"/>
                </a:lnTo>
                <a:lnTo>
                  <a:pt x="392823" y="1984743"/>
                </a:lnTo>
                <a:lnTo>
                  <a:pt x="400316" y="2022525"/>
                </a:lnTo>
                <a:lnTo>
                  <a:pt x="415023" y="2058123"/>
                </a:lnTo>
                <a:lnTo>
                  <a:pt x="436359" y="2090166"/>
                </a:lnTo>
                <a:lnTo>
                  <a:pt x="463524" y="2117407"/>
                </a:lnTo>
                <a:lnTo>
                  <a:pt x="495465" y="2138819"/>
                </a:lnTo>
                <a:lnTo>
                  <a:pt x="530948" y="2153564"/>
                </a:lnTo>
                <a:lnTo>
                  <a:pt x="568629" y="2161082"/>
                </a:lnTo>
                <a:lnTo>
                  <a:pt x="587832" y="2162022"/>
                </a:lnTo>
                <a:lnTo>
                  <a:pt x="607034" y="2161082"/>
                </a:lnTo>
                <a:lnTo>
                  <a:pt x="644715" y="2153564"/>
                </a:lnTo>
                <a:lnTo>
                  <a:pt x="680199" y="2138819"/>
                </a:lnTo>
                <a:lnTo>
                  <a:pt x="712139" y="2117407"/>
                </a:lnTo>
                <a:lnTo>
                  <a:pt x="739292" y="2090166"/>
                </a:lnTo>
                <a:lnTo>
                  <a:pt x="760641" y="2058123"/>
                </a:lnTo>
                <a:lnTo>
                  <a:pt x="775335" y="2022525"/>
                </a:lnTo>
                <a:lnTo>
                  <a:pt x="782828" y="1984743"/>
                </a:lnTo>
                <a:lnTo>
                  <a:pt x="783767" y="1965477"/>
                </a:lnTo>
                <a:close/>
              </a:path>
              <a:path w="1371600" h="2162175">
                <a:moveTo>
                  <a:pt x="1371600" y="720674"/>
                </a:moveTo>
                <a:lnTo>
                  <a:pt x="1370647" y="680948"/>
                </a:lnTo>
                <a:lnTo>
                  <a:pt x="1367777" y="640791"/>
                </a:lnTo>
                <a:lnTo>
                  <a:pt x="1362913" y="600379"/>
                </a:lnTo>
                <a:lnTo>
                  <a:pt x="1356017" y="559879"/>
                </a:lnTo>
                <a:lnTo>
                  <a:pt x="1347038" y="519480"/>
                </a:lnTo>
                <a:lnTo>
                  <a:pt x="1335938" y="479336"/>
                </a:lnTo>
                <a:lnTo>
                  <a:pt x="1322654" y="439648"/>
                </a:lnTo>
                <a:lnTo>
                  <a:pt x="1307122" y="400570"/>
                </a:lnTo>
                <a:lnTo>
                  <a:pt x="1289329" y="362292"/>
                </a:lnTo>
                <a:lnTo>
                  <a:pt x="1269187" y="324967"/>
                </a:lnTo>
                <a:lnTo>
                  <a:pt x="1246670" y="288798"/>
                </a:lnTo>
                <a:lnTo>
                  <a:pt x="1221714" y="253936"/>
                </a:lnTo>
                <a:lnTo>
                  <a:pt x="1194282" y="220560"/>
                </a:lnTo>
                <a:lnTo>
                  <a:pt x="1164323" y="188849"/>
                </a:lnTo>
                <a:lnTo>
                  <a:pt x="1131773" y="158991"/>
                </a:lnTo>
                <a:lnTo>
                  <a:pt x="1096581" y="131140"/>
                </a:lnTo>
                <a:lnTo>
                  <a:pt x="1058710" y="105486"/>
                </a:lnTo>
                <a:lnTo>
                  <a:pt x="1018120" y="82181"/>
                </a:lnTo>
                <a:lnTo>
                  <a:pt x="974725" y="61429"/>
                </a:lnTo>
                <a:lnTo>
                  <a:pt x="928509" y="43383"/>
                </a:lnTo>
                <a:lnTo>
                  <a:pt x="879411" y="28232"/>
                </a:lnTo>
                <a:lnTo>
                  <a:pt x="827366" y="16141"/>
                </a:lnTo>
                <a:lnTo>
                  <a:pt x="772350" y="7289"/>
                </a:lnTo>
                <a:lnTo>
                  <a:pt x="714286" y="1841"/>
                </a:lnTo>
                <a:lnTo>
                  <a:pt x="653148" y="0"/>
                </a:lnTo>
                <a:lnTo>
                  <a:pt x="602970" y="1803"/>
                </a:lnTo>
                <a:lnTo>
                  <a:pt x="553707" y="7150"/>
                </a:lnTo>
                <a:lnTo>
                  <a:pt x="505498" y="15887"/>
                </a:lnTo>
                <a:lnTo>
                  <a:pt x="458520" y="27863"/>
                </a:lnTo>
                <a:lnTo>
                  <a:pt x="412915" y="42951"/>
                </a:lnTo>
                <a:lnTo>
                  <a:pt x="368846" y="60985"/>
                </a:lnTo>
                <a:lnTo>
                  <a:pt x="326478" y="81851"/>
                </a:lnTo>
                <a:lnTo>
                  <a:pt x="285965" y="105384"/>
                </a:lnTo>
                <a:lnTo>
                  <a:pt x="247459" y="131445"/>
                </a:lnTo>
                <a:lnTo>
                  <a:pt x="211124" y="159893"/>
                </a:lnTo>
                <a:lnTo>
                  <a:pt x="177126" y="190588"/>
                </a:lnTo>
                <a:lnTo>
                  <a:pt x="145605" y="223393"/>
                </a:lnTo>
                <a:lnTo>
                  <a:pt x="116738" y="258152"/>
                </a:lnTo>
                <a:lnTo>
                  <a:pt x="90665" y="294728"/>
                </a:lnTo>
                <a:lnTo>
                  <a:pt x="67564" y="332981"/>
                </a:lnTo>
                <a:lnTo>
                  <a:pt x="47574" y="372757"/>
                </a:lnTo>
                <a:lnTo>
                  <a:pt x="30873" y="413931"/>
                </a:lnTo>
                <a:lnTo>
                  <a:pt x="17602" y="456349"/>
                </a:lnTo>
                <a:lnTo>
                  <a:pt x="7924" y="499872"/>
                </a:lnTo>
                <a:lnTo>
                  <a:pt x="2006" y="544347"/>
                </a:lnTo>
                <a:lnTo>
                  <a:pt x="0" y="589635"/>
                </a:lnTo>
                <a:lnTo>
                  <a:pt x="5181" y="634707"/>
                </a:lnTo>
                <a:lnTo>
                  <a:pt x="19913" y="676084"/>
                </a:lnTo>
                <a:lnTo>
                  <a:pt x="43040" y="712571"/>
                </a:lnTo>
                <a:lnTo>
                  <a:pt x="73393" y="743013"/>
                </a:lnTo>
                <a:lnTo>
                  <a:pt x="109766" y="766216"/>
                </a:lnTo>
                <a:lnTo>
                  <a:pt x="151015" y="780999"/>
                </a:lnTo>
                <a:lnTo>
                  <a:pt x="195948" y="786180"/>
                </a:lnTo>
                <a:lnTo>
                  <a:pt x="240880" y="780999"/>
                </a:lnTo>
                <a:lnTo>
                  <a:pt x="282117" y="766216"/>
                </a:lnTo>
                <a:lnTo>
                  <a:pt x="318503" y="743013"/>
                </a:lnTo>
                <a:lnTo>
                  <a:pt x="348843" y="712571"/>
                </a:lnTo>
                <a:lnTo>
                  <a:pt x="371970" y="676084"/>
                </a:lnTo>
                <a:lnTo>
                  <a:pt x="386715" y="634707"/>
                </a:lnTo>
                <a:lnTo>
                  <a:pt x="391883" y="589635"/>
                </a:lnTo>
                <a:lnTo>
                  <a:pt x="396570" y="562381"/>
                </a:lnTo>
                <a:lnTo>
                  <a:pt x="432511" y="498652"/>
                </a:lnTo>
                <a:lnTo>
                  <a:pt x="462724" y="466801"/>
                </a:lnTo>
                <a:lnTo>
                  <a:pt x="500418" y="438010"/>
                </a:lnTo>
                <a:lnTo>
                  <a:pt x="545058" y="414591"/>
                </a:lnTo>
                <a:lnTo>
                  <a:pt x="596150" y="398843"/>
                </a:lnTo>
                <a:lnTo>
                  <a:pt x="653148" y="393090"/>
                </a:lnTo>
                <a:lnTo>
                  <a:pt x="709904" y="396887"/>
                </a:lnTo>
                <a:lnTo>
                  <a:pt x="762355" y="407771"/>
                </a:lnTo>
                <a:lnTo>
                  <a:pt x="810094" y="424929"/>
                </a:lnTo>
                <a:lnTo>
                  <a:pt x="852741" y="447598"/>
                </a:lnTo>
                <a:lnTo>
                  <a:pt x="889914" y="474980"/>
                </a:lnTo>
                <a:lnTo>
                  <a:pt x="921194" y="506298"/>
                </a:lnTo>
                <a:lnTo>
                  <a:pt x="946213" y="540766"/>
                </a:lnTo>
                <a:lnTo>
                  <a:pt x="964565" y="577583"/>
                </a:lnTo>
                <a:lnTo>
                  <a:pt x="975868" y="615975"/>
                </a:lnTo>
                <a:lnTo>
                  <a:pt x="979716" y="655154"/>
                </a:lnTo>
                <a:lnTo>
                  <a:pt x="973759" y="712190"/>
                </a:lnTo>
                <a:lnTo>
                  <a:pt x="957110" y="762609"/>
                </a:lnTo>
                <a:lnTo>
                  <a:pt x="931583" y="806742"/>
                </a:lnTo>
                <a:lnTo>
                  <a:pt x="898982" y="844969"/>
                </a:lnTo>
                <a:lnTo>
                  <a:pt x="861148" y="877658"/>
                </a:lnTo>
                <a:lnTo>
                  <a:pt x="819886" y="905154"/>
                </a:lnTo>
                <a:lnTo>
                  <a:pt x="777024" y="927823"/>
                </a:lnTo>
                <a:lnTo>
                  <a:pt x="734364" y="946035"/>
                </a:lnTo>
                <a:lnTo>
                  <a:pt x="693724" y="960132"/>
                </a:lnTo>
                <a:lnTo>
                  <a:pt x="656945" y="970495"/>
                </a:lnTo>
                <a:lnTo>
                  <a:pt x="602170" y="981430"/>
                </a:lnTo>
                <a:lnTo>
                  <a:pt x="542899" y="987920"/>
                </a:lnTo>
                <a:lnTo>
                  <a:pt x="501650" y="1002715"/>
                </a:lnTo>
                <a:lnTo>
                  <a:pt x="465277" y="1025906"/>
                </a:lnTo>
                <a:lnTo>
                  <a:pt x="434936" y="1056347"/>
                </a:lnTo>
                <a:lnTo>
                  <a:pt x="411797" y="1092835"/>
                </a:lnTo>
                <a:lnTo>
                  <a:pt x="397065" y="1134211"/>
                </a:lnTo>
                <a:lnTo>
                  <a:pt x="391883" y="1179283"/>
                </a:lnTo>
                <a:lnTo>
                  <a:pt x="391883" y="1441348"/>
                </a:lnTo>
                <a:lnTo>
                  <a:pt x="397065" y="1486420"/>
                </a:lnTo>
                <a:lnTo>
                  <a:pt x="411797" y="1527784"/>
                </a:lnTo>
                <a:lnTo>
                  <a:pt x="434936" y="1564284"/>
                </a:lnTo>
                <a:lnTo>
                  <a:pt x="465277" y="1594713"/>
                </a:lnTo>
                <a:lnTo>
                  <a:pt x="501650" y="1617916"/>
                </a:lnTo>
                <a:lnTo>
                  <a:pt x="542899" y="1632699"/>
                </a:lnTo>
                <a:lnTo>
                  <a:pt x="587832" y="1637893"/>
                </a:lnTo>
                <a:lnTo>
                  <a:pt x="632764" y="1632699"/>
                </a:lnTo>
                <a:lnTo>
                  <a:pt x="674001" y="1617916"/>
                </a:lnTo>
                <a:lnTo>
                  <a:pt x="710387" y="1594713"/>
                </a:lnTo>
                <a:lnTo>
                  <a:pt x="740727" y="1564284"/>
                </a:lnTo>
                <a:lnTo>
                  <a:pt x="763854" y="1527784"/>
                </a:lnTo>
                <a:lnTo>
                  <a:pt x="778598" y="1486420"/>
                </a:lnTo>
                <a:lnTo>
                  <a:pt x="783767" y="1441348"/>
                </a:lnTo>
                <a:lnTo>
                  <a:pt x="783767" y="1354010"/>
                </a:lnTo>
                <a:lnTo>
                  <a:pt x="823874" y="1345171"/>
                </a:lnTo>
                <a:lnTo>
                  <a:pt x="865733" y="1334236"/>
                </a:lnTo>
                <a:lnTo>
                  <a:pt x="908862" y="1320952"/>
                </a:lnTo>
                <a:lnTo>
                  <a:pt x="952741" y="1305077"/>
                </a:lnTo>
                <a:lnTo>
                  <a:pt x="1001966" y="1284147"/>
                </a:lnTo>
                <a:lnTo>
                  <a:pt x="1048296" y="1260868"/>
                </a:lnTo>
                <a:lnTo>
                  <a:pt x="1091704" y="1235316"/>
                </a:lnTo>
                <a:lnTo>
                  <a:pt x="1132154" y="1207528"/>
                </a:lnTo>
                <a:lnTo>
                  <a:pt x="1169593" y="1177569"/>
                </a:lnTo>
                <a:lnTo>
                  <a:pt x="1203985" y="1145501"/>
                </a:lnTo>
                <a:lnTo>
                  <a:pt x="1235290" y="1111364"/>
                </a:lnTo>
                <a:lnTo>
                  <a:pt x="1263472" y="1075220"/>
                </a:lnTo>
                <a:lnTo>
                  <a:pt x="1288491" y="1037132"/>
                </a:lnTo>
                <a:lnTo>
                  <a:pt x="1310297" y="997153"/>
                </a:lnTo>
                <a:lnTo>
                  <a:pt x="1328864" y="955344"/>
                </a:lnTo>
                <a:lnTo>
                  <a:pt x="1344142" y="911745"/>
                </a:lnTo>
                <a:lnTo>
                  <a:pt x="1356093" y="866419"/>
                </a:lnTo>
                <a:lnTo>
                  <a:pt x="1364678" y="819429"/>
                </a:lnTo>
                <a:lnTo>
                  <a:pt x="1369860" y="770826"/>
                </a:lnTo>
                <a:lnTo>
                  <a:pt x="1371600" y="720674"/>
                </a:lnTo>
                <a:close/>
              </a:path>
            </a:pathLst>
          </a:custGeom>
          <a:solidFill>
            <a:srgbClr val="FF1616"/>
          </a:solidFill>
        </p:spPr>
        <p:txBody>
          <a:bodyPr wrap="square" lIns="0" tIns="0" rIns="0" bIns="0" rtlCol="0"/>
          <a:lstStyle/>
          <a:p>
            <a:endParaRPr sz="1200"/>
          </a:p>
        </p:txBody>
      </p:sp>
      <p:sp>
        <p:nvSpPr>
          <p:cNvPr id="2" name="Holder 2"/>
          <p:cNvSpPr>
            <a:spLocks noGrp="1"/>
          </p:cNvSpPr>
          <p:nvPr>
            <p:ph type="ctrTitle"/>
          </p:nvPr>
        </p:nvSpPr>
        <p:spPr>
          <a:xfrm>
            <a:off x="872528" y="508838"/>
            <a:ext cx="10237046" cy="666977"/>
          </a:xfrm>
          <a:prstGeom prst="rect">
            <a:avLst/>
          </a:prstGeom>
        </p:spPr>
        <p:txBody>
          <a:bodyPr wrap="square" lIns="0" tIns="0" rIns="0" bIns="0">
            <a:spAutoFit/>
          </a:bodyPr>
          <a:lstStyle>
            <a:lvl1pPr>
              <a:defRPr sz="4334" b="0" i="0">
                <a:solidFill>
                  <a:schemeClr val="tx1"/>
                </a:solidFill>
                <a:latin typeface="Tahoma"/>
                <a:cs typeface="Tahoma"/>
              </a:defRPr>
            </a:lvl1pPr>
          </a:lstStyle>
          <a:p>
            <a:endParaRPr/>
          </a:p>
        </p:txBody>
      </p:sp>
      <p:sp>
        <p:nvSpPr>
          <p:cNvPr id="3" name="Holder 3"/>
          <p:cNvSpPr>
            <a:spLocks noGrp="1"/>
          </p:cNvSpPr>
          <p:nvPr>
            <p:ph type="subTitle" idx="4"/>
          </p:nvPr>
        </p:nvSpPr>
        <p:spPr>
          <a:xfrm>
            <a:off x="1828800" y="3840480"/>
            <a:ext cx="8534400" cy="318100"/>
          </a:xfrm>
          <a:prstGeom prst="rect">
            <a:avLst/>
          </a:prstGeom>
        </p:spPr>
        <p:txBody>
          <a:bodyPr wrap="square" lIns="0" tIns="0" rIns="0" bIns="0">
            <a:spAutoFit/>
          </a:bodyPr>
          <a:lstStyle>
            <a:lvl1pPr>
              <a:defRPr sz="2067" b="0" i="0">
                <a:solidFill>
                  <a:schemeClr val="tx1"/>
                </a:solidFill>
                <a:latin typeface="Tahoma"/>
                <a:cs typeface="Tahoma"/>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Tree>
    <p:extLst>
      <p:ext uri="{BB962C8B-B14F-4D97-AF65-F5344CB8AC3E}">
        <p14:creationId xmlns:p14="http://schemas.microsoft.com/office/powerpoint/2010/main" val="25025529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67431" y="1883825"/>
            <a:ext cx="5792047" cy="666977"/>
          </a:xfrm>
        </p:spPr>
        <p:txBody>
          <a:bodyPr lIns="0" tIns="0" rIns="0" bIns="0"/>
          <a:lstStyle>
            <a:lvl1pPr>
              <a:defRPr sz="4334" b="0" i="0">
                <a:solidFill>
                  <a:schemeClr val="tx1"/>
                </a:solidFill>
                <a:latin typeface="Tahoma"/>
                <a:cs typeface="Tahoma"/>
              </a:defRPr>
            </a:lvl1pPr>
          </a:lstStyle>
          <a:p>
            <a:endParaRPr/>
          </a:p>
        </p:txBody>
      </p:sp>
      <p:sp>
        <p:nvSpPr>
          <p:cNvPr id="3" name="Holder 3"/>
          <p:cNvSpPr>
            <a:spLocks noGrp="1"/>
          </p:cNvSpPr>
          <p:nvPr>
            <p:ph type="body" idx="1"/>
          </p:nvPr>
        </p:nvSpPr>
        <p:spPr>
          <a:xfrm>
            <a:off x="1245177" y="1796521"/>
            <a:ext cx="9701646" cy="318100"/>
          </a:xfrm>
        </p:spPr>
        <p:txBody>
          <a:bodyPr lIns="0" tIns="0" rIns="0" bIns="0"/>
          <a:lstStyle>
            <a:lvl1pPr>
              <a:defRPr sz="2067" b="0" i="0">
                <a:solidFill>
                  <a:schemeClr val="tx1"/>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
        <p:nvSpPr>
          <p:cNvPr id="6" name="Holder 6"/>
          <p:cNvSpPr>
            <a:spLocks noGrp="1"/>
          </p:cNvSpPr>
          <p:nvPr>
            <p:ph type="sldNum" sz="quarter" idx="7"/>
          </p:nvPr>
        </p:nvSpPr>
        <p:spPr/>
        <p:txBody>
          <a:bodyPr lIns="0" tIns="0" rIns="0" bIns="0"/>
          <a:lstStyle>
            <a:lvl1pPr>
              <a:defRPr sz="4267" b="0" i="0">
                <a:solidFill>
                  <a:schemeClr val="bg1"/>
                </a:solidFill>
                <a:latin typeface="Arial Narrow"/>
                <a:cs typeface="Arial Narrow"/>
              </a:defRPr>
            </a:lvl1pPr>
          </a:lstStyle>
          <a:p>
            <a:pPr marL="116846">
              <a:spcBef>
                <a:spcPts val="1180"/>
              </a:spcBef>
            </a:pPr>
            <a:fld id="{81D60167-4931-47E6-BA6A-407CBD079E47}" type="slidenum">
              <a:rPr lang="en-US" spc="-563" smtClean="0"/>
              <a:pPr marL="116846">
                <a:spcBef>
                  <a:spcPts val="1180"/>
                </a:spcBef>
              </a:pPr>
              <a:t>‹#›</a:t>
            </a:fld>
            <a:endParaRPr lang="en-US" spc="-563" dirty="0"/>
          </a:p>
        </p:txBody>
      </p:sp>
    </p:spTree>
    <p:extLst>
      <p:ext uri="{BB962C8B-B14F-4D97-AF65-F5344CB8AC3E}">
        <p14:creationId xmlns:p14="http://schemas.microsoft.com/office/powerpoint/2010/main" val="2586049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67431" y="1883825"/>
            <a:ext cx="5792047" cy="666977"/>
          </a:xfrm>
        </p:spPr>
        <p:txBody>
          <a:bodyPr lIns="0" tIns="0" rIns="0" bIns="0"/>
          <a:lstStyle>
            <a:lvl1pPr>
              <a:defRPr sz="4334" b="0" i="0">
                <a:solidFill>
                  <a:schemeClr val="tx1"/>
                </a:solidFill>
                <a:latin typeface="Tahoma"/>
                <a:cs typeface="Tahoma"/>
              </a:defRPr>
            </a:lvl1pPr>
          </a:lstStyle>
          <a:p>
            <a:endParaRPr/>
          </a:p>
        </p:txBody>
      </p:sp>
      <p:sp>
        <p:nvSpPr>
          <p:cNvPr id="3" name="Holder 3"/>
          <p:cNvSpPr>
            <a:spLocks noGrp="1"/>
          </p:cNvSpPr>
          <p:nvPr>
            <p:ph sz="half" idx="2"/>
          </p:nvPr>
        </p:nvSpPr>
        <p:spPr>
          <a:xfrm>
            <a:off x="609600" y="1577340"/>
            <a:ext cx="5303520" cy="4770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770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
        <p:nvSpPr>
          <p:cNvPr id="7" name="Holder 7"/>
          <p:cNvSpPr>
            <a:spLocks noGrp="1"/>
          </p:cNvSpPr>
          <p:nvPr>
            <p:ph type="sldNum" sz="quarter" idx="7"/>
          </p:nvPr>
        </p:nvSpPr>
        <p:spPr/>
        <p:txBody>
          <a:bodyPr lIns="0" tIns="0" rIns="0" bIns="0"/>
          <a:lstStyle>
            <a:lvl1pPr>
              <a:defRPr sz="4267" b="0" i="0">
                <a:solidFill>
                  <a:schemeClr val="bg1"/>
                </a:solidFill>
                <a:latin typeface="Arial Narrow"/>
                <a:cs typeface="Arial Narrow"/>
              </a:defRPr>
            </a:lvl1pPr>
          </a:lstStyle>
          <a:p>
            <a:pPr marL="116846">
              <a:spcBef>
                <a:spcPts val="1180"/>
              </a:spcBef>
            </a:pPr>
            <a:fld id="{81D60167-4931-47E6-BA6A-407CBD079E47}" type="slidenum">
              <a:rPr lang="en-US" spc="-563" smtClean="0"/>
              <a:pPr marL="116846">
                <a:spcBef>
                  <a:spcPts val="1180"/>
                </a:spcBef>
              </a:pPr>
              <a:t>‹#›</a:t>
            </a:fld>
            <a:endParaRPr lang="en-US" spc="-563" dirty="0"/>
          </a:p>
        </p:txBody>
      </p:sp>
    </p:spTree>
    <p:extLst>
      <p:ext uri="{BB962C8B-B14F-4D97-AF65-F5344CB8AC3E}">
        <p14:creationId xmlns:p14="http://schemas.microsoft.com/office/powerpoint/2010/main" val="2083686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9608396" cy="6172200"/>
          </a:xfrm>
          <a:custGeom>
            <a:avLst/>
            <a:gdLst/>
            <a:ahLst/>
            <a:cxnLst/>
            <a:rect l="l" t="t" r="r" b="b"/>
            <a:pathLst>
              <a:path w="14412594" h="9258300">
                <a:moveTo>
                  <a:pt x="7287233" y="9251392"/>
                </a:moveTo>
                <a:lnTo>
                  <a:pt x="0" y="9257971"/>
                </a:lnTo>
                <a:lnTo>
                  <a:pt x="0" y="0"/>
                </a:lnTo>
                <a:lnTo>
                  <a:pt x="3275289" y="0"/>
                </a:lnTo>
                <a:lnTo>
                  <a:pt x="3275289" y="9246414"/>
                </a:lnTo>
                <a:lnTo>
                  <a:pt x="7287233" y="9251392"/>
                </a:lnTo>
                <a:close/>
              </a:path>
              <a:path w="14412594" h="9258300">
                <a:moveTo>
                  <a:pt x="12801192" y="9246414"/>
                </a:moveTo>
                <a:lnTo>
                  <a:pt x="7287233" y="9251392"/>
                </a:lnTo>
                <a:lnTo>
                  <a:pt x="3275289" y="9246414"/>
                </a:lnTo>
                <a:lnTo>
                  <a:pt x="12801192" y="9246414"/>
                </a:lnTo>
                <a:close/>
              </a:path>
              <a:path w="14412594" h="9258300">
                <a:moveTo>
                  <a:pt x="14412283" y="4614876"/>
                </a:moveTo>
                <a:lnTo>
                  <a:pt x="14412283" y="4647992"/>
                </a:lnTo>
                <a:lnTo>
                  <a:pt x="12801192" y="9246414"/>
                </a:lnTo>
                <a:lnTo>
                  <a:pt x="3275289" y="9246414"/>
                </a:lnTo>
                <a:lnTo>
                  <a:pt x="3275289" y="0"/>
                </a:lnTo>
                <a:lnTo>
                  <a:pt x="12797077" y="0"/>
                </a:lnTo>
                <a:lnTo>
                  <a:pt x="14412283" y="4614876"/>
                </a:lnTo>
                <a:close/>
              </a:path>
              <a:path w="14412594" h="9258300">
                <a:moveTo>
                  <a:pt x="12801192" y="9246414"/>
                </a:moveTo>
                <a:lnTo>
                  <a:pt x="12797053" y="9258228"/>
                </a:lnTo>
                <a:lnTo>
                  <a:pt x="7287233" y="9251392"/>
                </a:lnTo>
                <a:lnTo>
                  <a:pt x="12801192" y="9246414"/>
                </a:lnTo>
                <a:close/>
              </a:path>
            </a:pathLst>
          </a:custGeom>
          <a:solidFill>
            <a:srgbClr val="09A1DD"/>
          </a:solidFill>
        </p:spPr>
        <p:txBody>
          <a:bodyPr wrap="square" lIns="0" tIns="0" rIns="0" bIns="0" rtlCol="0"/>
          <a:lstStyle/>
          <a:p>
            <a:endParaRPr sz="1200"/>
          </a:p>
        </p:txBody>
      </p:sp>
      <p:sp>
        <p:nvSpPr>
          <p:cNvPr id="17" name="bg object 17"/>
          <p:cNvSpPr/>
          <p:nvPr/>
        </p:nvSpPr>
        <p:spPr>
          <a:xfrm>
            <a:off x="10229637" y="0"/>
            <a:ext cx="1272963" cy="1541357"/>
          </a:xfrm>
          <a:custGeom>
            <a:avLst/>
            <a:gdLst/>
            <a:ahLst/>
            <a:cxnLst/>
            <a:rect l="l" t="t" r="r" b="b"/>
            <a:pathLst>
              <a:path w="1909444" h="2312035">
                <a:moveTo>
                  <a:pt x="4695" y="2311589"/>
                </a:moveTo>
                <a:lnTo>
                  <a:pt x="0" y="2311589"/>
                </a:lnTo>
                <a:lnTo>
                  <a:pt x="1259" y="1565491"/>
                </a:lnTo>
                <a:lnTo>
                  <a:pt x="2941" y="216812"/>
                </a:lnTo>
                <a:lnTo>
                  <a:pt x="3234" y="0"/>
                </a:lnTo>
                <a:lnTo>
                  <a:pt x="1908917" y="0"/>
                </a:lnTo>
                <a:lnTo>
                  <a:pt x="1908917" y="1986076"/>
                </a:lnTo>
                <a:lnTo>
                  <a:pt x="954037" y="1986076"/>
                </a:lnTo>
                <a:lnTo>
                  <a:pt x="4695" y="2311589"/>
                </a:lnTo>
                <a:close/>
              </a:path>
              <a:path w="1909444" h="2312035">
                <a:moveTo>
                  <a:pt x="1908917" y="2311589"/>
                </a:moveTo>
                <a:lnTo>
                  <a:pt x="1904215" y="2311589"/>
                </a:lnTo>
                <a:lnTo>
                  <a:pt x="954037" y="1986076"/>
                </a:lnTo>
                <a:lnTo>
                  <a:pt x="1908917" y="1986076"/>
                </a:lnTo>
                <a:lnTo>
                  <a:pt x="1908917" y="2311589"/>
                </a:lnTo>
                <a:close/>
              </a:path>
            </a:pathLst>
          </a:custGeom>
          <a:solidFill>
            <a:srgbClr val="000000"/>
          </a:solidFill>
        </p:spPr>
        <p:txBody>
          <a:bodyPr wrap="square" lIns="0" tIns="0" rIns="0" bIns="0" rtlCol="0"/>
          <a:lstStyle/>
          <a:p>
            <a:endParaRPr sz="1200"/>
          </a:p>
        </p:txBody>
      </p:sp>
      <p:sp>
        <p:nvSpPr>
          <p:cNvPr id="18" name="bg object 18"/>
          <p:cNvSpPr/>
          <p:nvPr/>
        </p:nvSpPr>
        <p:spPr>
          <a:xfrm>
            <a:off x="10240772" y="1"/>
            <a:ext cx="1272963" cy="1432983"/>
          </a:xfrm>
          <a:custGeom>
            <a:avLst/>
            <a:gdLst/>
            <a:ahLst/>
            <a:cxnLst/>
            <a:rect l="l" t="t" r="r" b="b"/>
            <a:pathLst>
              <a:path w="1909444" h="2149475">
                <a:moveTo>
                  <a:pt x="4696" y="2149271"/>
                </a:moveTo>
                <a:lnTo>
                  <a:pt x="0" y="2149271"/>
                </a:lnTo>
                <a:lnTo>
                  <a:pt x="1259" y="1403173"/>
                </a:lnTo>
                <a:lnTo>
                  <a:pt x="3014" y="0"/>
                </a:lnTo>
                <a:lnTo>
                  <a:pt x="1908917" y="0"/>
                </a:lnTo>
                <a:lnTo>
                  <a:pt x="1908917" y="1823758"/>
                </a:lnTo>
                <a:lnTo>
                  <a:pt x="954037" y="1823758"/>
                </a:lnTo>
                <a:lnTo>
                  <a:pt x="4696" y="2149271"/>
                </a:lnTo>
                <a:close/>
              </a:path>
              <a:path w="1909444" h="2149475">
                <a:moveTo>
                  <a:pt x="1908917" y="2149271"/>
                </a:moveTo>
                <a:lnTo>
                  <a:pt x="1904214" y="2149271"/>
                </a:lnTo>
                <a:lnTo>
                  <a:pt x="954037" y="1823758"/>
                </a:lnTo>
                <a:lnTo>
                  <a:pt x="1908917" y="1823758"/>
                </a:lnTo>
                <a:lnTo>
                  <a:pt x="1908917" y="2149271"/>
                </a:lnTo>
                <a:close/>
              </a:path>
            </a:pathLst>
          </a:custGeom>
          <a:solidFill>
            <a:srgbClr val="09A1DD"/>
          </a:solidFill>
        </p:spPr>
        <p:txBody>
          <a:bodyPr wrap="square" lIns="0" tIns="0" rIns="0" bIns="0" rtlCol="0"/>
          <a:lstStyle/>
          <a:p>
            <a:endParaRPr sz="1200"/>
          </a:p>
        </p:txBody>
      </p:sp>
      <p:sp>
        <p:nvSpPr>
          <p:cNvPr id="19" name="bg object 19"/>
          <p:cNvSpPr/>
          <p:nvPr/>
        </p:nvSpPr>
        <p:spPr>
          <a:xfrm>
            <a:off x="0" y="6287533"/>
            <a:ext cx="11181927" cy="570653"/>
          </a:xfrm>
          <a:custGeom>
            <a:avLst/>
            <a:gdLst/>
            <a:ahLst/>
            <a:cxnLst/>
            <a:rect l="l" t="t" r="r" b="b"/>
            <a:pathLst>
              <a:path w="16772890" h="855979">
                <a:moveTo>
                  <a:pt x="0" y="855699"/>
                </a:moveTo>
                <a:lnTo>
                  <a:pt x="0" y="0"/>
                </a:lnTo>
                <a:lnTo>
                  <a:pt x="16772786" y="0"/>
                </a:lnTo>
                <a:lnTo>
                  <a:pt x="16772786" y="855699"/>
                </a:lnTo>
                <a:lnTo>
                  <a:pt x="0" y="855699"/>
                </a:lnTo>
                <a:close/>
              </a:path>
            </a:pathLst>
          </a:custGeom>
          <a:solidFill>
            <a:srgbClr val="09A1DD"/>
          </a:solidFill>
        </p:spPr>
        <p:txBody>
          <a:bodyPr wrap="square" lIns="0" tIns="0" rIns="0" bIns="0" rtlCol="0"/>
          <a:lstStyle/>
          <a:p>
            <a:endParaRPr sz="1200"/>
          </a:p>
        </p:txBody>
      </p:sp>
      <p:sp>
        <p:nvSpPr>
          <p:cNvPr id="20" name="bg object 20"/>
          <p:cNvSpPr/>
          <p:nvPr/>
        </p:nvSpPr>
        <p:spPr>
          <a:xfrm>
            <a:off x="11189283" y="5636023"/>
            <a:ext cx="998220" cy="1222163"/>
          </a:xfrm>
          <a:custGeom>
            <a:avLst/>
            <a:gdLst/>
            <a:ahLst/>
            <a:cxnLst/>
            <a:rect l="l" t="t" r="r" b="b"/>
            <a:pathLst>
              <a:path w="1497330" h="1833245">
                <a:moveTo>
                  <a:pt x="0" y="0"/>
                </a:moveTo>
                <a:lnTo>
                  <a:pt x="1496973" y="0"/>
                </a:lnTo>
                <a:lnTo>
                  <a:pt x="1496973" y="1832966"/>
                </a:lnTo>
                <a:lnTo>
                  <a:pt x="0" y="1832966"/>
                </a:lnTo>
                <a:lnTo>
                  <a:pt x="0" y="0"/>
                </a:lnTo>
                <a:close/>
              </a:path>
            </a:pathLst>
          </a:custGeom>
          <a:solidFill>
            <a:srgbClr val="000000"/>
          </a:solidFill>
        </p:spPr>
        <p:txBody>
          <a:bodyPr wrap="square" lIns="0" tIns="0" rIns="0" bIns="0" rtlCol="0"/>
          <a:lstStyle/>
          <a:p>
            <a:endParaRPr sz="1200"/>
          </a:p>
        </p:txBody>
      </p:sp>
      <p:pic>
        <p:nvPicPr>
          <p:cNvPr id="21" name="bg object 21"/>
          <p:cNvPicPr/>
          <p:nvPr/>
        </p:nvPicPr>
        <p:blipFill>
          <a:blip r:embed="rId2" cstate="print"/>
          <a:stretch>
            <a:fillRect/>
          </a:stretch>
        </p:blipFill>
        <p:spPr>
          <a:xfrm>
            <a:off x="6567009" y="794732"/>
            <a:ext cx="3549649" cy="4584699"/>
          </a:xfrm>
          <a:prstGeom prst="rect">
            <a:avLst/>
          </a:prstGeom>
        </p:spPr>
      </p:pic>
      <p:sp>
        <p:nvSpPr>
          <p:cNvPr id="2" name="Holder 2"/>
          <p:cNvSpPr>
            <a:spLocks noGrp="1"/>
          </p:cNvSpPr>
          <p:nvPr>
            <p:ph type="title"/>
          </p:nvPr>
        </p:nvSpPr>
        <p:spPr>
          <a:xfrm>
            <a:off x="567431" y="1883825"/>
            <a:ext cx="5792047" cy="666977"/>
          </a:xfrm>
        </p:spPr>
        <p:txBody>
          <a:bodyPr lIns="0" tIns="0" rIns="0" bIns="0"/>
          <a:lstStyle>
            <a:lvl1pPr>
              <a:defRPr sz="4334" b="0" i="0">
                <a:solidFill>
                  <a:schemeClr val="tx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Tree>
    <p:extLst>
      <p:ext uri="{BB962C8B-B14F-4D97-AF65-F5344CB8AC3E}">
        <p14:creationId xmlns:p14="http://schemas.microsoft.com/office/powerpoint/2010/main" val="97339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A728-16D4-FFBC-6804-8B1705CBF4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E68B99-E9E8-4481-6B19-726DC4A882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A40681-D48D-4D77-7B03-021BC5AE9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F01401-CE43-6365-D5BD-19BA8668F6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7CC9EA-2D2C-5E57-7646-536A82EDD5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CEF99-3C42-245F-CAA2-403F54FA8D82}"/>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8" name="Footer Placeholder 7">
            <a:extLst>
              <a:ext uri="{FF2B5EF4-FFF2-40B4-BE49-F238E27FC236}">
                <a16:creationId xmlns:a16="http://schemas.microsoft.com/office/drawing/2014/main" id="{1710EB0B-B41F-0350-5161-BACE515721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DE00B7-B355-6170-F584-0848FB0EA99F}"/>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38390456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9608396" cy="6172200"/>
          </a:xfrm>
          <a:custGeom>
            <a:avLst/>
            <a:gdLst/>
            <a:ahLst/>
            <a:cxnLst/>
            <a:rect l="l" t="t" r="r" b="b"/>
            <a:pathLst>
              <a:path w="14412594" h="9258300">
                <a:moveTo>
                  <a:pt x="7287233" y="9251392"/>
                </a:moveTo>
                <a:lnTo>
                  <a:pt x="0" y="9257971"/>
                </a:lnTo>
                <a:lnTo>
                  <a:pt x="0" y="0"/>
                </a:lnTo>
                <a:lnTo>
                  <a:pt x="3275289" y="0"/>
                </a:lnTo>
                <a:lnTo>
                  <a:pt x="3275289" y="9246414"/>
                </a:lnTo>
                <a:lnTo>
                  <a:pt x="7287233" y="9251392"/>
                </a:lnTo>
                <a:close/>
              </a:path>
              <a:path w="14412594" h="9258300">
                <a:moveTo>
                  <a:pt x="12801192" y="9246414"/>
                </a:moveTo>
                <a:lnTo>
                  <a:pt x="7287233" y="9251392"/>
                </a:lnTo>
                <a:lnTo>
                  <a:pt x="3275289" y="9246414"/>
                </a:lnTo>
                <a:lnTo>
                  <a:pt x="12801192" y="9246414"/>
                </a:lnTo>
                <a:close/>
              </a:path>
              <a:path w="14412594" h="9258300">
                <a:moveTo>
                  <a:pt x="14412283" y="4614876"/>
                </a:moveTo>
                <a:lnTo>
                  <a:pt x="14412283" y="4647992"/>
                </a:lnTo>
                <a:lnTo>
                  <a:pt x="12801192" y="9246414"/>
                </a:lnTo>
                <a:lnTo>
                  <a:pt x="3275289" y="9246414"/>
                </a:lnTo>
                <a:lnTo>
                  <a:pt x="3275289" y="0"/>
                </a:lnTo>
                <a:lnTo>
                  <a:pt x="12797077" y="0"/>
                </a:lnTo>
                <a:lnTo>
                  <a:pt x="14412283" y="4614876"/>
                </a:lnTo>
                <a:close/>
              </a:path>
              <a:path w="14412594" h="9258300">
                <a:moveTo>
                  <a:pt x="12801192" y="9246414"/>
                </a:moveTo>
                <a:lnTo>
                  <a:pt x="12797053" y="9258228"/>
                </a:lnTo>
                <a:lnTo>
                  <a:pt x="7287233" y="9251392"/>
                </a:lnTo>
                <a:lnTo>
                  <a:pt x="12801192" y="9246414"/>
                </a:lnTo>
                <a:close/>
              </a:path>
            </a:pathLst>
          </a:custGeom>
          <a:solidFill>
            <a:srgbClr val="09A1DD"/>
          </a:solidFill>
        </p:spPr>
        <p:txBody>
          <a:bodyPr wrap="square" lIns="0" tIns="0" rIns="0" bIns="0" rtlCol="0"/>
          <a:lstStyle/>
          <a:p>
            <a:endParaRPr sz="12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6/23/2023</a:t>
            </a:fld>
            <a:endParaRPr lang="en-US"/>
          </a:p>
        </p:txBody>
      </p:sp>
      <p:sp>
        <p:nvSpPr>
          <p:cNvPr id="4" name="Holder 4"/>
          <p:cNvSpPr>
            <a:spLocks noGrp="1"/>
          </p:cNvSpPr>
          <p:nvPr>
            <p:ph type="sldNum" sz="quarter" idx="7"/>
          </p:nvPr>
        </p:nvSpPr>
        <p:spPr/>
        <p:txBody>
          <a:bodyPr lIns="0" tIns="0" rIns="0" bIns="0"/>
          <a:lstStyle>
            <a:lvl1pPr>
              <a:defRPr sz="4267" b="0" i="0">
                <a:solidFill>
                  <a:schemeClr val="bg1"/>
                </a:solidFill>
                <a:latin typeface="Arial Narrow"/>
                <a:cs typeface="Arial Narrow"/>
              </a:defRPr>
            </a:lvl1pPr>
          </a:lstStyle>
          <a:p>
            <a:pPr marL="116846">
              <a:spcBef>
                <a:spcPts val="1180"/>
              </a:spcBef>
            </a:pPr>
            <a:fld id="{81D60167-4931-47E6-BA6A-407CBD079E47}" type="slidenum">
              <a:rPr lang="en-US" spc="-563" smtClean="0"/>
              <a:pPr marL="116846">
                <a:spcBef>
                  <a:spcPts val="1180"/>
                </a:spcBef>
              </a:pPr>
              <a:t>‹#›</a:t>
            </a:fld>
            <a:endParaRPr lang="en-US" spc="-563" dirty="0"/>
          </a:p>
        </p:txBody>
      </p:sp>
    </p:spTree>
    <p:extLst>
      <p:ext uri="{BB962C8B-B14F-4D97-AF65-F5344CB8AC3E}">
        <p14:creationId xmlns:p14="http://schemas.microsoft.com/office/powerpoint/2010/main" val="3839277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97451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A4AA-A574-4F2D-A7AD-DBADB9D68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C7BECD-6F5E-4D5D-9D77-766840D0778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3BBE34-B62E-4B53-BE7A-C4CF116B4E2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5F2C74-F86D-4F74-B4AD-4B2F7BDF22CA}"/>
              </a:ext>
            </a:extLst>
          </p:cNvPr>
          <p:cNvSpPr>
            <a:spLocks noGrp="1"/>
          </p:cNvSpPr>
          <p:nvPr>
            <p:ph type="dt" sz="half" idx="10"/>
          </p:nvPr>
        </p:nvSpPr>
        <p:spPr/>
        <p:txBody>
          <a:bodyPr/>
          <a:lstStyle/>
          <a:p>
            <a:fld id="{B8342647-06C0-4F66-A5DE-BAB42A1D04BB}" type="datetimeFigureOut">
              <a:rPr lang="en-US" smtClean="0"/>
              <a:t>6/23/2023</a:t>
            </a:fld>
            <a:endParaRPr lang="en-US"/>
          </a:p>
        </p:txBody>
      </p:sp>
      <p:sp>
        <p:nvSpPr>
          <p:cNvPr id="6" name="Footer Placeholder 5">
            <a:extLst>
              <a:ext uri="{FF2B5EF4-FFF2-40B4-BE49-F238E27FC236}">
                <a16:creationId xmlns:a16="http://schemas.microsoft.com/office/drawing/2014/main" id="{D02C5CCC-73C2-428F-B50C-2DBD89C162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7F791-D541-4223-AAD2-057FB47D1486}"/>
              </a:ext>
            </a:extLst>
          </p:cNvPr>
          <p:cNvSpPr>
            <a:spLocks noGrp="1"/>
          </p:cNvSpPr>
          <p:nvPr>
            <p:ph type="sldNum" sz="quarter" idx="12"/>
          </p:nvPr>
        </p:nvSpPr>
        <p:spPr/>
        <p:txBody>
          <a:bodyPr/>
          <a:lstStyle/>
          <a:p>
            <a:fld id="{7027F87B-813F-4752-8261-9863B6A8E1ED}" type="slidenum">
              <a:rPr lang="en-US" smtClean="0"/>
              <a:t>‹#›</a:t>
            </a:fld>
            <a:endParaRPr lang="en-US"/>
          </a:p>
        </p:txBody>
      </p:sp>
    </p:spTree>
    <p:extLst>
      <p:ext uri="{BB962C8B-B14F-4D97-AF65-F5344CB8AC3E}">
        <p14:creationId xmlns:p14="http://schemas.microsoft.com/office/powerpoint/2010/main" val="19809757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861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9CAA-A0C6-47BA-A835-0A072FAC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820CB-107C-4326-812A-24D8A63928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776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EEE1768-838E-4066-A38E-5D4CD5AD052B}"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2096521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E1768-838E-4066-A38E-5D4CD5AD052B}"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926350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EE1768-838E-4066-A38E-5D4CD5AD052B}"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4120322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EE1768-838E-4066-A38E-5D4CD5AD052B}"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2340211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EE1768-838E-4066-A38E-5D4CD5AD052B}" type="datetimeFigureOut">
              <a:rPr lang="en-US" smtClean="0"/>
              <a:t>6/23/2023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3972177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C572-EC00-212D-F93D-752CC964EF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5535D7-B7C4-0709-5F86-B4FB741D88AD}"/>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4" name="Footer Placeholder 3">
            <a:extLst>
              <a:ext uri="{FF2B5EF4-FFF2-40B4-BE49-F238E27FC236}">
                <a16:creationId xmlns:a16="http://schemas.microsoft.com/office/drawing/2014/main" id="{D064835B-BE79-E45E-FF55-3BB8DCEB3C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3B4B1F-56BE-5CC4-76B7-7087F82F220D}"/>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397037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EE1768-838E-4066-A38E-5D4CD5AD052B}" type="datetimeFigureOut">
              <a:rPr lang="en-US" smtClean="0"/>
              <a:t>6/23/2023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3737725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E1768-838E-4066-A38E-5D4CD5AD052B}" type="datetimeFigureOut">
              <a:rPr lang="en-US" smtClean="0"/>
              <a:t>6/23/2023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18658920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EE1768-838E-4066-A38E-5D4CD5AD052B}"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26550720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EE1768-838E-4066-A38E-5D4CD5AD052B}" type="datetimeFigureOut">
              <a:rPr lang="en-US" smtClean="0"/>
              <a:t>6/23/2023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8663273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E1768-838E-4066-A38E-5D4CD5AD052B}"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1514376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E1768-838E-4066-A38E-5D4CD5AD052B}" type="datetimeFigureOut">
              <a:rPr lang="en-US" smtClean="0"/>
              <a:t>6/23/2023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CD5134-6F93-4AE1-BFDE-F0F73329C51E}" type="slidenum">
              <a:rPr lang="en-US" smtClean="0"/>
              <a:t>‹#›</a:t>
            </a:fld>
            <a:endParaRPr lang="en-US"/>
          </a:p>
        </p:txBody>
      </p:sp>
    </p:spTree>
    <p:extLst>
      <p:ext uri="{BB962C8B-B14F-4D97-AF65-F5344CB8AC3E}">
        <p14:creationId xmlns:p14="http://schemas.microsoft.com/office/powerpoint/2010/main" val="33198335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5" name="Rectangle 3"/>
          <p:cNvSpPr>
            <a:spLocks noGrp="1" noChangeArrowheads="1"/>
          </p:cNvSpPr>
          <p:nvPr>
            <p:ph type="sldNum" sz="quarter" idx="11"/>
          </p:nvPr>
        </p:nvSpPr>
        <p:spPr>
          <a:xfrm>
            <a:off x="8737600" y="6356353"/>
            <a:ext cx="2844800" cy="365125"/>
          </a:xfrm>
          <a:prstGeom prst="rect">
            <a:avLst/>
          </a:prstGeom>
          <a:ln/>
        </p:spPr>
        <p:txBody>
          <a:bodyPr/>
          <a:lstStyle>
            <a:lvl1pPr>
              <a:defRPr/>
            </a:lvl1pPr>
          </a:lstStyle>
          <a:p>
            <a:pPr fontAlgn="base">
              <a:spcBef>
                <a:spcPct val="0"/>
              </a:spcBef>
              <a:spcAft>
                <a:spcPct val="0"/>
              </a:spcAft>
              <a:defRPr/>
            </a:pPr>
            <a:fld id="{0C639075-877E-4FDF-B6CA-45D63715E64D}" type="slidenum">
              <a:rPr lang="en-US">
                <a:solidFill>
                  <a:prstClr val="black">
                    <a:lumMod val="65000"/>
                    <a:lumOff val="35000"/>
                  </a:prstClr>
                </a:solidFill>
                <a:cs typeface="Arial" charset="0"/>
              </a:rPr>
              <a:pPr fontAlgn="base">
                <a:spcBef>
                  <a:spcPct val="0"/>
                </a:spcBef>
                <a:spcAft>
                  <a:spcPct val="0"/>
                </a:spcAft>
                <a:defRPr/>
              </a:pPr>
              <a:t>‹#›</a:t>
            </a:fld>
            <a:endParaRPr lang="en-US">
              <a:solidFill>
                <a:prstClr val="black">
                  <a:lumMod val="65000"/>
                  <a:lumOff val="35000"/>
                </a:prstClr>
              </a:solidFill>
              <a:cs typeface="Arial" charset="0"/>
            </a:endParaRPr>
          </a:p>
        </p:txBody>
      </p:sp>
      <p:sp>
        <p:nvSpPr>
          <p:cNvPr id="6" name="Rectangle 16"/>
          <p:cNvSpPr>
            <a:spLocks noGrp="1" noChangeArrowheads="1"/>
          </p:cNvSpPr>
          <p:nvPr>
            <p:ph type="dt" sz="half" idx="12"/>
          </p:nvPr>
        </p:nvSpPr>
        <p:spPr>
          <a:xfrm>
            <a:off x="609600" y="6356353"/>
            <a:ext cx="3759200" cy="365125"/>
          </a:xfrm>
          <a:prstGeom prst="rect">
            <a:avLst/>
          </a:prstGeom>
          <a:ln/>
        </p:spPr>
        <p:txBody>
          <a:bodyPr/>
          <a:lstStyle>
            <a:lvl1pPr>
              <a:defRPr>
                <a:solidFill>
                  <a:schemeClr val="tx2">
                    <a:lumMod val="60000"/>
                    <a:lumOff val="40000"/>
                  </a:schemeClr>
                </a:solidFill>
              </a:defRPr>
            </a:lvl1pPr>
          </a:lstStyle>
          <a:p>
            <a:pPr fontAlgn="base">
              <a:spcBef>
                <a:spcPct val="0"/>
              </a:spcBef>
              <a:spcAft>
                <a:spcPct val="0"/>
              </a:spcAft>
              <a:defRPr/>
            </a:pPr>
            <a:endParaRPr lang="en-US">
              <a:solidFill>
                <a:srgbClr val="1F497D">
                  <a:lumMod val="60000"/>
                  <a:lumOff val="40000"/>
                </a:srgbClr>
              </a:solidFill>
              <a:cs typeface="Arial" charset="0"/>
            </a:endParaRPr>
          </a:p>
        </p:txBody>
      </p:sp>
    </p:spTree>
    <p:extLst>
      <p:ext uri="{BB962C8B-B14F-4D97-AF65-F5344CB8AC3E}">
        <p14:creationId xmlns:p14="http://schemas.microsoft.com/office/powerpoint/2010/main" val="289247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A6D4F-D167-E4F9-7923-026CF452BDAF}"/>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3" name="Footer Placeholder 2">
            <a:extLst>
              <a:ext uri="{FF2B5EF4-FFF2-40B4-BE49-F238E27FC236}">
                <a16:creationId xmlns:a16="http://schemas.microsoft.com/office/drawing/2014/main" id="{C65C1500-3473-E685-B1F7-011D200797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FD42CF-C518-DECD-CE23-0C3773B1D458}"/>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241265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4BAAA-DF79-1D43-3661-E07BAD46E3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A71DBA-68EB-FB90-4F43-1AC7DCC461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1DADE-111C-F565-65A0-9C3A768F5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77F08-544E-CF27-2BA6-785AD683DD2C}"/>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6" name="Footer Placeholder 5">
            <a:extLst>
              <a:ext uri="{FF2B5EF4-FFF2-40B4-BE49-F238E27FC236}">
                <a16:creationId xmlns:a16="http://schemas.microsoft.com/office/drawing/2014/main" id="{83791D32-FCFD-71E9-F7A3-4315DCAF86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FB883-56F2-F8DB-3B21-C70716E70287}"/>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2374118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B060-AAC8-2785-6D76-D1C3364C7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AE119A-B719-6BD6-5CB5-E4D59094C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8F9F56-F875-D278-D076-9235365A2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88945A-3DD4-4254-5BC4-69D52F251B0C}"/>
              </a:ext>
            </a:extLst>
          </p:cNvPr>
          <p:cNvSpPr>
            <a:spLocks noGrp="1"/>
          </p:cNvSpPr>
          <p:nvPr>
            <p:ph type="dt" sz="half" idx="10"/>
          </p:nvPr>
        </p:nvSpPr>
        <p:spPr/>
        <p:txBody>
          <a:bodyPr/>
          <a:lstStyle/>
          <a:p>
            <a:fld id="{D98BE866-50FB-4AEF-8E48-8C723165642E}" type="datetimeFigureOut">
              <a:rPr lang="en-US" smtClean="0"/>
              <a:t>6/23/2023</a:t>
            </a:fld>
            <a:endParaRPr lang="en-US"/>
          </a:p>
        </p:txBody>
      </p:sp>
      <p:sp>
        <p:nvSpPr>
          <p:cNvPr id="6" name="Footer Placeholder 5">
            <a:extLst>
              <a:ext uri="{FF2B5EF4-FFF2-40B4-BE49-F238E27FC236}">
                <a16:creationId xmlns:a16="http://schemas.microsoft.com/office/drawing/2014/main" id="{43412C88-B772-95E1-F9D5-5A791DC73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E3081A-1E82-2EA5-BF10-00A199AD49B2}"/>
              </a:ext>
            </a:extLst>
          </p:cNvPr>
          <p:cNvSpPr>
            <a:spLocks noGrp="1"/>
          </p:cNvSpPr>
          <p:nvPr>
            <p:ph type="sldNum" sz="quarter" idx="12"/>
          </p:nvPr>
        </p:nvSpPr>
        <p:spPr/>
        <p:txBody>
          <a:bodyPr/>
          <a:lstStyle/>
          <a:p>
            <a:fld id="{C9142426-3BAB-4899-8C9A-EF3225FAA7AC}" type="slidenum">
              <a:rPr lang="en-US" smtClean="0"/>
              <a:t>‹#›</a:t>
            </a:fld>
            <a:endParaRPr lang="en-US"/>
          </a:p>
        </p:txBody>
      </p:sp>
    </p:spTree>
    <p:extLst>
      <p:ext uri="{BB962C8B-B14F-4D97-AF65-F5344CB8AC3E}">
        <p14:creationId xmlns:p14="http://schemas.microsoft.com/office/powerpoint/2010/main" val="1997014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10.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7.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E56C99-131E-8AC3-7298-A3E9776770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2B1CFE-C18B-13F0-6415-E4393E9721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9643CA-8331-2D46-A9E7-89F11458CE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8BE866-50FB-4AEF-8E48-8C723165642E}" type="datetimeFigureOut">
              <a:rPr lang="en-US" smtClean="0"/>
              <a:t>6/23/2023</a:t>
            </a:fld>
            <a:endParaRPr lang="en-US"/>
          </a:p>
        </p:txBody>
      </p:sp>
      <p:sp>
        <p:nvSpPr>
          <p:cNvPr id="5" name="Footer Placeholder 4">
            <a:extLst>
              <a:ext uri="{FF2B5EF4-FFF2-40B4-BE49-F238E27FC236}">
                <a16:creationId xmlns:a16="http://schemas.microsoft.com/office/drawing/2014/main" id="{80090232-3A6F-C198-9D5C-AEBAE2605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537D51-26BE-1452-D86C-8498145B86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42426-3BAB-4899-8C9A-EF3225FAA7AC}" type="slidenum">
              <a:rPr lang="en-US" smtClean="0"/>
              <a:t>‹#›</a:t>
            </a:fld>
            <a:endParaRPr lang="en-US"/>
          </a:p>
        </p:txBody>
      </p:sp>
    </p:spTree>
    <p:extLst>
      <p:ext uri="{BB962C8B-B14F-4D97-AF65-F5344CB8AC3E}">
        <p14:creationId xmlns:p14="http://schemas.microsoft.com/office/powerpoint/2010/main" val="4025484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4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E1768-838E-4066-A38E-5D4CD5AD052B}" type="datetimeFigureOut">
              <a:rPr lang="en-US" smtClean="0"/>
              <a:t>6/23/2023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D5134-6F93-4AE1-BFDE-F0F73329C51E}" type="slidenum">
              <a:rPr lang="en-US" smtClean="0"/>
              <a:t>‹#›</a:t>
            </a:fld>
            <a:endParaRPr lang="en-US"/>
          </a:p>
        </p:txBody>
      </p:sp>
    </p:spTree>
    <p:extLst>
      <p:ext uri="{BB962C8B-B14F-4D97-AF65-F5344CB8AC3E}">
        <p14:creationId xmlns:p14="http://schemas.microsoft.com/office/powerpoint/2010/main" val="366107001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97B68F-93F6-410B-B498-02A4453404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CD0D1-F842-43FA-B898-D890EE58E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FC391-65DE-4A82-A28E-9A6A0332C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BD544-6E16-4774-9332-D4D3BB5874B9}" type="datetimeFigureOut">
              <a:rPr lang="en-US" smtClean="0"/>
              <a:t>6/23/2023</a:t>
            </a:fld>
            <a:endParaRPr lang="en-US"/>
          </a:p>
        </p:txBody>
      </p:sp>
      <p:sp>
        <p:nvSpPr>
          <p:cNvPr id="5" name="Footer Placeholder 4">
            <a:extLst>
              <a:ext uri="{FF2B5EF4-FFF2-40B4-BE49-F238E27FC236}">
                <a16:creationId xmlns:a16="http://schemas.microsoft.com/office/drawing/2014/main" id="{641D890E-120F-45FB-971F-28EA9A14FF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5D39B-3175-479B-A153-5DF9F9A2DA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297E1-AA58-42AD-B5D1-1130BEE15012}" type="slidenum">
              <a:rPr lang="en-US" smtClean="0"/>
              <a:t>‹#›</a:t>
            </a:fld>
            <a:endParaRPr lang="en-US"/>
          </a:p>
        </p:txBody>
      </p:sp>
    </p:spTree>
    <p:extLst>
      <p:ext uri="{BB962C8B-B14F-4D97-AF65-F5344CB8AC3E}">
        <p14:creationId xmlns:p14="http://schemas.microsoft.com/office/powerpoint/2010/main" val="1148418855"/>
      </p:ext>
    </p:extLst>
  </p:cSld>
  <p:clrMap bg1="lt1" tx1="dk1" bg2="lt2" tx2="dk2" accent1="accent1" accent2="accent2" accent3="accent3" accent4="accent4" accent5="accent5" accent6="accent6" hlink="hlink" folHlink="folHlink"/>
  <p:sldLayoutIdLst>
    <p:sldLayoutId id="2147483661" r:id="rId1"/>
    <p:sldLayoutId id="21474837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46D941D-8CE6-4DA7-AB11-506BFE4699A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055FDA-4CAD-4DA6-B961-6B6207F8AA68}"/>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FE410A1-235F-40E2-A0B6-B42D660003F2}"/>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a:defRPr/>
            </a:pPr>
            <a:fld id="{05F3A2A1-CBCB-446B-9042-5AE9843C4B26}" type="datetimeFigureOut">
              <a:rPr lang="en-US"/>
              <a:pPr>
                <a:defRPr/>
              </a:pPr>
              <a:t>6/23/2023</a:t>
            </a:fld>
            <a:endParaRPr lang="en-US"/>
          </a:p>
        </p:txBody>
      </p:sp>
      <p:sp>
        <p:nvSpPr>
          <p:cNvPr id="5" name="Footer Placeholder 4">
            <a:extLst>
              <a:ext uri="{FF2B5EF4-FFF2-40B4-BE49-F238E27FC236}">
                <a16:creationId xmlns:a16="http://schemas.microsoft.com/office/drawing/2014/main" id="{0160AF6A-13F9-40C0-9553-FC3BB90F72AC}"/>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75F20990-B8F5-4B4E-B762-9446FF109671}"/>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670C03A6-87BF-406A-A537-EDBA563D2F02}" type="slidenum">
              <a:rPr lang="en-US" altLang="en-US"/>
              <a:pPr>
                <a:defRPr/>
              </a:pPr>
              <a:t>‹#›</a:t>
            </a:fld>
            <a:endParaRPr lang="en-US" altLang="en-US"/>
          </a:p>
        </p:txBody>
      </p:sp>
    </p:spTree>
    <p:extLst>
      <p:ext uri="{BB962C8B-B14F-4D97-AF65-F5344CB8AC3E}">
        <p14:creationId xmlns:p14="http://schemas.microsoft.com/office/powerpoint/2010/main" val="3315808305"/>
      </p:ext>
    </p:extLst>
  </p:cSld>
  <p:clrMap bg1="lt1" tx1="dk1" bg2="lt2" tx2="dk2" accent1="accent1" accent2="accent2" accent3="accent3" accent4="accent4" accent5="accent5" accent6="accent6" hlink="hlink" folHlink="folHlink"/>
  <p:sldLayoutIdLst>
    <p:sldLayoutId id="2147483663" r:id="rId1"/>
    <p:sldLayoutId id="2147483665"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6A3ADD"/>
            </a:gs>
            <a:gs pos="99000">
              <a:srgbClr val="6A3ADD"/>
            </a:gs>
            <a:gs pos="0">
              <a:srgbClr val="3B2B73"/>
            </a:gs>
            <a:gs pos="10000">
              <a:srgbClr val="3B2B73"/>
            </a:gs>
            <a:gs pos="100000">
              <a:srgbClr val="6A3ADD">
                <a:lumMod val="84309"/>
                <a:lumOff val="15691"/>
              </a:srgbClr>
            </a:gs>
            <a:gs pos="100000">
              <a:srgbClr val="6A3ADD"/>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GB"/>
              <a:t>Click to edit Master title style</a:t>
            </a:r>
            <a:endParaRPr lang="en-AU"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p:txBody>
      </p:sp>
    </p:spTree>
    <p:extLst>
      <p:ext uri="{BB962C8B-B14F-4D97-AF65-F5344CB8AC3E}">
        <p14:creationId xmlns:p14="http://schemas.microsoft.com/office/powerpoint/2010/main" val="28333131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l" defTabSz="914412" rtl="0" eaLnBrk="1" latinLnBrk="0" hangingPunct="1">
        <a:lnSpc>
          <a:spcPct val="90000"/>
        </a:lnSpc>
        <a:spcBef>
          <a:spcPct val="0"/>
        </a:spcBef>
        <a:buNone/>
        <a:defRPr sz="6600" kern="1200">
          <a:solidFill>
            <a:schemeClr val="bg1"/>
          </a:solidFill>
          <a:latin typeface="AG Book Stencil" charset="0"/>
          <a:ea typeface="AG Book Stencil" charset="0"/>
          <a:cs typeface="AG Book Stencil" charset="0"/>
        </a:defRPr>
      </a:lvl1pPr>
    </p:titleStyle>
    <p:bodyStyle>
      <a:lvl1pPr marL="0" indent="0" algn="l" defTabSz="914412" rtl="0" eaLnBrk="1" latinLnBrk="0" hangingPunct="1">
        <a:lnSpc>
          <a:spcPct val="100000"/>
        </a:lnSpc>
        <a:spcBef>
          <a:spcPts val="0"/>
        </a:spcBef>
        <a:spcAft>
          <a:spcPts val="1600"/>
        </a:spcAft>
        <a:buFont typeface="Arial"/>
        <a:buNone/>
        <a:defRPr sz="2800" kern="1200">
          <a:solidFill>
            <a:schemeClr val="bg1"/>
          </a:solidFill>
          <a:latin typeface="Open Sans" charset="0"/>
          <a:ea typeface="Open Sans" charset="0"/>
          <a:cs typeface="Open Sans" charset="0"/>
        </a:defRPr>
      </a:lvl1pPr>
      <a:lvl2pPr marL="685809" indent="-228603" algn="l" defTabSz="914412" rtl="0" eaLnBrk="1" latinLnBrk="0" hangingPunct="1">
        <a:lnSpc>
          <a:spcPct val="90000"/>
        </a:lnSpc>
        <a:spcBef>
          <a:spcPts val="500"/>
        </a:spcBef>
        <a:buFont typeface="Arial"/>
        <a:buChar char="•"/>
        <a:defRPr sz="2400" kern="1200">
          <a:solidFill>
            <a:schemeClr val="bg1"/>
          </a:solidFill>
          <a:latin typeface="Open Sans" charset="0"/>
          <a:ea typeface="Open Sans" charset="0"/>
          <a:cs typeface="Open Sans" charset="0"/>
        </a:defRPr>
      </a:lvl2pPr>
      <a:lvl3pPr marL="1143015" indent="-228603" algn="l" defTabSz="914412" rtl="0" eaLnBrk="1" latinLnBrk="0" hangingPunct="1">
        <a:lnSpc>
          <a:spcPct val="90000"/>
        </a:lnSpc>
        <a:spcBef>
          <a:spcPts val="500"/>
        </a:spcBef>
        <a:buFont typeface="Arial"/>
        <a:buChar char="•"/>
        <a:defRPr sz="2000" kern="1200">
          <a:solidFill>
            <a:schemeClr val="bg1"/>
          </a:solidFill>
          <a:latin typeface="Open Sans" charset="0"/>
          <a:ea typeface="Open Sans" charset="0"/>
          <a:cs typeface="Open Sans" charset="0"/>
        </a:defRPr>
      </a:lvl3pPr>
      <a:lvl4pPr marL="1600220" indent="-228603" algn="l" defTabSz="914412"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4pPr>
      <a:lvl5pPr marL="2057426" indent="-228603" algn="l" defTabSz="914412"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5pPr>
      <a:lvl6pPr marL="2514632" indent="-228603" algn="l" defTabSz="914412"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37" indent="-228603" algn="l" defTabSz="914412"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43" indent="-228603" algn="l" defTabSz="914412"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49" indent="-228603" algn="l" defTabSz="914412"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12" rtl="0" eaLnBrk="1" latinLnBrk="0" hangingPunct="1">
        <a:defRPr sz="1800" kern="1200">
          <a:solidFill>
            <a:schemeClr val="tx1"/>
          </a:solidFill>
          <a:latin typeface="+mn-lt"/>
          <a:ea typeface="+mn-ea"/>
          <a:cs typeface="+mn-cs"/>
        </a:defRPr>
      </a:lvl1pPr>
      <a:lvl2pPr marL="457206" algn="l" defTabSz="914412" rtl="0" eaLnBrk="1" latinLnBrk="0" hangingPunct="1">
        <a:defRPr sz="1800" kern="1200">
          <a:solidFill>
            <a:schemeClr val="tx1"/>
          </a:solidFill>
          <a:latin typeface="+mn-lt"/>
          <a:ea typeface="+mn-ea"/>
          <a:cs typeface="+mn-cs"/>
        </a:defRPr>
      </a:lvl2pPr>
      <a:lvl3pPr marL="914412" algn="l" defTabSz="914412" rtl="0" eaLnBrk="1" latinLnBrk="0" hangingPunct="1">
        <a:defRPr sz="1800" kern="1200">
          <a:solidFill>
            <a:schemeClr val="tx1"/>
          </a:solidFill>
          <a:latin typeface="+mn-lt"/>
          <a:ea typeface="+mn-ea"/>
          <a:cs typeface="+mn-cs"/>
        </a:defRPr>
      </a:lvl3pPr>
      <a:lvl4pPr marL="1371617" algn="l" defTabSz="914412" rtl="0" eaLnBrk="1" latinLnBrk="0" hangingPunct="1">
        <a:defRPr sz="1800" kern="1200">
          <a:solidFill>
            <a:schemeClr val="tx1"/>
          </a:solidFill>
          <a:latin typeface="+mn-lt"/>
          <a:ea typeface="+mn-ea"/>
          <a:cs typeface="+mn-cs"/>
        </a:defRPr>
      </a:lvl4pPr>
      <a:lvl5pPr marL="1828823" algn="l" defTabSz="914412" rtl="0" eaLnBrk="1" latinLnBrk="0" hangingPunct="1">
        <a:defRPr sz="1800" kern="1200">
          <a:solidFill>
            <a:schemeClr val="tx1"/>
          </a:solidFill>
          <a:latin typeface="+mn-lt"/>
          <a:ea typeface="+mn-ea"/>
          <a:cs typeface="+mn-cs"/>
        </a:defRPr>
      </a:lvl5pPr>
      <a:lvl6pPr marL="2286029" algn="l" defTabSz="914412" rtl="0" eaLnBrk="1" latinLnBrk="0" hangingPunct="1">
        <a:defRPr sz="1800" kern="1200">
          <a:solidFill>
            <a:schemeClr val="tx1"/>
          </a:solidFill>
          <a:latin typeface="+mn-lt"/>
          <a:ea typeface="+mn-ea"/>
          <a:cs typeface="+mn-cs"/>
        </a:defRPr>
      </a:lvl6pPr>
      <a:lvl7pPr marL="2743235" algn="l" defTabSz="914412" rtl="0" eaLnBrk="1" latinLnBrk="0" hangingPunct="1">
        <a:defRPr sz="1800" kern="1200">
          <a:solidFill>
            <a:schemeClr val="tx1"/>
          </a:solidFill>
          <a:latin typeface="+mn-lt"/>
          <a:ea typeface="+mn-ea"/>
          <a:cs typeface="+mn-cs"/>
        </a:defRPr>
      </a:lvl7pPr>
      <a:lvl8pPr marL="3200440" algn="l" defTabSz="914412" rtl="0" eaLnBrk="1" latinLnBrk="0" hangingPunct="1">
        <a:defRPr sz="1800" kern="1200">
          <a:solidFill>
            <a:schemeClr val="tx1"/>
          </a:solidFill>
          <a:latin typeface="+mn-lt"/>
          <a:ea typeface="+mn-ea"/>
          <a:cs typeface="+mn-cs"/>
        </a:defRPr>
      </a:lvl8pPr>
      <a:lvl9pPr marL="3657646" algn="l" defTabSz="91441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algn="ctr" defTabSz="292100">
              <a:defRPr sz="900">
                <a:latin typeface="+mn-lt"/>
                <a:ea typeface="+mn-ea"/>
                <a:cs typeface="+mn-cs"/>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075608428"/>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9pPr>
    </p:titleStyle>
    <p:bodyStyle>
      <a:lvl1pPr marL="3048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1pPr>
      <a:lvl2pPr marL="6096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2pPr>
      <a:lvl3pPr marL="9144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3pPr>
      <a:lvl4pPr marL="12192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4pPr>
      <a:lvl5pPr marL="15240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5pPr>
      <a:lvl6pPr marL="18288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6pPr>
      <a:lvl7pPr marL="21336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7pPr>
      <a:lvl8pPr marL="24384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8pPr>
      <a:lvl9pPr marL="2743200" marR="0" indent="-304800" algn="l" defTabSz="1219169" rtl="0" latinLnBrk="0">
        <a:lnSpc>
          <a:spcPct val="100000"/>
        </a:lnSpc>
        <a:spcBef>
          <a:spcPts val="0"/>
        </a:spcBef>
        <a:spcAft>
          <a:spcPts val="0"/>
        </a:spcAft>
        <a:buClrTx/>
        <a:buSzPct val="123000"/>
        <a:buFontTx/>
        <a:buChar char="•"/>
        <a:tabLst/>
        <a:defRPr sz="2400" b="0" i="0" u="none" strike="noStrike" cap="none" spc="0" baseline="0">
          <a:solidFill>
            <a:srgbClr val="FFFFFF"/>
          </a:solidFill>
          <a:uFillTx/>
          <a:latin typeface="Montserrat Regular"/>
          <a:ea typeface="Montserrat Regular"/>
          <a:cs typeface="Montserrat Regular"/>
          <a:sym typeface="Montserrat Regular"/>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2C2D7BEA-89F5-42DB-BFAD-F1BFD24D3F73}" type="datetimeFigureOut">
              <a:rPr lang="en-US" smtClean="0"/>
              <a:t>6/23/2023</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518C8A7-8EA4-4E2E-8E93-04750E072DD7}" type="slidenum">
              <a:rPr lang="en-US" smtClean="0"/>
              <a:t>‹#›</a:t>
            </a:fld>
            <a:endParaRPr lang="en-US"/>
          </a:p>
        </p:txBody>
      </p:sp>
    </p:spTree>
    <p:extLst>
      <p:ext uri="{BB962C8B-B14F-4D97-AF65-F5344CB8AC3E}">
        <p14:creationId xmlns:p14="http://schemas.microsoft.com/office/powerpoint/2010/main" val="814209155"/>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2202" y="6267450"/>
            <a:ext cx="12150090" cy="590550"/>
          </a:xfrm>
          <a:custGeom>
            <a:avLst/>
            <a:gdLst/>
            <a:ahLst/>
            <a:cxnLst/>
            <a:rect l="l" t="t" r="r" b="b"/>
            <a:pathLst>
              <a:path w="18225135" h="885825">
                <a:moveTo>
                  <a:pt x="18224696" y="885824"/>
                </a:moveTo>
                <a:lnTo>
                  <a:pt x="0" y="885824"/>
                </a:lnTo>
                <a:lnTo>
                  <a:pt x="956312" y="2600"/>
                </a:lnTo>
                <a:lnTo>
                  <a:pt x="2118758" y="0"/>
                </a:lnTo>
                <a:lnTo>
                  <a:pt x="18224696" y="0"/>
                </a:lnTo>
                <a:lnTo>
                  <a:pt x="18224696" y="885824"/>
                </a:lnTo>
                <a:close/>
              </a:path>
            </a:pathLst>
          </a:custGeom>
          <a:solidFill>
            <a:srgbClr val="09A1DD"/>
          </a:solidFill>
        </p:spPr>
        <p:txBody>
          <a:bodyPr wrap="square" lIns="0" tIns="0" rIns="0" bIns="0" rtlCol="0"/>
          <a:lstStyle/>
          <a:p>
            <a:endParaRPr sz="1200"/>
          </a:p>
        </p:txBody>
      </p:sp>
      <p:sp>
        <p:nvSpPr>
          <p:cNvPr id="2" name="Holder 2"/>
          <p:cNvSpPr>
            <a:spLocks noGrp="1"/>
          </p:cNvSpPr>
          <p:nvPr>
            <p:ph type="title"/>
          </p:nvPr>
        </p:nvSpPr>
        <p:spPr>
          <a:xfrm>
            <a:off x="567431" y="1883825"/>
            <a:ext cx="5792047" cy="1000274"/>
          </a:xfrm>
          <a:prstGeom prst="rect">
            <a:avLst/>
          </a:prstGeom>
        </p:spPr>
        <p:txBody>
          <a:bodyPr wrap="square" lIns="0" tIns="0" rIns="0" bIns="0">
            <a:spAutoFit/>
          </a:bodyPr>
          <a:lstStyle>
            <a:lvl1pPr>
              <a:defRPr sz="6500" b="0" i="0">
                <a:solidFill>
                  <a:schemeClr val="tx1"/>
                </a:solidFill>
                <a:latin typeface="Tahoma"/>
                <a:cs typeface="Tahoma"/>
              </a:defRPr>
            </a:lvl1pPr>
          </a:lstStyle>
          <a:p>
            <a:endParaRPr/>
          </a:p>
        </p:txBody>
      </p:sp>
      <p:sp>
        <p:nvSpPr>
          <p:cNvPr id="3" name="Holder 3"/>
          <p:cNvSpPr>
            <a:spLocks noGrp="1"/>
          </p:cNvSpPr>
          <p:nvPr>
            <p:ph type="body" idx="1"/>
          </p:nvPr>
        </p:nvSpPr>
        <p:spPr>
          <a:xfrm>
            <a:off x="1245177" y="1796521"/>
            <a:ext cx="9701646" cy="477054"/>
          </a:xfrm>
          <a:prstGeom prst="rect">
            <a:avLst/>
          </a:prstGeom>
        </p:spPr>
        <p:txBody>
          <a:bodyPr wrap="square" lIns="0" tIns="0" rIns="0" bIns="0">
            <a:spAutoFit/>
          </a:bodyPr>
          <a:lstStyle>
            <a:lvl1pPr>
              <a:defRPr sz="3100" b="0" i="0">
                <a:solidFill>
                  <a:schemeClr val="tx1"/>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6/23/2023</a:t>
            </a:fld>
            <a:endParaRPr lang="en-US"/>
          </a:p>
        </p:txBody>
      </p:sp>
      <p:sp>
        <p:nvSpPr>
          <p:cNvPr id="6" name="Holder 6"/>
          <p:cNvSpPr>
            <a:spLocks noGrp="1"/>
          </p:cNvSpPr>
          <p:nvPr>
            <p:ph type="sldNum" sz="quarter" idx="7"/>
          </p:nvPr>
        </p:nvSpPr>
        <p:spPr>
          <a:xfrm>
            <a:off x="11397093" y="5855090"/>
            <a:ext cx="594783" cy="656655"/>
          </a:xfrm>
          <a:prstGeom prst="rect">
            <a:avLst/>
          </a:prstGeom>
        </p:spPr>
        <p:txBody>
          <a:bodyPr wrap="square" lIns="0" tIns="0" rIns="0" bIns="0">
            <a:spAutoFit/>
          </a:bodyPr>
          <a:lstStyle>
            <a:lvl1pPr>
              <a:defRPr sz="4267" b="0" i="0">
                <a:solidFill>
                  <a:schemeClr val="bg1"/>
                </a:solidFill>
                <a:latin typeface="Arial Narrow"/>
                <a:cs typeface="Arial Narrow"/>
              </a:defRPr>
            </a:lvl1pPr>
          </a:lstStyle>
          <a:p>
            <a:pPr marL="116846">
              <a:spcBef>
                <a:spcPts val="1180"/>
              </a:spcBef>
            </a:pPr>
            <a:fld id="{81D60167-4931-47E6-BA6A-407CBD079E47}" type="slidenum">
              <a:rPr lang="en-US" spc="-563" smtClean="0"/>
              <a:pPr marL="116846">
                <a:spcBef>
                  <a:spcPts val="1180"/>
                </a:spcBef>
              </a:pPr>
              <a:t>‹#›</a:t>
            </a:fld>
            <a:endParaRPr lang="en-US" spc="-563" dirty="0"/>
          </a:p>
        </p:txBody>
      </p:sp>
    </p:spTree>
    <p:extLst>
      <p:ext uri="{BB962C8B-B14F-4D97-AF65-F5344CB8AC3E}">
        <p14:creationId xmlns:p14="http://schemas.microsoft.com/office/powerpoint/2010/main" val="325682851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1"/>
          <p:cNvSpPr/>
          <p:nvPr/>
        </p:nvSpPr>
        <p:spPr>
          <a:xfrm>
            <a:off x="11100682" y="375673"/>
            <a:ext cx="342064" cy="341975"/>
          </a:xfrm>
          <a:prstGeom prst="ellipse">
            <a:avLst/>
          </a:prstGeom>
          <a:solidFill>
            <a:srgbClr val="EB8632"/>
          </a:solidFill>
          <a:ln>
            <a:noFill/>
          </a:ln>
        </p:spPr>
        <p:txBody>
          <a:bodyPr spcFirstLastPara="1" wrap="square" lIns="45713" tIns="22850" rIns="45713" bIns="22850"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838201"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8798"/>
              <a:buFont typeface="Poppins"/>
              <a:buNone/>
              <a:defRPr sz="8798" b="1" i="0" u="none" strike="noStrike" cap="none">
                <a:solidFill>
                  <a:schemeClr val="dk2"/>
                </a:solidFill>
                <a:latin typeface="Poppins"/>
                <a:ea typeface="Poppins"/>
                <a:cs typeface="Poppins"/>
                <a:sym typeface="Poppi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2000"/>
              </a:spcBef>
              <a:spcAft>
                <a:spcPts val="0"/>
              </a:spcAft>
              <a:buClr>
                <a:schemeClr val="dk1"/>
              </a:buClr>
              <a:buSzPts val="5599"/>
              <a:buFont typeface="Arial"/>
              <a:buNone/>
              <a:defRPr sz="5599" b="0" i="0" u="none" strike="noStrike" cap="none">
                <a:solidFill>
                  <a:schemeClr val="dk1"/>
                </a:solidFill>
                <a:latin typeface="Lato Light"/>
                <a:ea typeface="Lato Light"/>
                <a:cs typeface="Lato Light"/>
                <a:sym typeface="Lato Light"/>
              </a:defRPr>
            </a:lvl1pPr>
            <a:lvl2pPr marL="914400" marR="0" lvl="1" indent="-228600" algn="l" rtl="0">
              <a:lnSpc>
                <a:spcPct val="90000"/>
              </a:lnSpc>
              <a:spcBef>
                <a:spcPts val="1000"/>
              </a:spcBef>
              <a:spcAft>
                <a:spcPts val="0"/>
              </a:spcAft>
              <a:buClr>
                <a:schemeClr val="dk1"/>
              </a:buClr>
              <a:buSzPts val="4799"/>
              <a:buFont typeface="Arial"/>
              <a:buNone/>
              <a:defRPr sz="4799" b="0" i="0" u="none" strike="noStrike" cap="none">
                <a:solidFill>
                  <a:schemeClr val="dk1"/>
                </a:solidFill>
                <a:latin typeface="Lato Light"/>
                <a:ea typeface="Lato Light"/>
                <a:cs typeface="Lato Light"/>
                <a:sym typeface="Lato Light"/>
              </a:defRPr>
            </a:lvl2pPr>
            <a:lvl3pPr marL="1371600" marR="0" lvl="2" indent="-228600" algn="l" rtl="0">
              <a:lnSpc>
                <a:spcPct val="90000"/>
              </a:lnSpc>
              <a:spcBef>
                <a:spcPts val="1000"/>
              </a:spcBef>
              <a:spcAft>
                <a:spcPts val="0"/>
              </a:spcAft>
              <a:buClr>
                <a:schemeClr val="dk1"/>
              </a:buClr>
              <a:buSzPts val="3999"/>
              <a:buFont typeface="Arial"/>
              <a:buNone/>
              <a:defRPr sz="3999" b="0" i="0" u="none" strike="noStrike" cap="none">
                <a:solidFill>
                  <a:schemeClr val="dk1"/>
                </a:solidFill>
                <a:latin typeface="Lato Light"/>
                <a:ea typeface="Lato Light"/>
                <a:cs typeface="Lato Light"/>
                <a:sym typeface="Lato Light"/>
              </a:defRPr>
            </a:lvl3pPr>
            <a:lvl4pPr marL="1828800" marR="0" lvl="3" indent="-228600" algn="l" rtl="0">
              <a:lnSpc>
                <a:spcPct val="90000"/>
              </a:lnSpc>
              <a:spcBef>
                <a:spcPts val="1000"/>
              </a:spcBef>
              <a:spcAft>
                <a:spcPts val="0"/>
              </a:spcAft>
              <a:buClr>
                <a:schemeClr val="dk1"/>
              </a:buClr>
              <a:buSzPts val="3599"/>
              <a:buFont typeface="Arial"/>
              <a:buNone/>
              <a:defRPr sz="3599" b="0" i="0" u="none" strike="noStrike" cap="none">
                <a:solidFill>
                  <a:schemeClr val="dk1"/>
                </a:solidFill>
                <a:latin typeface="Lato Light"/>
                <a:ea typeface="Lato Light"/>
                <a:cs typeface="Lato Light"/>
                <a:sym typeface="Lato Light"/>
              </a:defRPr>
            </a:lvl4pPr>
            <a:lvl5pPr marL="2286000" marR="0" lvl="4" indent="-228600" algn="l" rtl="0">
              <a:lnSpc>
                <a:spcPct val="90000"/>
              </a:lnSpc>
              <a:spcBef>
                <a:spcPts val="1000"/>
              </a:spcBef>
              <a:spcAft>
                <a:spcPts val="0"/>
              </a:spcAft>
              <a:buClr>
                <a:schemeClr val="dk1"/>
              </a:buClr>
              <a:buSzPts val="3599"/>
              <a:buFont typeface="Arial"/>
              <a:buNone/>
              <a:defRPr sz="3599" b="0" i="0" u="none" strike="noStrike" cap="none">
                <a:solidFill>
                  <a:schemeClr val="dk1"/>
                </a:solidFill>
                <a:latin typeface="Lato Light"/>
                <a:ea typeface="Lato Light"/>
                <a:cs typeface="Lato Light"/>
                <a:sym typeface="Lato Light"/>
              </a:defRPr>
            </a:lvl5pPr>
            <a:lvl6pPr marL="2743200" marR="0" lvl="5"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6pPr>
            <a:lvl7pPr marL="3200400" marR="0" lvl="6"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7pPr>
            <a:lvl8pPr marL="3657600" marR="0" lvl="7"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8pPr>
            <a:lvl9pPr marL="4114800" marR="0" lvl="8" indent="-457136" algn="l" rtl="0">
              <a:lnSpc>
                <a:spcPct val="90000"/>
              </a:lnSpc>
              <a:spcBef>
                <a:spcPts val="1000"/>
              </a:spcBef>
              <a:spcAft>
                <a:spcPts val="0"/>
              </a:spcAft>
              <a:buClr>
                <a:schemeClr val="dk1"/>
              </a:buClr>
              <a:buSzPts val="3599"/>
              <a:buFont typeface="Arial"/>
              <a:buChar char="•"/>
              <a:defRPr sz="3599" b="0" i="0" u="none" strike="noStrike" cap="none">
                <a:solidFill>
                  <a:schemeClr val="dk1"/>
                </a:solidFill>
                <a:latin typeface="Calibri"/>
                <a:ea typeface="Calibri"/>
                <a:cs typeface="Calibri"/>
                <a:sym typeface="Calibri"/>
              </a:defRPr>
            </a:lvl9pPr>
          </a:lstStyle>
          <a:p>
            <a:endParaRPr/>
          </a:p>
        </p:txBody>
      </p:sp>
      <p:sp>
        <p:nvSpPr>
          <p:cNvPr id="13" name="Google Shape;13;p1"/>
          <p:cNvSpPr/>
          <p:nvPr/>
        </p:nvSpPr>
        <p:spPr>
          <a:xfrm>
            <a:off x="11122623" y="397607"/>
            <a:ext cx="320123" cy="320040"/>
          </a:xfrm>
          <a:prstGeom prst="ellipse">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fld id="{00000000-1234-1234-1234-123412341234}" type="slidenum">
              <a:rPr lang="en-US" sz="1200" b="0" i="0" u="none" strike="noStrike" cap="none">
                <a:solidFill>
                  <a:schemeClr val="lt1"/>
                </a:solidFill>
                <a:latin typeface="Poppins Medium"/>
                <a:ea typeface="Poppins Medium"/>
                <a:cs typeface="Poppins Medium"/>
                <a:sym typeface="Poppins Medium"/>
              </a:rPr>
              <a:pPr marL="0" marR="0" lvl="0" indent="0" algn="ctr" rtl="0">
                <a:lnSpc>
                  <a:spcPct val="100000"/>
                </a:lnSpc>
                <a:spcBef>
                  <a:spcPts val="0"/>
                </a:spcBef>
                <a:spcAft>
                  <a:spcPts val="0"/>
                </a:spcAft>
                <a:buClr>
                  <a:srgbClr val="000000"/>
                </a:buClr>
                <a:buSzPts val="2400"/>
                <a:buFont typeface="Arial"/>
                <a:buNone/>
              </a:pPr>
              <a:t>‹#›</a:t>
            </a:fld>
            <a:endParaRPr sz="1400" b="0" i="0" u="none" strike="noStrike" cap="none">
              <a:solidFill>
                <a:schemeClr val="lt1"/>
              </a:solidFill>
              <a:latin typeface="Poppins Medium"/>
              <a:ea typeface="Poppins Medium"/>
              <a:cs typeface="Poppins Medium"/>
              <a:sym typeface="Poppins Medium"/>
            </a:endParaRPr>
          </a:p>
        </p:txBody>
      </p:sp>
    </p:spTree>
    <p:extLst>
      <p:ext uri="{BB962C8B-B14F-4D97-AF65-F5344CB8AC3E}">
        <p14:creationId xmlns:p14="http://schemas.microsoft.com/office/powerpoint/2010/main" val="3527477344"/>
      </p:ext>
    </p:extLst>
  </p:cSld>
  <p:clrMap bg1="lt1" tx1="dk1" bg2="dk2" tx2="lt2" accent1="accent1" accent2="accent2" accent3="accent3" accent4="accent4" accent5="accent5" accent6="accent6" hlink="hlink" folHlink="folHlink"/>
  <p:sldLayoutIdLst>
    <p:sldLayoutId id="214748372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97B68F-93F6-410B-B498-02A4453404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CD0D1-F842-43FA-B898-D890EE58E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FC391-65DE-4A82-A28E-9A6A0332C9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434D2-ED6C-49D7-9958-46531021415E}" type="datetime1">
              <a:rPr lang="en-US" smtClean="0"/>
              <a:t>6/23/2023</a:t>
            </a:fld>
            <a:endParaRPr lang="en-US"/>
          </a:p>
        </p:txBody>
      </p:sp>
      <p:sp>
        <p:nvSpPr>
          <p:cNvPr id="5" name="Footer Placeholder 4">
            <a:extLst>
              <a:ext uri="{FF2B5EF4-FFF2-40B4-BE49-F238E27FC236}">
                <a16:creationId xmlns:a16="http://schemas.microsoft.com/office/drawing/2014/main" id="{641D890E-120F-45FB-971F-28EA9A14FF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5D39B-3175-479B-A153-5DF9F9A2DA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297E1-AA58-42AD-B5D1-1130BEE15012}" type="slidenum">
              <a:rPr lang="en-US" smtClean="0"/>
              <a:t>‹#›</a:t>
            </a:fld>
            <a:endParaRPr lang="en-US"/>
          </a:p>
        </p:txBody>
      </p:sp>
    </p:spTree>
    <p:extLst>
      <p:ext uri="{BB962C8B-B14F-4D97-AF65-F5344CB8AC3E}">
        <p14:creationId xmlns:p14="http://schemas.microsoft.com/office/powerpoint/2010/main" val="67965171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hyperlink" Target="https://health.mecknc.gov/population-health/tobacco-free/quit-menthol-your-way"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7.wmf"/><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 Id="rId9" Type="http://schemas.openxmlformats.org/officeDocument/2006/relationships/hyperlink" Target="http://www.publicdomainpictures.net/view-image.php?image=57821&amp;picture=house-ico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2.jp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73.sv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hyperlink" Target="https://www.mecknc.gov/HealthDepartment/CommunityHealthServices/TobaccoFreeMecklenburg/Documents/Quitting%20Tobacco%20Use%20Fact%20Sheet.pdf" TargetMode="External"/><Relationship Id="rId3" Type="http://schemas.openxmlformats.org/officeDocument/2006/relationships/hyperlink" Target="https://www.mecknc.gov/HealthDepartment/CommunityHealthServices/TobaccoFreeMecklenburg/Documents/E-Cigarettes-Vapes%20Fact%20Sheet.pdf" TargetMode="External"/><Relationship Id="rId7" Type="http://schemas.openxmlformats.org/officeDocument/2006/relationships/hyperlink" Target="https://www.mecknc.gov/HealthDepartment/CommunityHealthServices/TobaccoFreeMecklenburg/Documents/Nicotine%20Addiction%20and%20Mental%20Health%20Fact%20Sheet.pdf"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hyperlink" Target="https://www.mecknc.gov/HealthDepartment/CommunityHealthServices/TobaccoFreeMecklenburg/SiteAssets/Pages/Tobacco-Free-Video-Contest/LGBT%20Fact%20Sheet.pdf" TargetMode="External"/><Relationship Id="rId11" Type="http://schemas.openxmlformats.org/officeDocument/2006/relationships/hyperlink" Target="https://www.mecknc.gov/HealthDepartment/CommunityHealthServices/TobaccoFreeMecklenburg/Documents/Tobacco%20Products%20Fact%20Sheet.pdf" TargetMode="External"/><Relationship Id="rId5" Type="http://schemas.openxmlformats.org/officeDocument/2006/relationships/hyperlink" Target="https://www.mecknc.gov/HealthDepartment/CommunityHealthServices/TobaccoFreeMecklenburg/SiteAssets/Pages/Tobacco-Free-Video-Contest/Black-African%20American%20Fact%20Sheet.pdf" TargetMode="External"/><Relationship Id="rId10" Type="http://schemas.openxmlformats.org/officeDocument/2006/relationships/hyperlink" Target="https://www.mecknc.gov/HealthDepartment/CommunityHealthServices/TobaccoFreeMecklenburg/Documents/Tobacco%20Impacts%20the%20Environment%20Fact%20Sheet.pdf" TargetMode="External"/><Relationship Id="rId4" Type="http://schemas.openxmlformats.org/officeDocument/2006/relationships/hyperlink" Target="https://www.mecknc.gov/HealthDepartment/CommunityHealthServices/TobaccoFreeMecklenburg/Documents/Hispanic-Latino%20Tobacco%20Use%20Fact%20Sheet.pdf" TargetMode="External"/><Relationship Id="rId9" Type="http://schemas.openxmlformats.org/officeDocument/2006/relationships/hyperlink" Target="https://www.mecknc.gov/HealthDepartment/CommunityHealthServices/TobaccoFreeMecklenburg/Documents/Point%20of%20Sale%20Fact%20Sheet.pdf"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jpeg"/><Relationship Id="rId12"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77.jp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51.xml"/><Relationship Id="rId4" Type="http://schemas.openxmlformats.org/officeDocument/2006/relationships/image" Target="../media/image9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7.png"/><Relationship Id="rId3" Type="http://schemas.openxmlformats.org/officeDocument/2006/relationships/image" Target="../media/image94.jpe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notesSlide" Target="../notesSlides/notesSlide17.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47.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114.png"/><Relationship Id="rId28" Type="http://schemas.openxmlformats.org/officeDocument/2006/relationships/image" Target="../media/image119.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50.xml"/><Relationship Id="rId4" Type="http://schemas.openxmlformats.org/officeDocument/2006/relationships/image" Target="../media/image122.jpeg"/></Relationships>
</file>

<file path=ppt/slides/_rels/slide44.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hyperlink" Target="https://www.cdc.gov/tobacco/stateandcommunity/tobacco_control_programs/surveillance_evaluation/tobacco-21-policy-evaluation/index.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emf"/><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hyperlink" Target="mailto:Irini.McCarthy@MeckNC.gov" TargetMode="External"/><Relationship Id="rId2" Type="http://schemas.openxmlformats.org/officeDocument/2006/relationships/hyperlink" Target="mailto:Kimberly.Bayha@MeckNC.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6A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13B3D0-E64F-4419-89A1-45FEDD457F7C}"/>
              </a:ext>
            </a:extLst>
          </p:cNvPr>
          <p:cNvSpPr/>
          <p:nvPr/>
        </p:nvSpPr>
        <p:spPr>
          <a:xfrm>
            <a:off x="0" y="2890391"/>
            <a:ext cx="12192000"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Off</a:t>
            </a:r>
            <a:r>
              <a:rPr kumimoji="0" lang="en-US" sz="3200" b="1" i="0" u="none" strike="noStrike" kern="1200" cap="all" spc="150" normalizeH="0" baseline="0" noProof="0" dirty="0">
                <a:ln>
                  <a:noFill/>
                </a:ln>
                <a:solidFill>
                  <a:srgbClr val="0070C0"/>
                </a:solidFill>
                <a:effectLst/>
                <a:uLnTx/>
                <a:uFillTx/>
                <a:latin typeface="Corbel" panose="020B0503020204020204"/>
                <a:ea typeface="+mj-ea"/>
                <a:cs typeface="+mj-cs"/>
              </a:rPr>
              <a:t>Office of Chronic Disease policy &amp; prevention</a:t>
            </a:r>
            <a:endParaRPr kumimoji="0" lang="en-US"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E77C7D3-2F11-C8EC-A3ED-EA9948BB74B2}"/>
              </a:ext>
            </a:extLst>
          </p:cNvPr>
          <p:cNvSpPr txBox="1"/>
          <p:nvPr/>
        </p:nvSpPr>
        <p:spPr>
          <a:xfrm>
            <a:off x="1657089" y="4149339"/>
            <a:ext cx="8877821" cy="646331"/>
          </a:xfrm>
          <a:prstGeom prst="rect">
            <a:avLst/>
          </a:prstGeom>
          <a:noFill/>
        </p:spPr>
        <p:txBody>
          <a:bodyPr wrap="square">
            <a:spAutoFit/>
          </a:bodyPr>
          <a:lstStyle/>
          <a:p>
            <a:pPr algn="ctr"/>
            <a:r>
              <a:rPr lang="en-US" sz="3600" i="1" dirty="0">
                <a:solidFill>
                  <a:schemeClr val="bg1"/>
                </a:solidFill>
              </a:rPr>
              <a:t>Tobacco Prevention &amp; Control Team</a:t>
            </a:r>
          </a:p>
        </p:txBody>
      </p:sp>
      <p:sp>
        <p:nvSpPr>
          <p:cNvPr id="8" name="TextBox 7">
            <a:extLst>
              <a:ext uri="{FF2B5EF4-FFF2-40B4-BE49-F238E27FC236}">
                <a16:creationId xmlns:a16="http://schemas.microsoft.com/office/drawing/2014/main" id="{C8F7ED84-7D53-4051-03B4-BC858283EA19}"/>
              </a:ext>
            </a:extLst>
          </p:cNvPr>
          <p:cNvSpPr txBox="1"/>
          <p:nvPr/>
        </p:nvSpPr>
        <p:spPr>
          <a:xfrm>
            <a:off x="10277474" y="6362700"/>
            <a:ext cx="1781175" cy="369332"/>
          </a:xfrm>
          <a:prstGeom prst="rect">
            <a:avLst/>
          </a:prstGeom>
          <a:noFill/>
        </p:spPr>
        <p:txBody>
          <a:bodyPr wrap="square" rtlCol="0">
            <a:spAutoFit/>
          </a:bodyPr>
          <a:lstStyle/>
          <a:p>
            <a:pPr algn="r"/>
            <a:r>
              <a:rPr lang="en-US" dirty="0">
                <a:solidFill>
                  <a:schemeClr val="bg1"/>
                </a:solidFill>
              </a:rPr>
              <a:t>June 2023</a:t>
            </a:r>
          </a:p>
        </p:txBody>
      </p:sp>
    </p:spTree>
    <p:extLst>
      <p:ext uri="{BB962C8B-B14F-4D97-AF65-F5344CB8AC3E}">
        <p14:creationId xmlns:p14="http://schemas.microsoft.com/office/powerpoint/2010/main" val="2435851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C3128-3150-4188-ADFF-31209BEBDDCC}"/>
              </a:ext>
            </a:extLst>
          </p:cNvPr>
          <p:cNvSpPr>
            <a:spLocks noGrp="1"/>
          </p:cNvSpPr>
          <p:nvPr>
            <p:ph idx="1"/>
          </p:nvPr>
        </p:nvSpPr>
        <p:spPr>
          <a:xfrm>
            <a:off x="101725" y="1229178"/>
            <a:ext cx="5991225" cy="5471168"/>
          </a:xfrm>
        </p:spPr>
        <p:txBody>
          <a:bodyPr>
            <a:noAutofit/>
          </a:bodyPr>
          <a:lstStyle/>
          <a:p>
            <a:r>
              <a:rPr lang="en-US" sz="2000" dirty="0">
                <a:ea typeface="Verdana" panose="020B0604030504040204" pitchFamily="34" charset="0"/>
                <a:cs typeface="Verdana" panose="020B0604030504040204" pitchFamily="34" charset="0"/>
              </a:rPr>
              <a:t>Empowers </a:t>
            </a:r>
            <a:r>
              <a:rPr lang="en-US" sz="2000" dirty="0">
                <a:solidFill>
                  <a:srgbClr val="C00000"/>
                </a:solidFill>
                <a:ea typeface="Verdana" panose="020B0604030504040204" pitchFamily="34" charset="0"/>
                <a:cs typeface="Verdana" panose="020B0604030504040204" pitchFamily="34" charset="0"/>
              </a:rPr>
              <a:t>behavioral health organizations </a:t>
            </a:r>
            <a:r>
              <a:rPr lang="en-US" sz="2000" dirty="0">
                <a:ea typeface="Verdana" panose="020B0604030504040204" pitchFamily="34" charset="0"/>
                <a:cs typeface="Verdana" panose="020B0604030504040204" pitchFamily="34" charset="0"/>
              </a:rPr>
              <a:t>to:</a:t>
            </a:r>
          </a:p>
          <a:p>
            <a:pPr lvl="1"/>
            <a:r>
              <a:rPr lang="en-US" sz="2000" dirty="0">
                <a:ea typeface="Verdana" panose="020B0604030504040204" pitchFamily="34" charset="0"/>
                <a:cs typeface="Verdana" panose="020B0604030504040204" pitchFamily="34" charset="0"/>
              </a:rPr>
              <a:t>Adopt and implement tobacco-free campus policies</a:t>
            </a:r>
          </a:p>
          <a:p>
            <a:pPr lvl="1"/>
            <a:r>
              <a:rPr lang="en-US" sz="2000" dirty="0">
                <a:ea typeface="Verdana" panose="020B0604030504040204" pitchFamily="34" charset="0"/>
                <a:cs typeface="Verdana" panose="020B0604030504040204" pitchFamily="34" charset="0"/>
              </a:rPr>
              <a:t>Integrate best practice tobacco treatment into services</a:t>
            </a:r>
          </a:p>
          <a:p>
            <a:pPr lvl="1"/>
            <a:r>
              <a:rPr lang="en-US" sz="2000" dirty="0">
                <a:ea typeface="Verdana" panose="020B0604030504040204" pitchFamily="34" charset="0"/>
                <a:cs typeface="Verdana" panose="020B0604030504040204" pitchFamily="34" charset="0"/>
              </a:rPr>
              <a:t>Employ motivational messaging using a whole person care approach that supports a tobacco-free culture </a:t>
            </a:r>
          </a:p>
          <a:p>
            <a:r>
              <a:rPr lang="en-US" sz="2000" dirty="0">
                <a:ea typeface="Verdana" panose="020B0604030504040204" pitchFamily="34" charset="0"/>
                <a:cs typeface="Verdana" panose="020B0604030504040204" pitchFamily="34" charset="0"/>
              </a:rPr>
              <a:t>NC Medicaid tobacco-free policy requirement -</a:t>
            </a:r>
          </a:p>
          <a:p>
            <a:pPr marL="457200" lvl="1" indent="0">
              <a:buNone/>
            </a:pPr>
            <a:r>
              <a:rPr lang="en-US" sz="2000" dirty="0">
                <a:ea typeface="Verdana" panose="020B0604030504040204" pitchFamily="34" charset="0"/>
                <a:cs typeface="Verdana" panose="020B0604030504040204" pitchFamily="34" charset="0"/>
              </a:rPr>
              <a:t>April 1, 2024 </a:t>
            </a:r>
          </a:p>
          <a:p>
            <a:r>
              <a:rPr lang="en-US" sz="2000" dirty="0">
                <a:ea typeface="Verdana" panose="020B0604030504040204" pitchFamily="34" charset="0"/>
                <a:cs typeface="Verdana" panose="020B0604030504040204" pitchFamily="34" charset="0"/>
              </a:rPr>
              <a:t>Expanded to a regional coalition –  50+ participants</a:t>
            </a:r>
          </a:p>
          <a:p>
            <a:r>
              <a:rPr lang="en-US" sz="2000" dirty="0">
                <a:ea typeface="Verdana" panose="020B0604030504040204" pitchFamily="34" charset="0"/>
                <a:cs typeface="Verdana" panose="020B0604030504040204" pitchFamily="34" charset="0"/>
              </a:rPr>
              <a:t>Communication collateral / Monthly Top 5 Email Blast </a:t>
            </a:r>
          </a:p>
          <a:p>
            <a:r>
              <a:rPr lang="en-US" sz="2000" dirty="0">
                <a:ea typeface="Verdana" panose="020B0604030504040204" pitchFamily="34" charset="0"/>
                <a:cs typeface="Verdana" panose="020B0604030504040204" pitchFamily="34" charset="0"/>
              </a:rPr>
              <a:t>NRT Distribution</a:t>
            </a:r>
          </a:p>
          <a:p>
            <a:r>
              <a:rPr lang="en-US" sz="2000" dirty="0"/>
              <a:t>Series of Trainings – general / clinical staff</a:t>
            </a:r>
          </a:p>
        </p:txBody>
      </p:sp>
      <p:pic>
        <p:nvPicPr>
          <p:cNvPr id="5" name="Picture 4" descr="Text&#10;&#10;Description automatically generated">
            <a:extLst>
              <a:ext uri="{FF2B5EF4-FFF2-40B4-BE49-F238E27FC236}">
                <a16:creationId xmlns:a16="http://schemas.microsoft.com/office/drawing/2014/main" id="{6A2B48D5-DF4B-4635-8FA1-4D47E96C58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549" y="772155"/>
            <a:ext cx="4821852" cy="5313335"/>
          </a:xfrm>
          <a:prstGeom prst="rect">
            <a:avLst/>
          </a:prstGeom>
          <a:effectLst/>
        </p:spPr>
      </p:pic>
      <p:sp>
        <p:nvSpPr>
          <p:cNvPr id="7" name="TextBox 6">
            <a:extLst>
              <a:ext uri="{FF2B5EF4-FFF2-40B4-BE49-F238E27FC236}">
                <a16:creationId xmlns:a16="http://schemas.microsoft.com/office/drawing/2014/main" id="{F1CB8E1D-B67B-49FC-A939-0FC02A93BDCB}"/>
              </a:ext>
            </a:extLst>
          </p:cNvPr>
          <p:cNvSpPr txBox="1"/>
          <p:nvPr/>
        </p:nvSpPr>
        <p:spPr>
          <a:xfrm>
            <a:off x="155427" y="19175"/>
            <a:ext cx="550701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Change for Life: Tobacco-Free Recovery</a:t>
            </a:r>
          </a:p>
        </p:txBody>
      </p:sp>
    </p:spTree>
    <p:extLst>
      <p:ext uri="{BB962C8B-B14F-4D97-AF65-F5344CB8AC3E}">
        <p14:creationId xmlns:p14="http://schemas.microsoft.com/office/powerpoint/2010/main" val="165657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64DB1AC-1929-4419-B063-8456EF91E810}"/>
              </a:ext>
            </a:extLst>
          </p:cNvPr>
          <p:cNvSpPr txBox="1"/>
          <p:nvPr/>
        </p:nvSpPr>
        <p:spPr>
          <a:xfrm>
            <a:off x="634429" y="741464"/>
            <a:ext cx="3737546" cy="534434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Light" panose="020F0302020204030204"/>
                <a:ea typeface="+mn-ea"/>
                <a:cs typeface="+mn-cs"/>
              </a:rPr>
              <a:t>Collective Impact – Change for Life: Tobacco-Free Recovery Coalition</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graphicFrame>
        <p:nvGraphicFramePr>
          <p:cNvPr id="5" name="TextBox 21">
            <a:extLst>
              <a:ext uri="{FF2B5EF4-FFF2-40B4-BE49-F238E27FC236}">
                <a16:creationId xmlns:a16="http://schemas.microsoft.com/office/drawing/2014/main" id="{0F208016-DA97-768E-9F95-2D10B7186F44}"/>
              </a:ext>
            </a:extLst>
          </p:cNvPr>
          <p:cNvGraphicFramePr/>
          <p:nvPr/>
        </p:nvGraphicFramePr>
        <p:xfrm>
          <a:off x="4973101" y="470924"/>
          <a:ext cx="7218899"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FD14BF7-C07F-A414-249D-5E9B6C75A2FB}"/>
              </a:ext>
            </a:extLst>
          </p:cNvPr>
          <p:cNvSpPr txBox="1"/>
          <p:nvPr/>
        </p:nvSpPr>
        <p:spPr>
          <a:xfrm>
            <a:off x="481012" y="6410325"/>
            <a:ext cx="116990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Implement T-F Campus Policies, Integrate Tobacco Treatment and Promote T-F Living Messaging to Support Recovery</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6" name="Picture 5" descr="A picture containing food, drawing&#10;&#10;Description automatically generated">
            <a:extLst>
              <a:ext uri="{FF2B5EF4-FFF2-40B4-BE49-F238E27FC236}">
                <a16:creationId xmlns:a16="http://schemas.microsoft.com/office/drawing/2014/main" id="{D38BDFF5-A743-3F10-9C05-B30BF49F6B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853" y="4039781"/>
            <a:ext cx="2958766" cy="2093326"/>
          </a:xfrm>
          <a:prstGeom prst="rect">
            <a:avLst/>
          </a:prstGeom>
        </p:spPr>
      </p:pic>
    </p:spTree>
    <p:extLst>
      <p:ext uri="{BB962C8B-B14F-4D97-AF65-F5344CB8AC3E}">
        <p14:creationId xmlns:p14="http://schemas.microsoft.com/office/powerpoint/2010/main" val="349477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low confidence">
            <a:extLst>
              <a:ext uri="{FF2B5EF4-FFF2-40B4-BE49-F238E27FC236}">
                <a16:creationId xmlns:a16="http://schemas.microsoft.com/office/drawing/2014/main" id="{28B27605-D6C2-456A-B244-ED837C211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67" y="1123527"/>
            <a:ext cx="1968552" cy="4604800"/>
          </a:xfrm>
          <a:prstGeom prst="rect">
            <a:avLst/>
          </a:prstGeom>
        </p:spPr>
      </p:pic>
      <p:cxnSp>
        <p:nvCxnSpPr>
          <p:cNvPr id="12" name="Straight Connector 11">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able&#10;&#10;Description automatically generated">
            <a:extLst>
              <a:ext uri="{FF2B5EF4-FFF2-40B4-BE49-F238E27FC236}">
                <a16:creationId xmlns:a16="http://schemas.microsoft.com/office/drawing/2014/main" id="{27C61952-29A2-4706-373E-F043619519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6532" y="1123527"/>
            <a:ext cx="2046577" cy="4604800"/>
          </a:xfrm>
          <a:prstGeom prst="rect">
            <a:avLst/>
          </a:prstGeom>
        </p:spPr>
      </p:pic>
      <p:cxnSp>
        <p:nvCxnSpPr>
          <p:cNvPr id="14" name="Straight Connector 13">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A2777E29-F587-4062-895D-FE064C3AD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666" y="1123527"/>
            <a:ext cx="2060648" cy="4604800"/>
          </a:xfrm>
          <a:prstGeom prst="rect">
            <a:avLst/>
          </a:prstGeom>
        </p:spPr>
      </p:pic>
      <p:cxnSp>
        <p:nvCxnSpPr>
          <p:cNvPr id="16" name="Straight Connector 15">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descr="Text&#10;&#10;Description automatically generated">
            <a:extLst>
              <a:ext uri="{FF2B5EF4-FFF2-40B4-BE49-F238E27FC236}">
                <a16:creationId xmlns:a16="http://schemas.microsoft.com/office/drawing/2014/main" id="{BCBA9040-EB79-A022-DE60-C3565299E6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48912" y="1123527"/>
            <a:ext cx="2198791" cy="4604800"/>
          </a:xfrm>
          <a:prstGeom prst="rect">
            <a:avLst/>
          </a:prstGeom>
        </p:spPr>
      </p:pic>
      <p:sp>
        <p:nvSpPr>
          <p:cNvPr id="4" name="TextBox 3">
            <a:extLst>
              <a:ext uri="{FF2B5EF4-FFF2-40B4-BE49-F238E27FC236}">
                <a16:creationId xmlns:a16="http://schemas.microsoft.com/office/drawing/2014/main" id="{65E43F7B-69A0-317F-3F11-CCC31373372F}"/>
              </a:ext>
            </a:extLst>
          </p:cNvPr>
          <p:cNvSpPr txBox="1"/>
          <p:nvPr/>
        </p:nvSpPr>
        <p:spPr>
          <a:xfrm>
            <a:off x="766666" y="274320"/>
            <a:ext cx="87998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Rack Cards – Professional and Client/Residence Audience</a:t>
            </a:r>
          </a:p>
        </p:txBody>
      </p:sp>
      <p:sp>
        <p:nvSpPr>
          <p:cNvPr id="6" name="TextBox 5">
            <a:extLst>
              <a:ext uri="{FF2B5EF4-FFF2-40B4-BE49-F238E27FC236}">
                <a16:creationId xmlns:a16="http://schemas.microsoft.com/office/drawing/2014/main" id="{EA1D79D6-E98A-97ED-542D-446B4C3EBD0B}"/>
              </a:ext>
            </a:extLst>
          </p:cNvPr>
          <p:cNvSpPr txBox="1"/>
          <p:nvPr/>
        </p:nvSpPr>
        <p:spPr>
          <a:xfrm>
            <a:off x="8230477" y="6022048"/>
            <a:ext cx="1452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Rack Card #2</a:t>
            </a:r>
          </a:p>
        </p:txBody>
      </p:sp>
      <p:sp>
        <p:nvSpPr>
          <p:cNvPr id="9" name="TextBox 8">
            <a:extLst>
              <a:ext uri="{FF2B5EF4-FFF2-40B4-BE49-F238E27FC236}">
                <a16:creationId xmlns:a16="http://schemas.microsoft.com/office/drawing/2014/main" id="{B10F241E-8B63-38A5-B4D7-A4FDDAE6ACED}"/>
              </a:ext>
            </a:extLst>
          </p:cNvPr>
          <p:cNvSpPr txBox="1"/>
          <p:nvPr/>
        </p:nvSpPr>
        <p:spPr>
          <a:xfrm>
            <a:off x="2640744" y="6022048"/>
            <a:ext cx="14522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Rack Card #1</a:t>
            </a:r>
          </a:p>
        </p:txBody>
      </p:sp>
    </p:spTree>
    <p:extLst>
      <p:ext uri="{BB962C8B-B14F-4D97-AF65-F5344CB8AC3E}">
        <p14:creationId xmlns:p14="http://schemas.microsoft.com/office/powerpoint/2010/main" val="231495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97E683E7-4C7E-4173-8597-B85892D01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6">
            <a:extLst>
              <a:ext uri="{FF2B5EF4-FFF2-40B4-BE49-F238E27FC236}">
                <a16:creationId xmlns:a16="http://schemas.microsoft.com/office/drawing/2014/main" id="{D59973DA-A6EE-4188-B927-0531F1B0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picture containing text&#10;&#10;Description automatically generated">
            <a:extLst>
              <a:ext uri="{FF2B5EF4-FFF2-40B4-BE49-F238E27FC236}">
                <a16:creationId xmlns:a16="http://schemas.microsoft.com/office/drawing/2014/main" id="{CC9DC00B-D08D-4D2B-BFD8-1E0FBE961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120707" y="1363006"/>
            <a:ext cx="5244501" cy="3933375"/>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A0DF0EBE-AB80-4F9D-AB24-BA0592BCB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168" y="630519"/>
            <a:ext cx="7167312" cy="5375484"/>
          </a:xfrm>
          <a:prstGeom prst="rect">
            <a:avLst/>
          </a:prstGeom>
        </p:spPr>
      </p:pic>
    </p:spTree>
    <p:extLst>
      <p:ext uri="{BB962C8B-B14F-4D97-AF65-F5344CB8AC3E}">
        <p14:creationId xmlns:p14="http://schemas.microsoft.com/office/powerpoint/2010/main" val="358675674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07CC1-A980-448C-8ABB-D4BEC93FC8CD}"/>
              </a:ext>
            </a:extLst>
          </p:cNvPr>
          <p:cNvSpPr txBox="1"/>
          <p:nvPr/>
        </p:nvSpPr>
        <p:spPr>
          <a:xfrm>
            <a:off x="4162567" y="818984"/>
            <a:ext cx="7242308" cy="317868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Quit Menthol Your Way</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79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D45D6-7705-4D6B-96B3-0C6E5F4AC7ED}"/>
              </a:ext>
            </a:extLst>
          </p:cNvPr>
          <p:cNvPicPr>
            <a:picLocks noChangeAspect="1"/>
          </p:cNvPicPr>
          <p:nvPr/>
        </p:nvPicPr>
        <p:blipFill>
          <a:blip r:embed="rId2"/>
          <a:stretch>
            <a:fillRect/>
          </a:stretch>
        </p:blipFill>
        <p:spPr>
          <a:xfrm>
            <a:off x="2095500" y="0"/>
            <a:ext cx="8001000" cy="6858000"/>
          </a:xfrm>
          <a:prstGeom prst="rect">
            <a:avLst/>
          </a:prstGeom>
        </p:spPr>
      </p:pic>
    </p:spTree>
    <p:extLst>
      <p:ext uri="{BB962C8B-B14F-4D97-AF65-F5344CB8AC3E}">
        <p14:creationId xmlns:p14="http://schemas.microsoft.com/office/powerpoint/2010/main" val="31552551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EEBFE6A7-8A4B-A71B-72E0-C40228E98593}"/>
              </a:ext>
            </a:extLst>
          </p:cNvPr>
          <p:cNvPicPr>
            <a:picLocks noChangeAspect="1"/>
          </p:cNvPicPr>
          <p:nvPr/>
        </p:nvPicPr>
        <p:blipFill rotWithShape="1">
          <a:blip r:embed="rId2">
            <a:extLst>
              <a:ext uri="{28A0092B-C50C-407E-A947-70E740481C1C}">
                <a14:useLocalDpi xmlns:a14="http://schemas.microsoft.com/office/drawing/2010/main" val="0"/>
              </a:ext>
            </a:extLst>
          </a:blip>
          <a:srcRect t="2280" b="7740"/>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2" name="TextBox 1">
            <a:extLst>
              <a:ext uri="{FF2B5EF4-FFF2-40B4-BE49-F238E27FC236}">
                <a16:creationId xmlns:a16="http://schemas.microsoft.com/office/drawing/2014/main" id="{A70DF845-4384-A782-E9ED-82015F9C1F4E}"/>
              </a:ext>
            </a:extLst>
          </p:cNvPr>
          <p:cNvSpPr txBox="1"/>
          <p:nvPr/>
        </p:nvSpPr>
        <p:spPr>
          <a:xfrm>
            <a:off x="6417734" y="579121"/>
            <a:ext cx="5291663" cy="214376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No Menthol Sunday Initiative </a:t>
            </a:r>
          </a:p>
          <a:p>
            <a:pPr marL="285750" indent="-228600">
              <a:lnSpc>
                <a:spcPct val="90000"/>
              </a:lnSpc>
              <a:spcAft>
                <a:spcPts val="600"/>
              </a:spcAft>
              <a:buFont typeface="Arial" panose="020B0604020202020204" pitchFamily="34" charset="0"/>
              <a:buChar char="•"/>
            </a:pPr>
            <a:r>
              <a:rPr lang="en-US" sz="2400" dirty="0"/>
              <a:t>Church Fans, Flyers, Handouts</a:t>
            </a:r>
          </a:p>
          <a:p>
            <a:pPr marL="285750" indent="-228600">
              <a:lnSpc>
                <a:spcPct val="90000"/>
              </a:lnSpc>
              <a:spcAft>
                <a:spcPts val="600"/>
              </a:spcAft>
              <a:buFont typeface="Arial" panose="020B0604020202020204" pitchFamily="34" charset="0"/>
              <a:buChar char="•"/>
            </a:pPr>
            <a:r>
              <a:rPr lang="en-US" sz="2400" dirty="0"/>
              <a:t>G</a:t>
            </a:r>
            <a:r>
              <a:rPr lang="en-US" sz="2400" dirty="0">
                <a:effectLst/>
              </a:rPr>
              <a:t>oal of developing a Charlotte-Mecklenburg based multicultural tobacco control coalition   </a:t>
            </a:r>
            <a:endParaRPr lang="en-US" sz="2400" dirty="0"/>
          </a:p>
        </p:txBody>
      </p:sp>
      <p:pic>
        <p:nvPicPr>
          <p:cNvPr id="8" name="Picture 7">
            <a:hlinkClick r:id="rId3"/>
            <a:extLst>
              <a:ext uri="{FF2B5EF4-FFF2-40B4-BE49-F238E27FC236}">
                <a16:creationId xmlns:a16="http://schemas.microsoft.com/office/drawing/2014/main" id="{2847DB98-C2F0-9441-9A9E-551F7A29B7DF}"/>
              </a:ext>
            </a:extLst>
          </p:cNvPr>
          <p:cNvPicPr>
            <a:picLocks noChangeAspect="1"/>
          </p:cNvPicPr>
          <p:nvPr/>
        </p:nvPicPr>
        <p:blipFill>
          <a:blip r:embed="rId4"/>
          <a:stretch>
            <a:fillRect/>
          </a:stretch>
        </p:blipFill>
        <p:spPr>
          <a:xfrm>
            <a:off x="6211116" y="3429000"/>
            <a:ext cx="5704898" cy="2593528"/>
          </a:xfrm>
          <a:prstGeom prst="rect">
            <a:avLst/>
          </a:prstGeom>
        </p:spPr>
      </p:pic>
    </p:spTree>
    <p:extLst>
      <p:ext uri="{BB962C8B-B14F-4D97-AF65-F5344CB8AC3E}">
        <p14:creationId xmlns:p14="http://schemas.microsoft.com/office/powerpoint/2010/main" val="3407996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07CC1-A980-448C-8ABB-D4BEC93FC8CD}"/>
              </a:ext>
            </a:extLst>
          </p:cNvPr>
          <p:cNvSpPr txBox="1"/>
          <p:nvPr/>
        </p:nvSpPr>
        <p:spPr>
          <a:xfrm>
            <a:off x="4162567" y="818984"/>
            <a:ext cx="7242308" cy="317868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Quitting Tobacco Use</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22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B5DE80-BA5F-4BCD-BFF7-273F2860D812}"/>
              </a:ext>
            </a:extLst>
          </p:cNvPr>
          <p:cNvSpPr>
            <a:spLocks noGrp="1"/>
          </p:cNvSpPr>
          <p:nvPr>
            <p:ph type="title"/>
          </p:nvPr>
        </p:nvSpPr>
        <p:spPr>
          <a:xfrm>
            <a:off x="643467" y="321734"/>
            <a:ext cx="10905066" cy="1135737"/>
          </a:xfrm>
        </p:spPr>
        <p:txBody>
          <a:bodyPr>
            <a:normAutofit/>
          </a:bodyPr>
          <a:lstStyle/>
          <a:p>
            <a:pPr algn="ctr"/>
            <a:r>
              <a:rPr lang="en-US" sz="3600" b="1" dirty="0"/>
              <a:t>We Work With Various Populations</a:t>
            </a:r>
          </a:p>
        </p:txBody>
      </p:sp>
      <p:sp>
        <p:nvSpPr>
          <p:cNvPr id="3" name="Content Placeholder 2">
            <a:extLst>
              <a:ext uri="{FF2B5EF4-FFF2-40B4-BE49-F238E27FC236}">
                <a16:creationId xmlns:a16="http://schemas.microsoft.com/office/drawing/2014/main" id="{A6116191-EA4E-4A31-8E25-020C68AA70BA}"/>
              </a:ext>
            </a:extLst>
          </p:cNvPr>
          <p:cNvSpPr>
            <a:spLocks noGrp="1"/>
          </p:cNvSpPr>
          <p:nvPr>
            <p:ph idx="1"/>
          </p:nvPr>
        </p:nvSpPr>
        <p:spPr>
          <a:xfrm>
            <a:off x="275334" y="1342103"/>
            <a:ext cx="4744653" cy="4834860"/>
          </a:xfrm>
        </p:spPr>
        <p:txBody>
          <a:bodyPr>
            <a:normAutofit lnSpcReduction="10000"/>
          </a:bodyPr>
          <a:lstStyle/>
          <a:p>
            <a:r>
              <a:rPr lang="en-US" sz="2400" dirty="0"/>
              <a:t>Village Heartbeat</a:t>
            </a:r>
          </a:p>
          <a:p>
            <a:pPr lvl="1"/>
            <a:r>
              <a:rPr lang="en-US" dirty="0"/>
              <a:t>TF Church policies</a:t>
            </a:r>
          </a:p>
          <a:p>
            <a:pPr lvl="1"/>
            <a:r>
              <a:rPr lang="en-US" dirty="0"/>
              <a:t>Freedom from Smoking series</a:t>
            </a:r>
          </a:p>
          <a:p>
            <a:r>
              <a:rPr lang="en-US" sz="2400" dirty="0"/>
              <a:t>LGBTQ+</a:t>
            </a:r>
          </a:p>
          <a:p>
            <a:pPr lvl="1"/>
            <a:r>
              <a:rPr lang="en-US" sz="2200" dirty="0"/>
              <a:t>Sponsor for Charlotte Pride </a:t>
            </a:r>
          </a:p>
          <a:p>
            <a:pPr marL="457200" lvl="1" indent="0">
              <a:buNone/>
            </a:pPr>
            <a:r>
              <a:rPr lang="en-US" sz="2200" dirty="0"/>
              <a:t>	Digital / Ad in Pride Magazine</a:t>
            </a:r>
          </a:p>
          <a:p>
            <a:r>
              <a:rPr lang="en-US" sz="2400" dirty="0"/>
              <a:t>CDC Health Disparities Grant- launching 2-year communications campaign targeting –</a:t>
            </a:r>
          </a:p>
          <a:p>
            <a:pPr lvl="1"/>
            <a:r>
              <a:rPr lang="en-US" sz="2200" dirty="0"/>
              <a:t>Tobacco cessation messaging for Black/African American adults</a:t>
            </a:r>
          </a:p>
          <a:p>
            <a:pPr lvl="1"/>
            <a:r>
              <a:rPr lang="en-US" sz="2200" dirty="0"/>
              <a:t>youth vaping</a:t>
            </a:r>
          </a:p>
          <a:p>
            <a:pPr lvl="1"/>
            <a:r>
              <a:rPr lang="en-US" sz="2200" dirty="0"/>
              <a:t>development phase </a:t>
            </a:r>
          </a:p>
          <a:p>
            <a:endParaRPr lang="en-US"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3FA1E48-78AF-484A-B2CD-58658D58B442}"/>
              </a:ext>
            </a:extLst>
          </p:cNvPr>
          <p:cNvPicPr>
            <a:picLocks noChangeAspect="1"/>
          </p:cNvPicPr>
          <p:nvPr/>
        </p:nvPicPr>
        <p:blipFill>
          <a:blip r:embed="rId3"/>
          <a:stretch>
            <a:fillRect/>
          </a:stretch>
        </p:blipFill>
        <p:spPr>
          <a:xfrm>
            <a:off x="5295320" y="1861284"/>
            <a:ext cx="6253212" cy="4205285"/>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2777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7285892" y="-234668"/>
            <a:ext cx="4953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5000"/>
              </a:lnSpc>
              <a:spcBef>
                <a:spcPts val="0"/>
              </a:spcBef>
              <a:spcAft>
                <a:spcPts val="0"/>
              </a:spcAft>
              <a:buClr>
                <a:srgbClr val="000000"/>
              </a:buClr>
              <a:buSzPts val="1200"/>
              <a:buFont typeface="Calibri" panose="020F0502020204030204" pitchFamily="34" charset="0"/>
              <a:buAutoNum type="arabicPeriod"/>
              <a:tabLst/>
              <a:defRPr/>
            </a:pPr>
            <a:endParaRPr kumimoji="0" lang="en-US" sz="4800" b="0" i="0" u="none" strike="noStrike" kern="1200" cap="none" spc="0" normalizeH="0" baseline="0" noProof="0" dirty="0">
              <a:ln>
                <a:noFill/>
              </a:ln>
              <a:solidFill>
                <a:prstClr val="white"/>
              </a:solidFill>
              <a:effectLst/>
              <a:highlight>
                <a:srgbClr val="C0C0C0"/>
              </a:highlight>
              <a:uLnTx/>
              <a:uFillTx/>
              <a:latin typeface="Calibri" panose="020F0502020204030204" pitchFamily="34" charset="0"/>
              <a:ea typeface="Calibri" panose="020F0502020204030204" pitchFamily="34" charset="0"/>
              <a:cs typeface="+mn-cs"/>
            </a:endParaRPr>
          </a:p>
        </p:txBody>
      </p:sp>
      <p:sp>
        <p:nvSpPr>
          <p:cNvPr id="4" name="Title 3"/>
          <p:cNvSpPr>
            <a:spLocks noGrp="1"/>
          </p:cNvSpPr>
          <p:nvPr>
            <p:ph type="ctrTitle"/>
          </p:nvPr>
        </p:nvSpPr>
        <p:spPr>
          <a:xfrm>
            <a:off x="300316" y="3644905"/>
            <a:ext cx="9816353" cy="678782"/>
          </a:xfrm>
          <a:solidFill>
            <a:schemeClr val="bg1"/>
          </a:solidFill>
          <a:ln w="57150">
            <a:solidFill>
              <a:schemeClr val="bg2">
                <a:lumMod val="25000"/>
              </a:schemeClr>
            </a:solidFill>
          </a:ln>
        </p:spPr>
        <p:txBody>
          <a:bodyPr>
            <a:normAutofit/>
          </a:bodyPr>
          <a:lstStyle/>
          <a:p>
            <a:r>
              <a:rPr lang="en-US" sz="3200" dirty="0">
                <a:solidFill>
                  <a:schemeClr val="bg2">
                    <a:lumMod val="25000"/>
                  </a:schemeClr>
                </a:solidFill>
                <a:latin typeface="Baskerville Old Face" panose="02020602080505020303" pitchFamily="18" charset="0"/>
              </a:rPr>
              <a:t>Duke – UNC Tobacco Treatment Specialist Course</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316" b="4627"/>
          <a:stretch/>
        </p:blipFill>
        <p:spPr bwMode="auto">
          <a:xfrm>
            <a:off x="1" y="-1"/>
            <a:ext cx="7239000" cy="3684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332784" y="4511584"/>
            <a:ext cx="48592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For more information,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www.dukeunctts.com</a:t>
            </a:r>
          </a:p>
        </p:txBody>
      </p:sp>
      <p:sp>
        <p:nvSpPr>
          <p:cNvPr id="10" name="TextBox 9"/>
          <p:cNvSpPr txBox="1"/>
          <p:nvPr/>
        </p:nvSpPr>
        <p:spPr>
          <a:xfrm>
            <a:off x="7332784" y="5810824"/>
            <a:ext cx="38727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(919)668-3842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cttsprogram@duke.edu</a:t>
            </a:r>
          </a:p>
        </p:txBody>
      </p:sp>
      <p:pic>
        <p:nvPicPr>
          <p:cNvPr id="1027" name="Picture 3" descr="C:\Users\eak35\Pictures\dci 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25489" b="20932"/>
          <a:stretch/>
        </p:blipFill>
        <p:spPr bwMode="auto">
          <a:xfrm>
            <a:off x="1" y="5810824"/>
            <a:ext cx="3886199" cy="8125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ak35\Pictures\NDP logo 226x6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8934" y="5776700"/>
            <a:ext cx="2927332" cy="880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E1DA6-4B29-A174-C1E4-50918D2D2A8C}"/>
              </a:ext>
            </a:extLst>
          </p:cNvPr>
          <p:cNvSpPr txBox="1"/>
          <p:nvPr/>
        </p:nvSpPr>
        <p:spPr>
          <a:xfrm>
            <a:off x="6714392" y="1146081"/>
            <a:ext cx="6095999" cy="1352743"/>
          </a:xfrm>
          <a:prstGeom prst="rect">
            <a:avLst/>
          </a:prstGeom>
          <a:noFill/>
        </p:spPr>
        <p:txBody>
          <a:bodyPr wrap="square" rtlCol="0">
            <a:spAutoFit/>
          </a:bodyPr>
          <a:lstStyle/>
          <a:p>
            <a:pPr marL="0" marR="0" lvl="0" indent="0" algn="ctr" defTabSz="914400" rtl="0" eaLnBrk="1" fontAlgn="auto" latinLnBrk="0" hangingPunct="1">
              <a:lnSpc>
                <a:spcPct val="105000"/>
              </a:lnSpc>
              <a:spcBef>
                <a:spcPts val="0"/>
              </a:spcBef>
              <a:spcAft>
                <a:spcPts val="0"/>
              </a:spcAft>
              <a:buClr>
                <a:srgbClr val="000000"/>
              </a:buClr>
              <a:buSzPts val="1200"/>
              <a:buFontTx/>
              <a:buNone/>
              <a:tabLst/>
              <a:defRPr/>
            </a:pPr>
            <a:r>
              <a:rPr kumimoji="0" lang="en-US" sz="4000" b="1" i="1" u="none" strike="noStrike" kern="1200" cap="none" spc="0" normalizeH="0" baseline="0" noProof="0" dirty="0">
                <a:ln>
                  <a:noFill/>
                </a:ln>
                <a:solidFill>
                  <a:srgbClr val="538135"/>
                </a:solidFill>
                <a:effectLst/>
                <a:highlight>
                  <a:srgbClr val="C0C0C0"/>
                </a:highlight>
                <a:uLnTx/>
                <a:uFillTx/>
                <a:latin typeface="Verdana" panose="020B0604030504040204" pitchFamily="34" charset="0"/>
                <a:ea typeface="Times New Roman" panose="02020603050405020304" pitchFamily="18" charset="0"/>
                <a:cs typeface="+mn-cs"/>
              </a:rPr>
              <a:t>July 17-25, 2023 (Mon-Tues) </a:t>
            </a:r>
            <a:endParaRPr kumimoji="0" lang="en-US" sz="4000" b="0" i="0" u="none" strike="noStrike" kern="1200" cap="none" spc="0" normalizeH="0" baseline="0" noProof="0" dirty="0">
              <a:ln>
                <a:noFill/>
              </a:ln>
              <a:solidFill>
                <a:prstClr val="black"/>
              </a:solidFill>
              <a:effectLst/>
              <a:highlight>
                <a:srgbClr val="C0C0C0"/>
              </a:highligh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1062688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13B3D0-E64F-4419-89A1-45FEDD457F7C}"/>
              </a:ext>
            </a:extLst>
          </p:cNvPr>
          <p:cNvSpPr/>
          <p:nvPr/>
        </p:nvSpPr>
        <p:spPr>
          <a:xfrm>
            <a:off x="1" y="230253"/>
            <a:ext cx="12192000" cy="1077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5" name="Picture 4" descr="A picture containing sign&#10;&#10;Description automatically generated">
            <a:extLst>
              <a:ext uri="{FF2B5EF4-FFF2-40B4-BE49-F238E27FC236}">
                <a16:creationId xmlns:a16="http://schemas.microsoft.com/office/drawing/2014/main" id="{B6610B86-F2F4-4DA8-ADA0-754D85588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2244" y="5431815"/>
            <a:ext cx="3747254" cy="1508268"/>
          </a:xfrm>
          <a:prstGeom prst="rect">
            <a:avLst/>
          </a:prstGeom>
        </p:spPr>
      </p:pic>
      <p:sp>
        <p:nvSpPr>
          <p:cNvPr id="2" name="TextBox 1">
            <a:extLst>
              <a:ext uri="{FF2B5EF4-FFF2-40B4-BE49-F238E27FC236}">
                <a16:creationId xmlns:a16="http://schemas.microsoft.com/office/drawing/2014/main" id="{C69F87F4-3BE9-4F33-91BD-568604A16FE2}"/>
              </a:ext>
            </a:extLst>
          </p:cNvPr>
          <p:cNvSpPr txBox="1"/>
          <p:nvPr/>
        </p:nvSpPr>
        <p:spPr>
          <a:xfrm>
            <a:off x="-101441" y="4228652"/>
            <a:ext cx="3308678"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Kim Bayha, CTTS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Tobacco Prevention &amp; Control </a:t>
            </a:r>
            <a:endParaRPr kumimoji="0" lang="en-US"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Program Supervisor</a:t>
            </a:r>
            <a:endParaRPr kumimoji="0" lang="en-US" b="1"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663BCF11-3416-45F2-BD04-65E85FA9DEE8}"/>
              </a:ext>
            </a:extLst>
          </p:cNvPr>
          <p:cNvSpPr txBox="1"/>
          <p:nvPr/>
        </p:nvSpPr>
        <p:spPr>
          <a:xfrm>
            <a:off x="6167487" y="4278660"/>
            <a:ext cx="3943678"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Carleen Crawford, TTS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Region 4 Tobacco </a:t>
            </a:r>
            <a:endParaRPr kumimoji="0" lang="en-US" b="1" i="0" u="none" strike="noStrike" kern="1200" cap="none" spc="0" normalizeH="0" baseline="0" noProof="0" dirty="0">
              <a:ln>
                <a:noFill/>
              </a:ln>
              <a:solidFill>
                <a:srgbClr val="FFFFFF"/>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Control Manager</a:t>
            </a:r>
            <a:endParaRPr kumimoji="0" lang="en-US"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pic>
        <p:nvPicPr>
          <p:cNvPr id="10" name="Picture 9" descr="A person posing for the camera&#10;&#10;Description automatically generated">
            <a:extLst>
              <a:ext uri="{FF2B5EF4-FFF2-40B4-BE49-F238E27FC236}">
                <a16:creationId xmlns:a16="http://schemas.microsoft.com/office/drawing/2014/main" id="{1006B330-A1AA-4612-91BD-ECB166F48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621" y="1839875"/>
            <a:ext cx="1917124" cy="2396851"/>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A2E0C506-5B46-414B-8964-556CA084F8C3}"/>
              </a:ext>
            </a:extLst>
          </p:cNvPr>
          <p:cNvSpPr txBox="1"/>
          <p:nvPr/>
        </p:nvSpPr>
        <p:spPr>
          <a:xfrm>
            <a:off x="2832220" y="4281968"/>
            <a:ext cx="4193401"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Jasmine Simmons, </a:t>
            </a:r>
            <a:r>
              <a:rPr lang="en-US" sz="2000" b="1" dirty="0">
                <a:solidFill>
                  <a:schemeClr val="bg1"/>
                </a:solidFill>
                <a:effectLst/>
                <a:latin typeface="Calibri" panose="020F0502020204030204" pitchFamily="34" charset="0"/>
                <a:ea typeface="Times New Roman" panose="02020603050405020304" pitchFamily="18" charset="0"/>
              </a:rPr>
              <a:t>MSHSA, NCTTP</a:t>
            </a:r>
            <a:endPar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Tobacco Control Coordinator</a:t>
            </a:r>
            <a:endParaRPr kumimoji="0" lang="en-US" b="1" i="0" u="none" strike="noStrike" kern="1200" cap="none" spc="0" normalizeH="0" baseline="0" noProof="0" dirty="0">
              <a:ln>
                <a:noFill/>
              </a:ln>
              <a:solidFill>
                <a:srgbClr val="FFFFFF"/>
              </a:solidFill>
              <a:effectLst/>
              <a:uLnTx/>
              <a:uFillTx/>
              <a:latin typeface="Calibri" panose="020F0502020204030204"/>
              <a:ea typeface="+mn-ea"/>
              <a:cs typeface="Calibri"/>
            </a:endParaRPr>
          </a:p>
        </p:txBody>
      </p:sp>
      <p:sp>
        <p:nvSpPr>
          <p:cNvPr id="12" name="TextBox 11">
            <a:extLst>
              <a:ext uri="{FF2B5EF4-FFF2-40B4-BE49-F238E27FC236}">
                <a16:creationId xmlns:a16="http://schemas.microsoft.com/office/drawing/2014/main" id="{908F98A9-34D5-42A0-8043-EBE950EF7F94}"/>
              </a:ext>
            </a:extLst>
          </p:cNvPr>
          <p:cNvSpPr txBox="1"/>
          <p:nvPr/>
        </p:nvSpPr>
        <p:spPr>
          <a:xfrm>
            <a:off x="210674" y="474876"/>
            <a:ext cx="115892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 the Tobacco Prevention and Control Team</a:t>
            </a:r>
          </a:p>
        </p:txBody>
      </p:sp>
      <p:pic>
        <p:nvPicPr>
          <p:cNvPr id="3074" name="Picture 2">
            <a:extLst>
              <a:ext uri="{FF2B5EF4-FFF2-40B4-BE49-F238E27FC236}">
                <a16:creationId xmlns:a16="http://schemas.microsoft.com/office/drawing/2014/main" id="{9877848D-F1D0-4CD1-A81F-59211F7C78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774" y="5401038"/>
            <a:ext cx="5206270" cy="12267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B556356-E2D5-41C6-92E0-A4F55202380F}"/>
              </a:ext>
            </a:extLst>
          </p:cNvPr>
          <p:cNvSpPr txBox="1"/>
          <p:nvPr/>
        </p:nvSpPr>
        <p:spPr>
          <a:xfrm>
            <a:off x="9329648" y="4254613"/>
            <a:ext cx="315420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rPr>
              <a:t>Irini McCarthy, TTS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Calibri" panose="020F0502020204030204"/>
                <a:ea typeface="+mn-ea"/>
                <a:cs typeface="+mn-cs"/>
              </a:rPr>
              <a:t>Tobacco Prevention Coordinator</a:t>
            </a:r>
          </a:p>
        </p:txBody>
      </p:sp>
      <p:pic>
        <p:nvPicPr>
          <p:cNvPr id="14" name="Picture 13" descr="A person smiling for the camera&#10;&#10;Description automatically generated with low confidence">
            <a:extLst>
              <a:ext uri="{FF2B5EF4-FFF2-40B4-BE49-F238E27FC236}">
                <a16:creationId xmlns:a16="http://schemas.microsoft.com/office/drawing/2014/main" id="{603BBA23-4FC4-3FBD-732E-E063CEDA5B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4051" y="1797941"/>
            <a:ext cx="2046594" cy="2480720"/>
          </a:xfrm>
          <a:prstGeom prst="rect">
            <a:avLst/>
          </a:prstGeom>
        </p:spPr>
      </p:pic>
      <p:pic>
        <p:nvPicPr>
          <p:cNvPr id="18" name="Picture 17" descr="A person with long hair&#10;&#10;Description automatically generated with low confidence">
            <a:extLst>
              <a:ext uri="{FF2B5EF4-FFF2-40B4-BE49-F238E27FC236}">
                <a16:creationId xmlns:a16="http://schemas.microsoft.com/office/drawing/2014/main" id="{0F7BA93E-62CB-C0BA-8617-0650C5CDF4CC}"/>
              </a:ext>
            </a:extLst>
          </p:cNvPr>
          <p:cNvPicPr>
            <a:picLocks noChangeAspect="1"/>
          </p:cNvPicPr>
          <p:nvPr/>
        </p:nvPicPr>
        <p:blipFill rotWithShape="1">
          <a:blip r:embed="rId7">
            <a:extLst>
              <a:ext uri="{28A0092B-C50C-407E-A947-70E740481C1C}">
                <a14:useLocalDpi xmlns:a14="http://schemas.microsoft.com/office/drawing/2010/main" val="0"/>
              </a:ext>
            </a:extLst>
          </a:blip>
          <a:srcRect l="20941" r="21454"/>
          <a:stretch/>
        </p:blipFill>
        <p:spPr>
          <a:xfrm>
            <a:off x="10155063" y="1668859"/>
            <a:ext cx="1503374" cy="2609801"/>
          </a:xfrm>
          <a:prstGeom prst="rect">
            <a:avLst/>
          </a:prstGeom>
        </p:spPr>
      </p:pic>
      <p:pic>
        <p:nvPicPr>
          <p:cNvPr id="4" name="Picture 3" descr="A close-up of a person smiling&#10;&#10;Description automatically generated">
            <a:extLst>
              <a:ext uri="{FF2B5EF4-FFF2-40B4-BE49-F238E27FC236}">
                <a16:creationId xmlns:a16="http://schemas.microsoft.com/office/drawing/2014/main" id="{9BDC2086-A33C-9804-45DA-B89183609F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9533" y="1720420"/>
            <a:ext cx="2046593" cy="2558240"/>
          </a:xfrm>
          <a:prstGeom prst="rect">
            <a:avLst/>
          </a:prstGeom>
          <a:ln>
            <a:noFill/>
          </a:ln>
          <a:effectLst>
            <a:softEdge rad="112500"/>
          </a:effectLst>
        </p:spPr>
      </p:pic>
    </p:spTree>
    <p:extLst>
      <p:ext uri="{BB962C8B-B14F-4D97-AF65-F5344CB8AC3E}">
        <p14:creationId xmlns:p14="http://schemas.microsoft.com/office/powerpoint/2010/main" val="2223698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F23B-47AF-4D69-1FF7-5E6C0AFB87D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8E07A05-B127-B8B2-DD88-C2B8D62F491A}"/>
              </a:ext>
            </a:extLst>
          </p:cNvPr>
          <p:cNvSpPr>
            <a:spLocks noGrp="1"/>
          </p:cNvSpPr>
          <p:nvPr>
            <p:ph type="subTitle" idx="1"/>
          </p:nvPr>
        </p:nvSpPr>
        <p:spPr/>
        <p:txBody>
          <a:bodyPr/>
          <a:lstStyle/>
          <a:p>
            <a:endParaRPr lang="en-US"/>
          </a:p>
        </p:txBody>
      </p:sp>
      <p:pic>
        <p:nvPicPr>
          <p:cNvPr id="5" name="Graphic 4">
            <a:extLst>
              <a:ext uri="{FF2B5EF4-FFF2-40B4-BE49-F238E27FC236}">
                <a16:creationId xmlns:a16="http://schemas.microsoft.com/office/drawing/2014/main" id="{61A159F7-E5A3-63C6-B057-EEFED9AB76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2841979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1DDCEAF-DE69-4F49-B7E5-44C870F17DA7}"/>
              </a:ext>
            </a:extLst>
          </p:cNvPr>
          <p:cNvGraphicFramePr>
            <a:graphicFrameLocks noGrp="1"/>
          </p:cNvGraphicFramePr>
          <p:nvPr/>
        </p:nvGraphicFramePr>
        <p:xfrm>
          <a:off x="3026900" y="1795031"/>
          <a:ext cx="9034545" cy="4480560"/>
        </p:xfrm>
        <a:graphic>
          <a:graphicData uri="http://schemas.openxmlformats.org/drawingml/2006/table">
            <a:tbl>
              <a:tblPr firstRow="1" bandRow="1">
                <a:tableStyleId>{F5AB1C69-6EDB-4FF4-983F-18BD219EF322}</a:tableStyleId>
              </a:tblPr>
              <a:tblGrid>
                <a:gridCol w="3097110">
                  <a:extLst>
                    <a:ext uri="{9D8B030D-6E8A-4147-A177-3AD203B41FA5}">
                      <a16:colId xmlns:a16="http://schemas.microsoft.com/office/drawing/2014/main" val="1575770600"/>
                    </a:ext>
                  </a:extLst>
                </a:gridCol>
                <a:gridCol w="2035252">
                  <a:extLst>
                    <a:ext uri="{9D8B030D-6E8A-4147-A177-3AD203B41FA5}">
                      <a16:colId xmlns:a16="http://schemas.microsoft.com/office/drawing/2014/main" val="3875226663"/>
                    </a:ext>
                  </a:extLst>
                </a:gridCol>
                <a:gridCol w="3902183">
                  <a:extLst>
                    <a:ext uri="{9D8B030D-6E8A-4147-A177-3AD203B41FA5}">
                      <a16:colId xmlns:a16="http://schemas.microsoft.com/office/drawing/2014/main" val="1598450748"/>
                    </a:ext>
                  </a:extLst>
                </a:gridCol>
              </a:tblGrid>
              <a:tr h="637062">
                <a:tc>
                  <a:txBody>
                    <a:bodyPr/>
                    <a:lstStyle/>
                    <a:p>
                      <a:r>
                        <a:rPr lang="en-US" sz="2400" dirty="0"/>
                        <a:t>Insurance Type</a:t>
                      </a:r>
                    </a:p>
                  </a:txBody>
                  <a:tcPr/>
                </a:tc>
                <a:tc>
                  <a:txBody>
                    <a:bodyPr/>
                    <a:lstStyle/>
                    <a:p>
                      <a:r>
                        <a:rPr lang="en-US" sz="2400" dirty="0"/>
                        <a:t>Scheduled Sessions</a:t>
                      </a:r>
                    </a:p>
                  </a:txBody>
                  <a:tcPr/>
                </a:tc>
                <a:tc>
                  <a:txBody>
                    <a:bodyPr/>
                    <a:lstStyle/>
                    <a:p>
                      <a:r>
                        <a:rPr lang="en-US" sz="2400" dirty="0"/>
                        <a:t>Medication</a:t>
                      </a:r>
                    </a:p>
                  </a:txBody>
                  <a:tcPr/>
                </a:tc>
                <a:extLst>
                  <a:ext uri="{0D108BD9-81ED-4DB2-BD59-A6C34878D82A}">
                    <a16:rowId xmlns:a16="http://schemas.microsoft.com/office/drawing/2014/main" val="2456222196"/>
                  </a:ext>
                </a:extLst>
              </a:tr>
              <a:tr h="637062">
                <a:tc>
                  <a:txBody>
                    <a:bodyPr/>
                    <a:lstStyle/>
                    <a:p>
                      <a:r>
                        <a:rPr lang="en-US" sz="2400" dirty="0"/>
                        <a:t>Uninsured</a:t>
                      </a:r>
                    </a:p>
                  </a:txBody>
                  <a:tcPr/>
                </a:tc>
                <a:tc>
                  <a:txBody>
                    <a:bodyPr/>
                    <a:lstStyle/>
                    <a:p>
                      <a:r>
                        <a:rPr lang="en-US" sz="2400" dirty="0"/>
                        <a:t>5 Sessions</a:t>
                      </a:r>
                    </a:p>
                  </a:txBody>
                  <a:tcPr/>
                </a:tc>
                <a:tc>
                  <a:txBody>
                    <a:bodyPr/>
                    <a:lstStyle/>
                    <a:p>
                      <a:r>
                        <a:rPr lang="en-US" sz="2400" dirty="0"/>
                        <a:t>8 weeks nicotine patches + gum/lozenges</a:t>
                      </a:r>
                    </a:p>
                  </a:txBody>
                  <a:tcPr/>
                </a:tc>
                <a:extLst>
                  <a:ext uri="{0D108BD9-81ED-4DB2-BD59-A6C34878D82A}">
                    <a16:rowId xmlns:a16="http://schemas.microsoft.com/office/drawing/2014/main" val="1998206789"/>
                  </a:ext>
                </a:extLst>
              </a:tr>
              <a:tr h="637062">
                <a:tc>
                  <a:txBody>
                    <a:bodyPr/>
                    <a:lstStyle/>
                    <a:p>
                      <a:r>
                        <a:rPr lang="en-US" sz="2400" dirty="0"/>
                        <a:t>Medicare</a:t>
                      </a:r>
                    </a:p>
                  </a:txBody>
                  <a:tcPr/>
                </a:tc>
                <a:tc>
                  <a:txBody>
                    <a:bodyPr/>
                    <a:lstStyle/>
                    <a:p>
                      <a:r>
                        <a:rPr lang="en-US" sz="2400" dirty="0"/>
                        <a:t>5 Sessions</a:t>
                      </a:r>
                    </a:p>
                  </a:txBody>
                  <a:tcPr/>
                </a:tc>
                <a:tc>
                  <a:txBody>
                    <a:bodyPr/>
                    <a:lstStyle/>
                    <a:p>
                      <a:r>
                        <a:rPr lang="en-US" sz="2400" dirty="0"/>
                        <a:t>8 weeks nicotine patches + gum/lozenges</a:t>
                      </a:r>
                    </a:p>
                  </a:txBody>
                  <a:tcPr/>
                </a:tc>
                <a:extLst>
                  <a:ext uri="{0D108BD9-81ED-4DB2-BD59-A6C34878D82A}">
                    <a16:rowId xmlns:a16="http://schemas.microsoft.com/office/drawing/2014/main" val="794638819"/>
                  </a:ext>
                </a:extLst>
              </a:tr>
              <a:tr h="910089">
                <a:tc>
                  <a:txBody>
                    <a:bodyPr/>
                    <a:lstStyle/>
                    <a:p>
                      <a:r>
                        <a:rPr lang="en-US" sz="2400" dirty="0"/>
                        <a:t>Medicaid</a:t>
                      </a:r>
                    </a:p>
                  </a:txBody>
                  <a:tcPr/>
                </a:tc>
                <a:tc>
                  <a:txBody>
                    <a:bodyPr/>
                    <a:lstStyle/>
                    <a:p>
                      <a:r>
                        <a:rPr lang="en-US" sz="2400" dirty="0"/>
                        <a:t>5</a:t>
                      </a:r>
                      <a:r>
                        <a:rPr lang="en-US" sz="2400" baseline="0" dirty="0"/>
                        <a:t> Sessions</a:t>
                      </a:r>
                      <a:endParaRPr lang="en-US" sz="2400" dirty="0"/>
                    </a:p>
                  </a:txBody>
                  <a:tcPr/>
                </a:tc>
                <a:tc>
                  <a:txBody>
                    <a:bodyPr/>
                    <a:lstStyle/>
                    <a:p>
                      <a:r>
                        <a:rPr lang="en-US" sz="2400" dirty="0"/>
                        <a:t>2 weeks nicotine patches + gum/lozenges and standing order for 12 more weeks</a:t>
                      </a:r>
                    </a:p>
                  </a:txBody>
                  <a:tcPr/>
                </a:tc>
                <a:extLst>
                  <a:ext uri="{0D108BD9-81ED-4DB2-BD59-A6C34878D82A}">
                    <a16:rowId xmlns:a16="http://schemas.microsoft.com/office/drawing/2014/main" val="1614813213"/>
                  </a:ext>
                </a:extLst>
              </a:tr>
              <a:tr h="364036">
                <a:tc>
                  <a:txBody>
                    <a:bodyPr/>
                    <a:lstStyle/>
                    <a:p>
                      <a:r>
                        <a:rPr lang="en-US" sz="2400" dirty="0"/>
                        <a:t>Commercially Insured</a:t>
                      </a:r>
                    </a:p>
                  </a:txBody>
                  <a:tcPr/>
                </a:tc>
                <a:tc>
                  <a:txBody>
                    <a:bodyPr/>
                    <a:lstStyle/>
                    <a:p>
                      <a:r>
                        <a:rPr lang="en-US" sz="2400" dirty="0"/>
                        <a:t>5 Sessions</a:t>
                      </a:r>
                    </a:p>
                    <a:p>
                      <a:r>
                        <a:rPr lang="en-US" sz="2400" dirty="0"/>
                        <a:t>(no outbound)</a:t>
                      </a:r>
                    </a:p>
                  </a:txBody>
                  <a:tcPr/>
                </a:tc>
                <a:tc>
                  <a:txBody>
                    <a:bodyPr/>
                    <a:lstStyle/>
                    <a:p>
                      <a:r>
                        <a:rPr lang="en-US" sz="2400" dirty="0"/>
                        <a:t>2 weeks nicotine patches + gum/lozenges</a:t>
                      </a:r>
                    </a:p>
                  </a:txBody>
                  <a:tcPr/>
                </a:tc>
                <a:extLst>
                  <a:ext uri="{0D108BD9-81ED-4DB2-BD59-A6C34878D82A}">
                    <a16:rowId xmlns:a16="http://schemas.microsoft.com/office/drawing/2014/main" val="870475675"/>
                  </a:ext>
                </a:extLst>
              </a:tr>
            </a:tbl>
          </a:graphicData>
        </a:graphic>
      </p:graphicFrame>
      <p:sp>
        <p:nvSpPr>
          <p:cNvPr id="8" name="TextBox 7">
            <a:extLst>
              <a:ext uri="{FF2B5EF4-FFF2-40B4-BE49-F238E27FC236}">
                <a16:creationId xmlns:a16="http://schemas.microsoft.com/office/drawing/2014/main" id="{629B7AEE-24F5-46F7-8AAF-6F19893BF8B8}"/>
              </a:ext>
            </a:extLst>
          </p:cNvPr>
          <p:cNvSpPr txBox="1"/>
          <p:nvPr/>
        </p:nvSpPr>
        <p:spPr>
          <a:xfrm>
            <a:off x="3026900" y="717813"/>
            <a:ext cx="722454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Coaching and Meds QuitlineNC Services by Insurance</a:t>
            </a:r>
          </a:p>
        </p:txBody>
      </p:sp>
      <p:pic>
        <p:nvPicPr>
          <p:cNvPr id="4" name="Picture 3" descr="Logo, company name&#10;&#10;Description automatically generated">
            <a:extLst>
              <a:ext uri="{FF2B5EF4-FFF2-40B4-BE49-F238E27FC236}">
                <a16:creationId xmlns:a16="http://schemas.microsoft.com/office/drawing/2014/main" id="{8637FF08-ACEF-3D90-E5E9-9C087845A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905"/>
            <a:ext cx="2819400" cy="2194560"/>
          </a:xfrm>
          <a:prstGeom prst="rect">
            <a:avLst/>
          </a:prstGeom>
        </p:spPr>
      </p:pic>
    </p:spTree>
    <p:extLst>
      <p:ext uri="{BB962C8B-B14F-4D97-AF65-F5344CB8AC3E}">
        <p14:creationId xmlns:p14="http://schemas.microsoft.com/office/powerpoint/2010/main" val="3750037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1DDCEAF-DE69-4F49-B7E5-44C870F17DA7}"/>
              </a:ext>
            </a:extLst>
          </p:cNvPr>
          <p:cNvGraphicFramePr>
            <a:graphicFrameLocks noGrp="1"/>
          </p:cNvGraphicFramePr>
          <p:nvPr/>
        </p:nvGraphicFramePr>
        <p:xfrm>
          <a:off x="0" y="1351858"/>
          <a:ext cx="12192000" cy="5836920"/>
        </p:xfrm>
        <a:graphic>
          <a:graphicData uri="http://schemas.openxmlformats.org/drawingml/2006/table">
            <a:tbl>
              <a:tblPr firstRow="1" bandRow="1">
                <a:tableStyleId>{F5AB1C69-6EDB-4FF4-983F-18BD219EF322}</a:tableStyleId>
              </a:tblPr>
              <a:tblGrid>
                <a:gridCol w="4692316">
                  <a:extLst>
                    <a:ext uri="{9D8B030D-6E8A-4147-A177-3AD203B41FA5}">
                      <a16:colId xmlns:a16="http://schemas.microsoft.com/office/drawing/2014/main" val="1575770600"/>
                    </a:ext>
                  </a:extLst>
                </a:gridCol>
                <a:gridCol w="2249905">
                  <a:extLst>
                    <a:ext uri="{9D8B030D-6E8A-4147-A177-3AD203B41FA5}">
                      <a16:colId xmlns:a16="http://schemas.microsoft.com/office/drawing/2014/main" val="111329335"/>
                    </a:ext>
                  </a:extLst>
                </a:gridCol>
                <a:gridCol w="5249779">
                  <a:extLst>
                    <a:ext uri="{9D8B030D-6E8A-4147-A177-3AD203B41FA5}">
                      <a16:colId xmlns:a16="http://schemas.microsoft.com/office/drawing/2014/main" val="3875226663"/>
                    </a:ext>
                  </a:extLst>
                </a:gridCol>
              </a:tblGrid>
              <a:tr h="637062">
                <a:tc>
                  <a:txBody>
                    <a:bodyPr/>
                    <a:lstStyle/>
                    <a:p>
                      <a:r>
                        <a:rPr lang="en-US" sz="2100" dirty="0"/>
                        <a:t>Program</a:t>
                      </a:r>
                    </a:p>
                  </a:txBody>
                  <a:tcPr/>
                </a:tc>
                <a:tc>
                  <a:txBody>
                    <a:bodyPr/>
                    <a:lstStyle/>
                    <a:p>
                      <a:r>
                        <a:rPr lang="en-US" sz="2100" dirty="0"/>
                        <a:t>Scheduled Sessions</a:t>
                      </a:r>
                    </a:p>
                  </a:txBody>
                  <a:tcPr/>
                </a:tc>
                <a:tc>
                  <a:txBody>
                    <a:bodyPr/>
                    <a:lstStyle/>
                    <a:p>
                      <a:r>
                        <a:rPr lang="en-US" sz="2100" dirty="0"/>
                        <a:t>Medication</a:t>
                      </a:r>
                    </a:p>
                  </a:txBody>
                  <a:tcPr/>
                </a:tc>
                <a:extLst>
                  <a:ext uri="{0D108BD9-81ED-4DB2-BD59-A6C34878D82A}">
                    <a16:rowId xmlns:a16="http://schemas.microsoft.com/office/drawing/2014/main" val="760582972"/>
                  </a:ext>
                </a:extLst>
              </a:tr>
              <a:tr h="637062">
                <a:tc>
                  <a:txBody>
                    <a:bodyPr/>
                    <a:lstStyle/>
                    <a:p>
                      <a:pPr marL="0" marR="0" algn="l" defTabSz="914400" rtl="0" eaLnBrk="1" latinLnBrk="0" hangingPunct="1">
                        <a:spcBef>
                          <a:spcPts val="0"/>
                        </a:spcBef>
                        <a:spcAft>
                          <a:spcPts val="0"/>
                        </a:spcAft>
                      </a:pPr>
                      <a:r>
                        <a:rPr lang="en-US" sz="2100" kern="1200" dirty="0">
                          <a:solidFill>
                            <a:schemeClr val="dk1"/>
                          </a:solidFill>
                        </a:rPr>
                        <a:t>Pregnancy</a:t>
                      </a:r>
                    </a:p>
                    <a:p>
                      <a:pPr marL="0" marR="0" algn="l" defTabSz="914400" rtl="0" eaLnBrk="1" latinLnBrk="0" hangingPunct="1">
                        <a:spcBef>
                          <a:spcPts val="0"/>
                        </a:spcBef>
                        <a:spcAft>
                          <a:spcPts val="0"/>
                        </a:spcAft>
                      </a:pPr>
                      <a:r>
                        <a:rPr lang="en-US" sz="2100" kern="1200" dirty="0">
                          <a:solidFill>
                            <a:schemeClr val="dk1"/>
                          </a:solidFill>
                        </a:rPr>
                        <a:t>Planning pregnancy in 3mo., pregnant or 12 mo. after birth</a:t>
                      </a:r>
                      <a:endParaRPr lang="en-US" sz="2100" kern="1200" dirty="0">
                        <a:solidFill>
                          <a:schemeClr val="dk1"/>
                        </a:solidFill>
                        <a:latin typeface="+mn-lt"/>
                        <a:ea typeface="+mn-ea"/>
                        <a:cs typeface="+mn-cs"/>
                      </a:endParaRP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baseline="0" dirty="0">
                          <a:solidFill>
                            <a:schemeClr val="dk1"/>
                          </a:solidFill>
                          <a:latin typeface="+mn-lt"/>
                          <a:ea typeface="+mn-ea"/>
                          <a:cs typeface="+mn-cs"/>
                        </a:rPr>
                        <a:t> 7 sessions</a:t>
                      </a:r>
                      <a:endParaRPr lang="en-US" sz="2100" kern="1200" dirty="0">
                        <a:solidFill>
                          <a:schemeClr val="dk1"/>
                        </a:solidFill>
                        <a:latin typeface="+mn-lt"/>
                        <a:ea typeface="+mn-ea"/>
                        <a:cs typeface="+mn-cs"/>
                      </a:endParaRP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dirty="0">
                          <a:solidFill>
                            <a:schemeClr val="dk1"/>
                          </a:solidFill>
                        </a:rPr>
                        <a:t>8 weeks nicotine gum or lozenge with a medical override</a:t>
                      </a:r>
                      <a:endParaRPr lang="en-US" sz="21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2271587788"/>
                  </a:ext>
                </a:extLst>
              </a:tr>
              <a:tr h="505362">
                <a:tc>
                  <a:txBody>
                    <a:bodyPr/>
                    <a:lstStyle/>
                    <a:p>
                      <a:pPr marL="0" marR="0" algn="l" defTabSz="914400" rtl="0" eaLnBrk="1" latinLnBrk="0" hangingPunct="1">
                        <a:spcBef>
                          <a:spcPts val="0"/>
                        </a:spcBef>
                        <a:spcAft>
                          <a:spcPts val="0"/>
                        </a:spcAft>
                      </a:pPr>
                      <a:r>
                        <a:rPr lang="en-US" sz="2100" kern="1200" dirty="0">
                          <a:solidFill>
                            <a:schemeClr val="dk1"/>
                          </a:solidFill>
                        </a:rPr>
                        <a:t> Youth</a:t>
                      </a:r>
                      <a:endParaRPr lang="en-US" sz="2100" kern="1200" dirty="0">
                        <a:solidFill>
                          <a:schemeClr val="dk1"/>
                        </a:solidFill>
                        <a:latin typeface="+mn-lt"/>
                        <a:ea typeface="+mn-ea"/>
                        <a:cs typeface="+mn-cs"/>
                      </a:endParaRPr>
                    </a:p>
                  </a:txBody>
                  <a:tcPr marL="68580" marR="68580" marT="0" marB="0" anchor="b"/>
                </a:tc>
                <a:tc>
                  <a:txBody>
                    <a:bodyPr/>
                    <a:lstStyle/>
                    <a:p>
                      <a:pPr marL="0" marR="0" algn="l" defTabSz="914400" rtl="0" eaLnBrk="1" latinLnBrk="0" hangingPunct="1">
                        <a:spcBef>
                          <a:spcPts val="0"/>
                        </a:spcBef>
                        <a:spcAft>
                          <a:spcPts val="0"/>
                        </a:spcAft>
                      </a:pPr>
                      <a:endParaRPr lang="en-US" sz="2100" kern="1200" dirty="0">
                        <a:solidFill>
                          <a:schemeClr val="dk1"/>
                        </a:solidFill>
                      </a:endParaRPr>
                    </a:p>
                    <a:p>
                      <a:pPr marL="0" marR="0" algn="l" defTabSz="914400" rtl="0" eaLnBrk="1" latinLnBrk="0" hangingPunct="1">
                        <a:spcBef>
                          <a:spcPts val="0"/>
                        </a:spcBef>
                        <a:spcAft>
                          <a:spcPts val="0"/>
                        </a:spcAft>
                      </a:pPr>
                      <a:r>
                        <a:rPr lang="en-US" sz="2100" kern="1200" baseline="0" dirty="0">
                          <a:solidFill>
                            <a:schemeClr val="dk1"/>
                          </a:solidFill>
                          <a:latin typeface="+mn-lt"/>
                          <a:ea typeface="+mn-ea"/>
                          <a:cs typeface="+mn-cs"/>
                        </a:rPr>
                        <a:t> 5 sessions</a:t>
                      </a:r>
                      <a:endParaRPr lang="en-US" sz="2100" kern="1200" dirty="0">
                        <a:solidFill>
                          <a:schemeClr val="dk1"/>
                        </a:solidFill>
                        <a:latin typeface="+mn-lt"/>
                        <a:ea typeface="+mn-ea"/>
                        <a:cs typeface="+mn-cs"/>
                      </a:endParaRP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dirty="0">
                          <a:solidFill>
                            <a:schemeClr val="dk1"/>
                          </a:solidFill>
                        </a:rPr>
                        <a:t>None</a:t>
                      </a:r>
                      <a:endParaRPr lang="en-US" sz="21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998206789"/>
                  </a:ext>
                </a:extLst>
              </a:tr>
              <a:tr h="637062">
                <a:tc>
                  <a:txBody>
                    <a:bodyPr/>
                    <a:lstStyle/>
                    <a:p>
                      <a:pPr marL="0" marR="0" algn="l" defTabSz="914400" rtl="0" eaLnBrk="1" latinLnBrk="0" hangingPunct="1">
                        <a:spcBef>
                          <a:spcPts val="0"/>
                        </a:spcBef>
                        <a:spcAft>
                          <a:spcPts val="0"/>
                        </a:spcAft>
                      </a:pPr>
                      <a:r>
                        <a:rPr lang="en-US" sz="2100" kern="1200" dirty="0">
                          <a:solidFill>
                            <a:schemeClr val="dk1"/>
                          </a:solidFill>
                        </a:rPr>
                        <a:t>Behavioral Health</a:t>
                      </a:r>
                    </a:p>
                    <a:p>
                      <a:pPr marL="0" marR="0" algn="l" defTabSz="914400" rtl="0" eaLnBrk="1" latinLnBrk="0" hangingPunct="1">
                        <a:spcBef>
                          <a:spcPts val="0"/>
                        </a:spcBef>
                        <a:spcAft>
                          <a:spcPts val="0"/>
                        </a:spcAft>
                      </a:pPr>
                      <a:r>
                        <a:rPr lang="en-US" sz="2100" kern="1200" dirty="0">
                          <a:solidFill>
                            <a:schemeClr val="dk1"/>
                          </a:solidFill>
                        </a:rPr>
                        <a:t>One or more behavioral health condition</a:t>
                      </a:r>
                    </a:p>
                    <a:p>
                      <a:pPr marL="0" marR="0" algn="ctr" defTabSz="914400" rtl="0" eaLnBrk="1" latinLnBrk="0" hangingPunct="1">
                        <a:spcBef>
                          <a:spcPts val="0"/>
                        </a:spcBef>
                        <a:spcAft>
                          <a:spcPts val="0"/>
                        </a:spcAft>
                      </a:pPr>
                      <a:r>
                        <a:rPr lang="en-US" sz="2100" kern="1200" dirty="0">
                          <a:solidFill>
                            <a:schemeClr val="dk1"/>
                          </a:solidFill>
                        </a:rPr>
                        <a:t> </a:t>
                      </a:r>
                      <a:endParaRPr lang="en-US" sz="2100" kern="1200" dirty="0">
                        <a:solidFill>
                          <a:schemeClr val="dk1"/>
                        </a:solidFill>
                        <a:latin typeface="+mn-lt"/>
                        <a:ea typeface="+mn-ea"/>
                        <a:cs typeface="+mn-cs"/>
                      </a:endParaRPr>
                    </a:p>
                  </a:txBody>
                  <a:tcPr marL="68580" marR="68580" marT="0" marB="0" anchor="ctr"/>
                </a:tc>
                <a:tc>
                  <a:txBody>
                    <a:bodyPr/>
                    <a:lstStyle/>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dirty="0">
                          <a:solidFill>
                            <a:schemeClr val="dk1"/>
                          </a:solidFill>
                          <a:latin typeface="+mn-lt"/>
                          <a:ea typeface="+mn-ea"/>
                          <a:cs typeface="+mn-cs"/>
                        </a:rPr>
                        <a:t> 7 sessions</a:t>
                      </a: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dirty="0">
                          <a:solidFill>
                            <a:schemeClr val="dk1"/>
                          </a:solidFill>
                        </a:rPr>
                        <a:t>12 weeks of nicotine patches </a:t>
                      </a:r>
                    </a:p>
                    <a:p>
                      <a:pPr marL="0" marR="0" algn="l" defTabSz="914400" rtl="0" eaLnBrk="1" latinLnBrk="0" hangingPunct="1">
                        <a:spcBef>
                          <a:spcPts val="0"/>
                        </a:spcBef>
                        <a:spcAft>
                          <a:spcPts val="0"/>
                        </a:spcAft>
                      </a:pPr>
                      <a:r>
                        <a:rPr lang="en-US" sz="2100" kern="1200" dirty="0">
                          <a:solidFill>
                            <a:schemeClr val="dk1"/>
                          </a:solidFill>
                        </a:rPr>
                        <a:t>AND nicotine gum </a:t>
                      </a:r>
                    </a:p>
                    <a:p>
                      <a:pPr marL="0" marR="0" algn="l" defTabSz="914400" rtl="0" eaLnBrk="1" latinLnBrk="0" hangingPunct="1">
                        <a:spcBef>
                          <a:spcPts val="0"/>
                        </a:spcBef>
                        <a:spcAft>
                          <a:spcPts val="0"/>
                        </a:spcAft>
                      </a:pPr>
                      <a:r>
                        <a:rPr lang="en-US" sz="2100" kern="1200" dirty="0">
                          <a:solidFill>
                            <a:schemeClr val="dk1"/>
                          </a:solidFill>
                        </a:rPr>
                        <a:t>OR lozenges</a:t>
                      </a:r>
                      <a:endParaRPr lang="en-US" sz="21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794638819"/>
                  </a:ext>
                </a:extLst>
              </a:tr>
              <a:tr h="910089">
                <a:tc>
                  <a:txBody>
                    <a:bodyPr/>
                    <a:lstStyle/>
                    <a:p>
                      <a:pPr marL="0" marR="0" algn="l" defTabSz="914400" rtl="0" eaLnBrk="1" latinLnBrk="0" hangingPunct="1">
                        <a:spcBef>
                          <a:spcPts val="0"/>
                        </a:spcBef>
                        <a:spcAft>
                          <a:spcPts val="0"/>
                        </a:spcAft>
                      </a:pPr>
                      <a:r>
                        <a:rPr lang="en-US" sz="2100" kern="1200" dirty="0">
                          <a:solidFill>
                            <a:schemeClr val="dk1"/>
                          </a:solidFill>
                        </a:rPr>
                        <a:t> American Indian</a:t>
                      </a:r>
                    </a:p>
                    <a:p>
                      <a:pPr marL="0" marR="0" algn="l" defTabSz="914400" rtl="0" eaLnBrk="1" latinLnBrk="0" hangingPunct="1">
                        <a:spcBef>
                          <a:spcPts val="0"/>
                        </a:spcBef>
                        <a:spcAft>
                          <a:spcPts val="0"/>
                        </a:spcAft>
                      </a:pPr>
                      <a:r>
                        <a:rPr lang="en-US" sz="2100" kern="1200" dirty="0">
                          <a:solidFill>
                            <a:schemeClr val="dk1"/>
                          </a:solidFill>
                        </a:rPr>
                        <a:t>1-888-7AI-QUIT</a:t>
                      </a:r>
                    </a:p>
                    <a:p>
                      <a:pPr marL="0" marR="0" algn="l" defTabSz="914400" rtl="0" eaLnBrk="1" latinLnBrk="0" hangingPunct="1">
                        <a:spcBef>
                          <a:spcPts val="0"/>
                        </a:spcBef>
                        <a:spcAft>
                          <a:spcPts val="0"/>
                        </a:spcAft>
                      </a:pPr>
                      <a:r>
                        <a:rPr lang="en-US" sz="2100" kern="1200" dirty="0">
                          <a:solidFill>
                            <a:schemeClr val="dk1"/>
                          </a:solidFill>
                        </a:rPr>
                        <a:t>1-888-724-7848</a:t>
                      </a:r>
                      <a:endParaRPr lang="en-US" sz="2100" kern="1200" dirty="0">
                        <a:solidFill>
                          <a:schemeClr val="dk1"/>
                        </a:solidFill>
                        <a:latin typeface="+mn-lt"/>
                        <a:ea typeface="+mn-ea"/>
                        <a:cs typeface="+mn-cs"/>
                      </a:endParaRP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7 sessions</a:t>
                      </a:r>
                      <a:endParaRPr lang="en-US" sz="2100" kern="1200" dirty="0">
                        <a:solidFill>
                          <a:schemeClr val="dk1"/>
                        </a:solidFill>
                        <a:latin typeface="+mn-lt"/>
                        <a:ea typeface="+mn-ea"/>
                        <a:cs typeface="+mn-cs"/>
                      </a:endParaRP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12 weeks of nicotine patches </a:t>
                      </a:r>
                    </a:p>
                    <a:p>
                      <a:pPr marL="0" marR="0" algn="l" defTabSz="914400" rtl="0" eaLnBrk="1" latinLnBrk="0" hangingPunct="1">
                        <a:spcBef>
                          <a:spcPts val="0"/>
                        </a:spcBef>
                        <a:spcAft>
                          <a:spcPts val="0"/>
                        </a:spcAft>
                      </a:pPr>
                      <a:r>
                        <a:rPr lang="en-US" sz="2100" kern="1200" dirty="0">
                          <a:solidFill>
                            <a:schemeClr val="dk1"/>
                          </a:solidFill>
                        </a:rPr>
                        <a:t>AND nicotine gum </a:t>
                      </a:r>
                    </a:p>
                    <a:p>
                      <a:pPr marL="0" marR="0" algn="l" defTabSz="914400" rtl="0" eaLnBrk="1" latinLnBrk="0" hangingPunct="1">
                        <a:spcBef>
                          <a:spcPts val="0"/>
                        </a:spcBef>
                        <a:spcAft>
                          <a:spcPts val="0"/>
                        </a:spcAft>
                      </a:pPr>
                      <a:r>
                        <a:rPr lang="en-US" sz="2100" kern="1200" dirty="0">
                          <a:solidFill>
                            <a:schemeClr val="dk1"/>
                          </a:solidFill>
                        </a:rPr>
                        <a:t>OR lozenges</a:t>
                      </a:r>
                    </a:p>
                    <a:p>
                      <a:pPr marL="0" marR="0" algn="l" defTabSz="914400" rtl="0" eaLnBrk="1" latinLnBrk="0" hangingPunct="1">
                        <a:spcBef>
                          <a:spcPts val="0"/>
                        </a:spcBef>
                        <a:spcAft>
                          <a:spcPts val="0"/>
                        </a:spcAft>
                      </a:pPr>
                      <a:r>
                        <a:rPr lang="en-US" sz="2100" kern="1200" dirty="0">
                          <a:solidFill>
                            <a:schemeClr val="dk1"/>
                          </a:solidFill>
                        </a:rPr>
                        <a:t>(Most coaches are American Indian)</a:t>
                      </a:r>
                      <a:endParaRPr lang="en-US" sz="21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614813213"/>
                  </a:ext>
                </a:extLst>
              </a:tr>
              <a:tr h="364036">
                <a:tc>
                  <a:txBody>
                    <a:bodyPr/>
                    <a:lstStyle/>
                    <a:p>
                      <a:pPr marL="0" marR="0" algn="l" defTabSz="914400" rtl="0" eaLnBrk="1" latinLnBrk="0" hangingPunct="1">
                        <a:spcBef>
                          <a:spcPts val="0"/>
                        </a:spcBef>
                        <a:spcAft>
                          <a:spcPts val="0"/>
                        </a:spcAft>
                      </a:pPr>
                      <a:r>
                        <a:rPr lang="en-US" sz="2100" kern="1200" dirty="0">
                          <a:solidFill>
                            <a:schemeClr val="dk1"/>
                          </a:solidFill>
                        </a:rPr>
                        <a:t>Active Duty Military</a:t>
                      </a:r>
                      <a:endParaRPr lang="en-US" sz="2100" kern="1200" dirty="0">
                        <a:solidFill>
                          <a:schemeClr val="dk1"/>
                        </a:solidFill>
                        <a:latin typeface="+mn-lt"/>
                        <a:ea typeface="+mn-ea"/>
                        <a:cs typeface="+mn-cs"/>
                      </a:endParaRPr>
                    </a:p>
                  </a:txBody>
                  <a:tcPr marL="68580" marR="68580" marT="0" marB="0"/>
                </a:tc>
                <a:tc>
                  <a:txBody>
                    <a:bodyPr/>
                    <a:lstStyle/>
                    <a:p>
                      <a:pPr marL="0" marR="0" algn="l" defTabSz="914400" rtl="0" eaLnBrk="1" latinLnBrk="0" hangingPunct="1">
                        <a:spcBef>
                          <a:spcPts val="0"/>
                        </a:spcBef>
                        <a:spcAft>
                          <a:spcPts val="0"/>
                        </a:spcAft>
                      </a:pPr>
                      <a:r>
                        <a:rPr lang="en-US" sz="2100" kern="1200" dirty="0">
                          <a:solidFill>
                            <a:schemeClr val="dk1"/>
                          </a:solidFill>
                        </a:rPr>
                        <a:t> </a:t>
                      </a:r>
                    </a:p>
                    <a:p>
                      <a:pPr marL="0" marR="0" algn="l" defTabSz="914400" rtl="0" eaLnBrk="1" latinLnBrk="0" hangingPunct="1">
                        <a:spcBef>
                          <a:spcPts val="0"/>
                        </a:spcBef>
                        <a:spcAft>
                          <a:spcPts val="0"/>
                        </a:spcAft>
                      </a:pPr>
                      <a:r>
                        <a:rPr lang="en-US" sz="2100" kern="1200" baseline="0" dirty="0">
                          <a:solidFill>
                            <a:schemeClr val="dk1"/>
                          </a:solidFill>
                          <a:latin typeface="+mn-lt"/>
                          <a:ea typeface="+mn-ea"/>
                          <a:cs typeface="+mn-cs"/>
                        </a:rPr>
                        <a:t> 5 sessions</a:t>
                      </a:r>
                      <a:endParaRPr lang="en-US" sz="2100" kern="1200" dirty="0">
                        <a:solidFill>
                          <a:schemeClr val="dk1"/>
                        </a:solidFill>
                        <a:latin typeface="+mn-lt"/>
                        <a:ea typeface="+mn-ea"/>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kern="1200" dirty="0">
                          <a:solidFill>
                            <a:schemeClr val="dk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8 weeks nicotine patches + gum/lozenges</a:t>
                      </a:r>
                    </a:p>
                    <a:p>
                      <a:pPr marL="0" marR="0" algn="l" defTabSz="914400" rtl="0" eaLnBrk="1" latinLnBrk="0" hangingPunct="1">
                        <a:spcBef>
                          <a:spcPts val="0"/>
                        </a:spcBef>
                        <a:spcAft>
                          <a:spcPts val="0"/>
                        </a:spcAft>
                      </a:pPr>
                      <a:endParaRPr lang="en-US" sz="2100" kern="1200" dirty="0">
                        <a:solidFill>
                          <a:schemeClr val="dk1"/>
                        </a:solidFill>
                      </a:endParaRPr>
                    </a:p>
                  </a:txBody>
                  <a:tcPr marL="68580" marR="68580" marT="0" marB="0"/>
                </a:tc>
                <a:extLst>
                  <a:ext uri="{0D108BD9-81ED-4DB2-BD59-A6C34878D82A}">
                    <a16:rowId xmlns:a16="http://schemas.microsoft.com/office/drawing/2014/main" val="870475675"/>
                  </a:ext>
                </a:extLst>
              </a:tr>
            </a:tbl>
          </a:graphicData>
        </a:graphic>
      </p:graphicFrame>
      <p:sp>
        <p:nvSpPr>
          <p:cNvPr id="8" name="TextBox 7">
            <a:extLst>
              <a:ext uri="{FF2B5EF4-FFF2-40B4-BE49-F238E27FC236}">
                <a16:creationId xmlns:a16="http://schemas.microsoft.com/office/drawing/2014/main" id="{629B7AEE-24F5-46F7-8AAF-6F19893BF8B8}"/>
              </a:ext>
            </a:extLst>
          </p:cNvPr>
          <p:cNvSpPr txBox="1"/>
          <p:nvPr/>
        </p:nvSpPr>
        <p:spPr>
          <a:xfrm>
            <a:off x="3017134" y="274640"/>
            <a:ext cx="615773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QuitlineNC Special Services Regardless of Insurance</a:t>
            </a:r>
          </a:p>
        </p:txBody>
      </p:sp>
      <p:pic>
        <p:nvPicPr>
          <p:cNvPr id="7" name="Picture 6">
            <a:extLst>
              <a:ext uri="{FF2B5EF4-FFF2-40B4-BE49-F238E27FC236}">
                <a16:creationId xmlns:a16="http://schemas.microsoft.com/office/drawing/2014/main" id="{C92AB8C9-509E-430E-A440-F88A7DE123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87732" y="0"/>
            <a:ext cx="1823397" cy="1419292"/>
          </a:xfrm>
          <a:prstGeom prst="rect">
            <a:avLst/>
          </a:prstGeom>
        </p:spPr>
      </p:pic>
    </p:spTree>
    <p:extLst>
      <p:ext uri="{BB962C8B-B14F-4D97-AF65-F5344CB8AC3E}">
        <p14:creationId xmlns:p14="http://schemas.microsoft.com/office/powerpoint/2010/main" val="405963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222483-4FC3-4307-BE79-15D30E77D97C}"/>
              </a:ext>
            </a:extLst>
          </p:cNvPr>
          <p:cNvSpPr txBox="1"/>
          <p:nvPr/>
        </p:nvSpPr>
        <p:spPr>
          <a:xfrm>
            <a:off x="3048000" y="1543869"/>
            <a:ext cx="6096000" cy="37702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403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Be bold. Be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Text </a:t>
            </a: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VAPEFREENC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to </a:t>
            </a:r>
            <a:r>
              <a:rPr kumimoji="0" lang="en-US" sz="2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873373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Arial" panose="020B0604020202020204" pitchFamily="34" charset="0"/>
                <a:ea typeface="+mn-ea"/>
                <a:cs typeface="+mn-cs"/>
              </a:rPr>
              <a:t>Get started with the </a:t>
            </a:r>
            <a:r>
              <a:rPr kumimoji="0" lang="en-US" sz="1800" b="1" i="0" u="none" strike="noStrike" kern="1200" cap="none" spc="0" normalizeH="0" baseline="0" noProof="0" dirty="0">
                <a:ln>
                  <a:noFill/>
                </a:ln>
                <a:solidFill>
                  <a:srgbClr val="58595B"/>
                </a:solidFill>
                <a:effectLst/>
                <a:uLnTx/>
                <a:uFillTx/>
                <a:latin typeface="Arial" panose="020B0604020202020204" pitchFamily="34" charset="0"/>
                <a:ea typeface="+mn-ea"/>
                <a:cs typeface="+mn-cs"/>
              </a:rPr>
              <a:t>Live Vape </a:t>
            </a:r>
            <a:r>
              <a:rPr kumimoji="0" lang="en-US" sz="1800" b="1" i="0" u="none" strike="noStrike" kern="1200" cap="none" spc="0" normalizeH="0" baseline="0" noProof="0" dirty="0" err="1">
                <a:ln>
                  <a:noFill/>
                </a:ln>
                <a:solidFill>
                  <a:srgbClr val="58595B"/>
                </a:solidFill>
                <a:effectLst/>
                <a:uLnTx/>
                <a:uFillTx/>
                <a:latin typeface="Arial" panose="020B0604020202020204" pitchFamily="34" charset="0"/>
                <a:ea typeface="+mn-ea"/>
                <a:cs typeface="+mn-cs"/>
              </a:rPr>
              <a:t>Free</a:t>
            </a:r>
            <a:r>
              <a:rPr kumimoji="0" lang="en-US" sz="1000" b="1" i="0" u="none" strike="noStrike" kern="1200" cap="none" spc="0" normalizeH="0" baseline="30000" noProof="0" dirty="0" err="1">
                <a:ln>
                  <a:noFill/>
                </a:ln>
                <a:solidFill>
                  <a:srgbClr val="58595B"/>
                </a:solidFill>
                <a:effectLst/>
                <a:uLnTx/>
                <a:uFillTx/>
                <a:latin typeface="Arial" panose="020B0604020202020204" pitchFamily="34" charset="0"/>
                <a:ea typeface="+mn-ea"/>
                <a:cs typeface="+mn-cs"/>
              </a:rPr>
              <a:t>SM</a:t>
            </a:r>
            <a:r>
              <a:rPr kumimoji="0" lang="en-US" sz="1000" b="1" i="0" u="none" strike="noStrike" kern="1200" cap="none" spc="0" normalizeH="0" baseline="30000" noProof="0" dirty="0">
                <a:ln>
                  <a:noFill/>
                </a:ln>
                <a:solidFill>
                  <a:srgbClr val="58595B"/>
                </a:solidFill>
                <a:effectLst/>
                <a:uLnTx/>
                <a:uFillTx/>
                <a:latin typeface="Arial" panose="020B0604020202020204" pitchFamily="34" charset="0"/>
                <a:ea typeface="+mn-ea"/>
                <a:cs typeface="+mn-cs"/>
              </a:rPr>
              <a:t> </a:t>
            </a:r>
            <a:r>
              <a:rPr kumimoji="0" lang="en-US" sz="1800" b="0" i="0" u="none" strike="noStrike" kern="1200" cap="none" spc="0" normalizeH="0" baseline="30000" noProof="0" dirty="0">
                <a:ln>
                  <a:noFill/>
                </a:ln>
                <a:solidFill>
                  <a:srgbClr val="58595B"/>
                </a:solidFill>
                <a:effectLst/>
                <a:uLnTx/>
                <a:uFillTx/>
                <a:latin typeface="Arial" panose="020B0604020202020204" pitchFamily="34" charset="0"/>
                <a:ea typeface="+mn-ea"/>
                <a:cs typeface="+mn-cs"/>
              </a:rPr>
              <a:t>program for support to help you quit vaping in a way that works for you.</a:t>
            </a:r>
          </a:p>
        </p:txBody>
      </p:sp>
      <p:pic>
        <p:nvPicPr>
          <p:cNvPr id="13" name="Picture 12">
            <a:extLst>
              <a:ext uri="{FF2B5EF4-FFF2-40B4-BE49-F238E27FC236}">
                <a16:creationId xmlns:a16="http://schemas.microsoft.com/office/drawing/2014/main" id="{E10281B8-6132-4625-A5E5-1890736855C0}"/>
              </a:ext>
            </a:extLst>
          </p:cNvPr>
          <p:cNvPicPr>
            <a:picLocks noChangeAspect="1"/>
          </p:cNvPicPr>
          <p:nvPr/>
        </p:nvPicPr>
        <p:blipFill>
          <a:blip r:embed="rId3"/>
          <a:stretch>
            <a:fillRect/>
          </a:stretch>
        </p:blipFill>
        <p:spPr>
          <a:xfrm>
            <a:off x="640005" y="0"/>
            <a:ext cx="10911990" cy="6858000"/>
          </a:xfrm>
          <a:prstGeom prst="rect">
            <a:avLst/>
          </a:prstGeom>
        </p:spPr>
      </p:pic>
    </p:spTree>
    <p:extLst>
      <p:ext uri="{BB962C8B-B14F-4D97-AF65-F5344CB8AC3E}">
        <p14:creationId xmlns:p14="http://schemas.microsoft.com/office/powerpoint/2010/main" val="3725927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1D76D271-E5C5-CBEC-8F16-46018BEF7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61" y="4079211"/>
            <a:ext cx="5426764" cy="1912935"/>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871FCB33-1140-B3D4-6E0D-801546B22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61" y="735173"/>
            <a:ext cx="5426764" cy="1912935"/>
          </a:xfrm>
          <a:prstGeom prst="rect">
            <a:avLst/>
          </a:prstGeom>
        </p:spPr>
      </p:pic>
      <p:sp>
        <p:nvSpPr>
          <p:cNvPr id="14" name="Rectangle 1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37FF851-B862-2CD4-0F38-F04DB1D16F56}"/>
              </a:ext>
            </a:extLst>
          </p:cNvPr>
          <p:cNvPicPr>
            <a:picLocks noGrp="1" noChangeAspect="1"/>
          </p:cNvPicPr>
          <p:nvPr>
            <p:ph idx="1"/>
          </p:nvPr>
        </p:nvPicPr>
        <p:blipFill>
          <a:blip r:embed="rId4"/>
          <a:stretch>
            <a:fillRect/>
          </a:stretch>
        </p:blipFill>
        <p:spPr>
          <a:xfrm>
            <a:off x="6843831" y="321734"/>
            <a:ext cx="4355169" cy="6069922"/>
          </a:xfrm>
          <a:prstGeom prst="rect">
            <a:avLst/>
          </a:prstGeom>
        </p:spPr>
      </p:pic>
    </p:spTree>
    <p:extLst>
      <p:ext uri="{BB962C8B-B14F-4D97-AF65-F5344CB8AC3E}">
        <p14:creationId xmlns:p14="http://schemas.microsoft.com/office/powerpoint/2010/main" val="78057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07CC1-A980-448C-8ABB-D4BEC93FC8CD}"/>
              </a:ext>
            </a:extLst>
          </p:cNvPr>
          <p:cNvSpPr txBox="1"/>
          <p:nvPr/>
        </p:nvSpPr>
        <p:spPr>
          <a:xfrm>
            <a:off x="4162567" y="818984"/>
            <a:ext cx="6714699" cy="3178689"/>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Tobacco-Free Policies</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279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1" y="670950"/>
            <a:ext cx="5436335" cy="6701835"/>
          </a:xfrm>
          <a:prstGeom prst="rect">
            <a:avLst/>
          </a:prstGeom>
        </p:spPr>
        <p:txBody>
          <a:bodyPr wrap="square">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Arial" charset="0"/>
              </a:rPr>
              <a:t>Hospitals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All 127 acute care hospitals in North Carolina have 100% tobacco-free campus wide policies.</a:t>
            </a: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Arial" charset="0"/>
            </a:endParaRPr>
          </a:p>
          <a:p>
            <a:pPr marL="241102" marR="0" lvl="0" indent="-241102" algn="l" defTabSz="771525" rtl="0" eaLnBrk="1" fontAlgn="auto" latinLnBrk="0" hangingPunct="1">
              <a:lnSpc>
                <a:spcPct val="100000"/>
              </a:lnSpc>
              <a:spcBef>
                <a:spcPts val="0"/>
              </a:spcBef>
              <a:spcAft>
                <a:spcPts val="0"/>
              </a:spcAft>
              <a:buClr>
                <a:srgbClr val="000000"/>
              </a:buClr>
              <a:buSzTx/>
              <a:buFontTx/>
              <a:buChar char="-"/>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771525"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mn-cs"/>
              </a:rPr>
              <a:t>State Operated Healthcare Facilities</a:t>
            </a:r>
          </a:p>
          <a:p>
            <a:pPr marL="0" marR="0" lvl="0" indent="0" algn="l" defTabSz="771525"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All 14 State Operated Mental Health, Developmental , Alcohol and Drug Abuse Treatment Centers are 100% tobacco-free campus-wide</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Arial" charset="0"/>
              </a:rPr>
              <a:t>Prisons</a:t>
            </a:r>
            <a:endParaRPr kumimoji="0" lang="en-US" sz="2400" b="0" i="0" u="none" strike="noStrike" kern="1200" cap="none" spc="0" normalizeH="0" baseline="0" noProof="0" dirty="0">
              <a:ln>
                <a:noFill/>
              </a:ln>
              <a:solidFill>
                <a:srgbClr val="FF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Arial" charset="0"/>
              </a:rPr>
              <a:t>State law prohibits any person from using tobacco products inside or on the grounds of a state correctional facility. There may be an exception for authorized religious purposes.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Arial" charset="0"/>
              </a:rPr>
              <a:t>Public Housing</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All public housing in North Carolina are now smoke-free indoors under HUD rule</a:t>
            </a: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3" name="Rectangle 2"/>
          <p:cNvSpPr txBox="1">
            <a:spLocks noChangeArrowheads="1"/>
          </p:cNvSpPr>
          <p:nvPr/>
        </p:nvSpPr>
        <p:spPr bwMode="auto">
          <a:xfrm>
            <a:off x="0" y="-36281"/>
            <a:ext cx="12041529" cy="707231"/>
          </a:xfrm>
          <a:prstGeom prst="rect">
            <a:avLst/>
          </a:prstGeom>
        </p:spPr>
        <p:txBody>
          <a:bodyPr anchor="ctr"/>
          <a:lstStyle/>
          <a:p>
            <a:pPr marL="0" marR="0" lvl="0" indent="0" algn="ctr" defTabSz="771525"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84" normalizeH="0" baseline="0" noProof="0" dirty="0">
                <a:ln>
                  <a:noFill/>
                </a:ln>
                <a:solidFill>
                  <a:srgbClr val="000000"/>
                </a:solidFill>
                <a:effectLst/>
                <a:uLnTx/>
                <a:uFillTx/>
                <a:latin typeface="Corbel" panose="020B0503020204020204"/>
                <a:ea typeface="+mn-ea"/>
                <a:cs typeface="+mn-cs"/>
              </a:rPr>
              <a:t>We’ve Made a Lot of Progress in Tobacco-free Environments in North Carolina</a:t>
            </a:r>
          </a:p>
        </p:txBody>
      </p:sp>
      <p:sp>
        <p:nvSpPr>
          <p:cNvPr id="4" name="TextBox 3"/>
          <p:cNvSpPr txBox="1"/>
          <p:nvPr/>
        </p:nvSpPr>
        <p:spPr>
          <a:xfrm>
            <a:off x="5597021" y="705992"/>
            <a:ext cx="6444508" cy="6368025"/>
          </a:xfrm>
          <a:prstGeom prst="rect">
            <a:avLst/>
          </a:prstGeom>
          <a:noFill/>
        </p:spPr>
        <p:txBody>
          <a:bodyPr wrap="square">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mn-cs"/>
              </a:rPr>
              <a:t>UNC University System</a:t>
            </a:r>
            <a:endParaRPr kumimoji="0" lang="en-US" sz="2400" b="0" i="0" u="none" strike="noStrike" kern="1200" cap="none" spc="0" normalizeH="0" baseline="0" noProof="0" dirty="0">
              <a:ln>
                <a:noFill/>
              </a:ln>
              <a:solidFill>
                <a:srgbClr val="FF0000"/>
              </a:solidFill>
              <a:effectLst/>
              <a:uLnTx/>
              <a:uFillTx/>
              <a:latin typeface="Corbel" panose="020B0503020204020204"/>
              <a:ea typeface="+mn-ea"/>
              <a:cs typeface="+mn-cs"/>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State law authorizes the 16 campuses of the UNC system to prohibit smoking on their grounds--within 100 linear feet of a building:</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UNC and ECU Medical Care Facilities authorized to prohibit smoking on all grounds.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 </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FF0000"/>
                </a:solidFill>
                <a:effectLst/>
                <a:uLnTx/>
                <a:uFillTx/>
                <a:latin typeface="Corbel" panose="020B0503020204020204"/>
                <a:ea typeface="+mn-ea"/>
                <a:cs typeface="+mn-cs"/>
              </a:rPr>
              <a:t>Community Colleges and Private/Independent Colleges</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Community colleges and private/independent colleges and universities may prohibit smoking and all tobacco product use in their buildings and on their grounds.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Arial" charset="0"/>
              </a:rPr>
              <a:t>Public Schools K-12</a:t>
            </a:r>
            <a:endParaRPr kumimoji="0" lang="en-US" sz="2400" b="0" i="0" u="none" strike="noStrike" kern="1200" cap="none" spc="0" normalizeH="0" baseline="0" noProof="0" dirty="0">
              <a:ln>
                <a:noFill/>
              </a:ln>
              <a:solidFill>
                <a:srgbClr val="FF0000"/>
              </a:solidFill>
              <a:effectLst/>
              <a:uLnTx/>
              <a:uFillTx/>
              <a:latin typeface="Corbel" panose="020B0503020204020204"/>
              <a:ea typeface="+mn-ea"/>
              <a:cs typeface="Arial" charset="0"/>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Arial" charset="0"/>
              </a:rPr>
              <a:t>State law requires local boards of education to adopt policies prohibiting the use of tobacco at all times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A6B727"/>
              </a:solidFill>
              <a:effectLst/>
              <a:uLnTx/>
              <a:uFillTx/>
              <a:latin typeface="Corbel" panose="020B0503020204020204"/>
              <a:ea typeface="+mn-ea"/>
              <a:cs typeface="+mn-cs"/>
            </a:endParaRP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orbel" panose="020B0503020204020204"/>
                <a:ea typeface="+mn-ea"/>
                <a:cs typeface="+mn-cs"/>
              </a:rPr>
              <a:t>Child Care Centers </a:t>
            </a:r>
          </a:p>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orbel" panose="020B0503020204020204"/>
                <a:ea typeface="+mn-ea"/>
                <a:cs typeface="+mn-cs"/>
              </a:rPr>
              <a:t>All childcare centers prohibit smoking and all tobacco product use on their campuses</a:t>
            </a:r>
          </a:p>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181" b="0" i="0" u="none" strike="noStrike" kern="1200" cap="none" spc="0" normalizeH="0" baseline="0" noProof="0" dirty="0">
              <a:ln>
                <a:noFill/>
              </a:ln>
              <a:solidFill>
                <a:srgbClr val="000000"/>
              </a:solidFill>
              <a:effectLst/>
              <a:uLnTx/>
              <a:uFillTx/>
              <a:latin typeface="Corbel" panose="020B0503020204020204"/>
              <a:ea typeface="+mn-ea"/>
              <a:cs typeface="Arial" charset="0"/>
            </a:endParaRPr>
          </a:p>
        </p:txBody>
      </p:sp>
      <p:pic>
        <p:nvPicPr>
          <p:cNvPr id="5" name="Picture 2" descr="MCBL00580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0394" y="2332188"/>
            <a:ext cx="1074242" cy="525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MCj0308356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0661" y="3429000"/>
            <a:ext cx="1367581" cy="858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3" descr="j02386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4736" y="2364663"/>
            <a:ext cx="763488" cy="578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MCj0398553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3817" y="4317940"/>
            <a:ext cx="1165327" cy="598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87452D2-4BF7-425E-A579-447CDB825B97}"/>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124452" y="5260622"/>
            <a:ext cx="1101904" cy="989734"/>
          </a:xfrm>
          <a:prstGeom prst="rect">
            <a:avLst/>
          </a:prstGeom>
        </p:spPr>
      </p:pic>
    </p:spTree>
    <p:extLst>
      <p:ext uri="{BB962C8B-B14F-4D97-AF65-F5344CB8AC3E}">
        <p14:creationId xmlns:p14="http://schemas.microsoft.com/office/powerpoint/2010/main" val="2863482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64285-6C54-40C1-B83C-F179F6793018}"/>
              </a:ext>
            </a:extLst>
          </p:cNvPr>
          <p:cNvSpPr txBox="1"/>
          <p:nvPr/>
        </p:nvSpPr>
        <p:spPr>
          <a:xfrm>
            <a:off x="310280" y="1368959"/>
            <a:ext cx="11571440" cy="273921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Tobacco-Free Parks Ordinance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Smoke-Free Government Grounds Board of Health Rule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F5A9CF9-4850-4D05-9049-F798E25DCFF3}"/>
              </a:ext>
            </a:extLst>
          </p:cNvPr>
          <p:cNvSpPr txBox="1"/>
          <p:nvPr/>
        </p:nvSpPr>
        <p:spPr>
          <a:xfrm>
            <a:off x="310279" y="141891"/>
            <a:ext cx="120205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rPr>
              <a:t>Mecklenburg County Tobacco Regulations </a:t>
            </a: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(2015)</a:t>
            </a:r>
          </a:p>
        </p:txBody>
      </p:sp>
      <p:pic>
        <p:nvPicPr>
          <p:cNvPr id="4" name="Picture 3" descr="A close up of a sign&#10;&#10;Description generated with very high confidence">
            <a:extLst>
              <a:ext uri="{FF2B5EF4-FFF2-40B4-BE49-F238E27FC236}">
                <a16:creationId xmlns:a16="http://schemas.microsoft.com/office/drawing/2014/main" id="{865026BD-4AB6-45C4-A8C8-0CE801F93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420" y="3603716"/>
            <a:ext cx="2142043" cy="3158141"/>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488D230C-97F4-47D2-9196-3EB013776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7381" y="3698121"/>
            <a:ext cx="2040982" cy="3063736"/>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661740A4-47F9-4C84-8991-07F0FC9B6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8820" y="3669231"/>
            <a:ext cx="2142043" cy="3147493"/>
          </a:xfrm>
          <a:prstGeom prst="rect">
            <a:avLst/>
          </a:prstGeom>
        </p:spPr>
      </p:pic>
      <p:sp>
        <p:nvSpPr>
          <p:cNvPr id="6" name="TextBox 5">
            <a:extLst>
              <a:ext uri="{FF2B5EF4-FFF2-40B4-BE49-F238E27FC236}">
                <a16:creationId xmlns:a16="http://schemas.microsoft.com/office/drawing/2014/main" id="{B13F703D-AC0D-43BF-9417-E025E452EC66}"/>
              </a:ext>
            </a:extLst>
          </p:cNvPr>
          <p:cNvSpPr txBox="1"/>
          <p:nvPr/>
        </p:nvSpPr>
        <p:spPr>
          <a:xfrm>
            <a:off x="7378262" y="1272755"/>
            <a:ext cx="2983289" cy="830997"/>
          </a:xfrm>
          <a:prstGeom prst="rect">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Improve to Gold Standard - Delayed</a:t>
            </a:r>
          </a:p>
        </p:txBody>
      </p:sp>
      <p:pic>
        <p:nvPicPr>
          <p:cNvPr id="8" name="Picture 2" descr="3D illustration of the novel coronavirus">
            <a:extLst>
              <a:ext uri="{FF2B5EF4-FFF2-40B4-BE49-F238E27FC236}">
                <a16:creationId xmlns:a16="http://schemas.microsoft.com/office/drawing/2014/main" id="{F1FF7403-5268-4F70-8795-119044CE1C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984" t="-3688" r="52645" b="-6297"/>
          <a:stretch/>
        </p:blipFill>
        <p:spPr bwMode="auto">
          <a:xfrm rot="1006567">
            <a:off x="10242439" y="1152068"/>
            <a:ext cx="1458249" cy="146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258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610B62-EEF8-4526-A7B2-4E91F1314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08805E-7CF6-4615-83AB-DC992C3AAF5B}"/>
              </a:ext>
            </a:extLst>
          </p:cNvPr>
          <p:cNvSpPr>
            <a:spLocks noGrp="1"/>
          </p:cNvSpPr>
          <p:nvPr>
            <p:ph type="title"/>
          </p:nvPr>
        </p:nvSpPr>
        <p:spPr>
          <a:xfrm>
            <a:off x="481608" y="804672"/>
            <a:ext cx="3494341" cy="3793488"/>
          </a:xfrm>
          <a:noFill/>
        </p:spPr>
        <p:txBody>
          <a:bodyPr vert="horz" lIns="91440" tIns="45720" rIns="91440" bIns="45720" rtlCol="0" anchor="b">
            <a:normAutofit/>
          </a:bodyPr>
          <a:lstStyle/>
          <a:p>
            <a:pPr algn="ctr"/>
            <a:r>
              <a:rPr lang="en-US" sz="5400" b="1" dirty="0">
                <a:solidFill>
                  <a:srgbClr val="FF0000"/>
                </a:solidFill>
              </a:rPr>
              <a:t>Smoke-Free Multi-Unit Housing </a:t>
            </a:r>
          </a:p>
        </p:txBody>
      </p:sp>
      <p:sp>
        <p:nvSpPr>
          <p:cNvPr id="12" name="Rectangle 11">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text, sign, outdoor, picture frame&#10;&#10;Description automatically generated">
            <a:extLst>
              <a:ext uri="{FF2B5EF4-FFF2-40B4-BE49-F238E27FC236}">
                <a16:creationId xmlns:a16="http://schemas.microsoft.com/office/drawing/2014/main" id="{F8A36D42-B85D-4E7F-B097-A14C144096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079" r="-1" b="3476"/>
          <a:stretch/>
        </p:blipFill>
        <p:spPr>
          <a:xfrm>
            <a:off x="5441735" y="804672"/>
            <a:ext cx="5934456" cy="5248656"/>
          </a:xfrm>
          <a:prstGeom prst="rect">
            <a:avLst/>
          </a:prstGeom>
          <a:effectLst/>
        </p:spPr>
      </p:pic>
      <p:sp>
        <p:nvSpPr>
          <p:cNvPr id="3" name="TextBox 2">
            <a:extLst>
              <a:ext uri="{FF2B5EF4-FFF2-40B4-BE49-F238E27FC236}">
                <a16:creationId xmlns:a16="http://schemas.microsoft.com/office/drawing/2014/main" id="{0268B76C-0BFD-4756-BF95-EC0449AFB152}"/>
              </a:ext>
            </a:extLst>
          </p:cNvPr>
          <p:cNvSpPr txBox="1"/>
          <p:nvPr/>
        </p:nvSpPr>
        <p:spPr>
          <a:xfrm>
            <a:off x="252248" y="5276452"/>
            <a:ext cx="4207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Public, Affordable, Market Rate</a:t>
            </a:r>
          </a:p>
        </p:txBody>
      </p:sp>
      <p:sp>
        <p:nvSpPr>
          <p:cNvPr id="4" name="Rectangle 3">
            <a:extLst>
              <a:ext uri="{FF2B5EF4-FFF2-40B4-BE49-F238E27FC236}">
                <a16:creationId xmlns:a16="http://schemas.microsoft.com/office/drawing/2014/main" id="{796A7E85-1313-4647-8FAD-B47C21822451}"/>
              </a:ext>
            </a:extLst>
          </p:cNvPr>
          <p:cNvSpPr/>
          <p:nvPr/>
        </p:nvSpPr>
        <p:spPr>
          <a:xfrm>
            <a:off x="5137748" y="6307122"/>
            <a:ext cx="68042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https://www.greatercaa.org/smoke-free-certification</a:t>
            </a:r>
          </a:p>
        </p:txBody>
      </p:sp>
    </p:spTree>
    <p:extLst>
      <p:ext uri="{BB962C8B-B14F-4D97-AF65-F5344CB8AC3E}">
        <p14:creationId xmlns:p14="http://schemas.microsoft.com/office/powerpoint/2010/main" val="700327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F5C0-870A-F09B-F30F-76D629241A63}"/>
              </a:ext>
            </a:extLst>
          </p:cNvPr>
          <p:cNvSpPr>
            <a:spLocks noGrp="1"/>
          </p:cNvSpPr>
          <p:nvPr>
            <p:ph type="title"/>
          </p:nvPr>
        </p:nvSpPr>
        <p:spPr/>
        <p:txBody>
          <a:bodyPr/>
          <a:lstStyle/>
          <a:p>
            <a:pPr algn="ctr"/>
            <a:r>
              <a:rPr lang="en-US" b="1" dirty="0"/>
              <a:t>Colleges/Universities</a:t>
            </a:r>
          </a:p>
        </p:txBody>
      </p:sp>
      <p:sp>
        <p:nvSpPr>
          <p:cNvPr id="3" name="Content Placeholder 2">
            <a:extLst>
              <a:ext uri="{FF2B5EF4-FFF2-40B4-BE49-F238E27FC236}">
                <a16:creationId xmlns:a16="http://schemas.microsoft.com/office/drawing/2014/main" id="{B232285A-FFCA-32E5-F915-E2DBF4DBA815}"/>
              </a:ext>
            </a:extLst>
          </p:cNvPr>
          <p:cNvSpPr>
            <a:spLocks noGrp="1"/>
          </p:cNvSpPr>
          <p:nvPr>
            <p:ph idx="1"/>
          </p:nvPr>
        </p:nvSpPr>
        <p:spPr/>
        <p:txBody>
          <a:bodyPr>
            <a:normAutofit fontScale="92500" lnSpcReduction="10000"/>
          </a:bodyPr>
          <a:lstStyle/>
          <a:p>
            <a:r>
              <a:rPr lang="en-US" dirty="0"/>
              <a:t>UNC Charlotte (tobacco-free indoors plus 100 ft of doorways, as of June 1, 2017) </a:t>
            </a:r>
          </a:p>
          <a:p>
            <a:r>
              <a:rPr lang="en-US" dirty="0">
                <a:highlight>
                  <a:srgbClr val="FFFF00"/>
                </a:highlight>
              </a:rPr>
              <a:t>Queens University </a:t>
            </a:r>
            <a:r>
              <a:rPr lang="en-US" dirty="0"/>
              <a:t>(100%) </a:t>
            </a:r>
          </a:p>
          <a:p>
            <a:r>
              <a:rPr lang="en-US" dirty="0">
                <a:highlight>
                  <a:srgbClr val="FFFF00"/>
                </a:highlight>
              </a:rPr>
              <a:t>Central Piedmont Community College </a:t>
            </a:r>
            <a:r>
              <a:rPr lang="en-US" dirty="0"/>
              <a:t>(100%) </a:t>
            </a:r>
          </a:p>
          <a:p>
            <a:r>
              <a:rPr lang="en-US" dirty="0">
                <a:highlight>
                  <a:srgbClr val="FFFF00"/>
                </a:highlight>
              </a:rPr>
              <a:t>Johnson and Wales University </a:t>
            </a:r>
            <a:r>
              <a:rPr lang="en-US" dirty="0"/>
              <a:t>(100%)</a:t>
            </a:r>
          </a:p>
          <a:p>
            <a:r>
              <a:rPr lang="en-US" dirty="0">
                <a:highlight>
                  <a:srgbClr val="FFFF00"/>
                </a:highlight>
              </a:rPr>
              <a:t>Johnson C. Smith University </a:t>
            </a:r>
            <a:r>
              <a:rPr lang="en-US" dirty="0"/>
              <a:t>(100%) </a:t>
            </a:r>
          </a:p>
          <a:p>
            <a:r>
              <a:rPr lang="en-US" dirty="0">
                <a:highlight>
                  <a:srgbClr val="FFFF00"/>
                </a:highlight>
              </a:rPr>
              <a:t>Pfeiffer University at Charlotte </a:t>
            </a:r>
            <a:r>
              <a:rPr lang="en-US" dirty="0"/>
              <a:t>(100%) </a:t>
            </a:r>
          </a:p>
          <a:p>
            <a:r>
              <a:rPr lang="en-US" dirty="0">
                <a:highlight>
                  <a:srgbClr val="FFFF00"/>
                </a:highlight>
              </a:rPr>
              <a:t>Northeastern University </a:t>
            </a:r>
            <a:r>
              <a:rPr lang="en-US" dirty="0"/>
              <a:t>- Charlotte and other campuses (100%)</a:t>
            </a:r>
          </a:p>
          <a:p>
            <a:r>
              <a:rPr lang="en-US" dirty="0"/>
              <a:t>Davidson College (smoke-free, including e-cigarettes, within 20 ft of any building, as of August 10, 2021)</a:t>
            </a:r>
          </a:p>
          <a:p>
            <a:endParaRPr lang="en-US" dirty="0"/>
          </a:p>
        </p:txBody>
      </p:sp>
      <p:pic>
        <p:nvPicPr>
          <p:cNvPr id="5" name="Picture 4" descr="Logo, company name&#10;&#10;Description automatically generated">
            <a:extLst>
              <a:ext uri="{FF2B5EF4-FFF2-40B4-BE49-F238E27FC236}">
                <a16:creationId xmlns:a16="http://schemas.microsoft.com/office/drawing/2014/main" id="{1AAB86DE-3875-5867-6B2A-828A31BDE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7149" y="2906077"/>
            <a:ext cx="4061460" cy="1188720"/>
          </a:xfrm>
          <a:prstGeom prst="rect">
            <a:avLst/>
          </a:prstGeom>
        </p:spPr>
      </p:pic>
    </p:spTree>
    <p:extLst>
      <p:ext uri="{BB962C8B-B14F-4D97-AF65-F5344CB8AC3E}">
        <p14:creationId xmlns:p14="http://schemas.microsoft.com/office/powerpoint/2010/main" val="2371867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72C6F7-CCC9-4AC5-8ABB-43D18E363553}"/>
              </a:ext>
            </a:extLst>
          </p:cNvPr>
          <p:cNvSpPr>
            <a:spLocks noGrp="1"/>
          </p:cNvSpPr>
          <p:nvPr>
            <p:ph type="ctrTitle"/>
          </p:nvPr>
        </p:nvSpPr>
        <p:spPr>
          <a:xfrm>
            <a:off x="354105" y="2690456"/>
            <a:ext cx="3259249" cy="3800833"/>
          </a:xfrm>
        </p:spPr>
        <p:txBody>
          <a:bodyPr anchor="t">
            <a:normAutofit/>
          </a:bodyPr>
          <a:lstStyle/>
          <a:p>
            <a:r>
              <a:rPr lang="en-US" sz="4000" dirty="0">
                <a:solidFill>
                  <a:srgbClr val="FFFFFF"/>
                </a:solidFill>
              </a:rPr>
              <a:t>Office of</a:t>
            </a:r>
            <a:br>
              <a:rPr lang="en-US" sz="4000" dirty="0">
                <a:solidFill>
                  <a:srgbClr val="FFFFFF"/>
                </a:solidFill>
              </a:rPr>
            </a:br>
            <a:r>
              <a:rPr lang="en-US" sz="4000" dirty="0">
                <a:solidFill>
                  <a:srgbClr val="FFFFFF"/>
                </a:solidFill>
              </a:rPr>
              <a:t> Policy &amp; Prevention</a:t>
            </a:r>
            <a:br>
              <a:rPr lang="en-US" sz="4000" dirty="0">
                <a:solidFill>
                  <a:srgbClr val="FFFFFF"/>
                </a:solidFill>
              </a:rPr>
            </a:br>
            <a:br>
              <a:rPr lang="en-US" sz="4000" dirty="0">
                <a:solidFill>
                  <a:srgbClr val="FFFFFF"/>
                </a:solidFill>
              </a:rPr>
            </a:br>
            <a:r>
              <a:rPr lang="en-US" sz="2200" dirty="0">
                <a:solidFill>
                  <a:srgbClr val="FFFFFF"/>
                </a:solidFill>
              </a:rPr>
              <a:t>Reducing chronic diseases by making healthier choices easier</a:t>
            </a:r>
          </a:p>
        </p:txBody>
      </p:sp>
      <p:pic>
        <p:nvPicPr>
          <p:cNvPr id="1026" name="Picture 2" descr="Mecklenburg County (@MeckCounty) | Twitter">
            <a:extLst>
              <a:ext uri="{FF2B5EF4-FFF2-40B4-BE49-F238E27FC236}">
                <a16:creationId xmlns:a16="http://schemas.microsoft.com/office/drawing/2014/main" id="{56B4C5D1-534D-4C4D-8323-5AA34738F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551" y="314601"/>
            <a:ext cx="2013810" cy="20138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Graphical user interface&#10;&#10;Description automatically generated">
            <a:extLst>
              <a:ext uri="{FF2B5EF4-FFF2-40B4-BE49-F238E27FC236}">
                <a16:creationId xmlns:a16="http://schemas.microsoft.com/office/drawing/2014/main" id="{D85A0267-83A2-CDCD-23B4-033173D4BE19}"/>
              </a:ext>
            </a:extLst>
          </p:cNvPr>
          <p:cNvPicPr>
            <a:picLocks noChangeAspect="1"/>
          </p:cNvPicPr>
          <p:nvPr/>
        </p:nvPicPr>
        <p:blipFill rotWithShape="1">
          <a:blip r:embed="rId3">
            <a:extLst>
              <a:ext uri="{28A0092B-C50C-407E-A947-70E740481C1C}">
                <a14:useLocalDpi xmlns:a14="http://schemas.microsoft.com/office/drawing/2010/main" val="0"/>
              </a:ext>
            </a:extLst>
          </a:blip>
          <a:srcRect b="5087"/>
          <a:stretch/>
        </p:blipFill>
        <p:spPr>
          <a:xfrm>
            <a:off x="5518237" y="-17820"/>
            <a:ext cx="5583065" cy="6857573"/>
          </a:xfrm>
          <a:prstGeom prst="rect">
            <a:avLst/>
          </a:prstGeom>
        </p:spPr>
      </p:pic>
    </p:spTree>
    <p:extLst>
      <p:ext uri="{BB962C8B-B14F-4D97-AF65-F5344CB8AC3E}">
        <p14:creationId xmlns:p14="http://schemas.microsoft.com/office/powerpoint/2010/main" val="592402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07CC1-A980-448C-8ABB-D4BEC93FC8CD}"/>
              </a:ext>
            </a:extLst>
          </p:cNvPr>
          <p:cNvSpPr txBox="1"/>
          <p:nvPr/>
        </p:nvSpPr>
        <p:spPr>
          <a:xfrm>
            <a:off x="4162567" y="818984"/>
            <a:ext cx="6714699" cy="317868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Youth Tobacco Prevention</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983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3" name="Freeform: Shape 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854FD9-FBCD-4E02-89AA-FD238886AA8D}"/>
              </a:ext>
            </a:extLst>
          </p:cNvPr>
          <p:cNvSpPr>
            <a:spLocks noGrp="1"/>
          </p:cNvSpPr>
          <p:nvPr>
            <p:ph type="title"/>
          </p:nvPr>
        </p:nvSpPr>
        <p:spPr>
          <a:xfrm>
            <a:off x="791857" y="609597"/>
            <a:ext cx="9392421" cy="1330841"/>
          </a:xfrm>
        </p:spPr>
        <p:txBody>
          <a:bodyPr>
            <a:normAutofit/>
          </a:bodyPr>
          <a:lstStyle/>
          <a:p>
            <a:r>
              <a:rPr lang="en-US" sz="5400" b="1" dirty="0">
                <a:solidFill>
                  <a:srgbClr val="00B0F0"/>
                </a:solidFill>
              </a:rPr>
              <a:t>Youth Tobacco Prevention</a:t>
            </a:r>
          </a:p>
        </p:txBody>
      </p:sp>
      <p:sp>
        <p:nvSpPr>
          <p:cNvPr id="3" name="Content Placeholder 2">
            <a:extLst>
              <a:ext uri="{FF2B5EF4-FFF2-40B4-BE49-F238E27FC236}">
                <a16:creationId xmlns:a16="http://schemas.microsoft.com/office/drawing/2014/main" id="{60B7D4F5-961B-407C-8BC7-426C0C07026D}"/>
              </a:ext>
            </a:extLst>
          </p:cNvPr>
          <p:cNvSpPr>
            <a:spLocks noGrp="1"/>
          </p:cNvSpPr>
          <p:nvPr>
            <p:ph idx="1"/>
          </p:nvPr>
        </p:nvSpPr>
        <p:spPr>
          <a:xfrm>
            <a:off x="-25884" y="2027188"/>
            <a:ext cx="6389199" cy="4799575"/>
          </a:xfrm>
        </p:spPr>
        <p:txBody>
          <a:bodyPr>
            <a:normAutofit/>
          </a:bodyPr>
          <a:lstStyle/>
          <a:p>
            <a:r>
              <a:rPr lang="en-US" sz="2400" dirty="0"/>
              <a:t>Vaping and emerging tobacco product awareness-trainings, events, social media, etc. </a:t>
            </a:r>
          </a:p>
          <a:p>
            <a:pPr lvl="1"/>
            <a:r>
              <a:rPr lang="en-US" dirty="0"/>
              <a:t>Livable Meck – October 26, 2021</a:t>
            </a:r>
          </a:p>
          <a:p>
            <a:pPr lvl="1"/>
            <a:r>
              <a:rPr lang="en-US" dirty="0"/>
              <a:t>Re-engage schools and influence tobacco prevention + alt. to suspension curriculum</a:t>
            </a:r>
          </a:p>
          <a:p>
            <a:pPr lvl="1"/>
            <a:r>
              <a:rPr lang="en-US" dirty="0"/>
              <a:t>Collaborate with youth partner organizations/adult influencer outreach</a:t>
            </a:r>
          </a:p>
          <a:p>
            <a:pPr lvl="1"/>
            <a:r>
              <a:rPr lang="en-US" dirty="0"/>
              <a:t>Work with Mecklenburg Public Information team to provide comprehensive, data-driven social media content regarding tobacco/youth vaping information.</a:t>
            </a:r>
          </a:p>
          <a:p>
            <a:pPr lvl="1"/>
            <a:r>
              <a:rPr lang="en-US" dirty="0"/>
              <a:t>Communication tools and messages </a:t>
            </a:r>
          </a:p>
          <a:p>
            <a:pPr lvl="1"/>
            <a:endParaRPr lang="en-US" sz="1700" dirty="0"/>
          </a:p>
          <a:p>
            <a:pPr marL="914400" lvl="2" indent="0">
              <a:buNone/>
            </a:pPr>
            <a:endParaRPr lang="en-US" sz="1700" i="1" dirty="0"/>
          </a:p>
        </p:txBody>
      </p:sp>
      <p:pic>
        <p:nvPicPr>
          <p:cNvPr id="2050" name="Picture 2" descr="Livable Meck - Home | Facebook">
            <a:extLst>
              <a:ext uri="{FF2B5EF4-FFF2-40B4-BE49-F238E27FC236}">
                <a16:creationId xmlns:a16="http://schemas.microsoft.com/office/drawing/2014/main" id="{6ED3A0F2-7E6E-4DB7-90A3-5187FF716E9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7431" y="1899259"/>
            <a:ext cx="3365237" cy="1930481"/>
          </a:xfrm>
          <a:prstGeom prst="rect">
            <a:avLst/>
          </a:prstGeom>
          <a:noFill/>
          <a:extLst>
            <a:ext uri="{909E8E84-426E-40DD-AFC4-6F175D3DCCD1}">
              <a14:hiddenFill xmlns:a14="http://schemas.microsoft.com/office/drawing/2010/main">
                <a:solidFill>
                  <a:srgbClr val="FFFFFF"/>
                </a:solidFill>
              </a14:hiddenFill>
            </a:ext>
          </a:extLst>
        </p:spPr>
      </p:pic>
      <p:sp>
        <p:nvSpPr>
          <p:cNvPr id="2054" name="Freeform: Shape 7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10;&#10;Description automatically generated">
            <a:extLst>
              <a:ext uri="{FF2B5EF4-FFF2-40B4-BE49-F238E27FC236}">
                <a16:creationId xmlns:a16="http://schemas.microsoft.com/office/drawing/2014/main" id="{9777455E-DC03-1207-2EF5-B2FDCAFD0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7602" y="1822432"/>
            <a:ext cx="1994002" cy="3860998"/>
          </a:xfrm>
          <a:prstGeom prst="rect">
            <a:avLst/>
          </a:prstGeom>
        </p:spPr>
      </p:pic>
      <p:pic>
        <p:nvPicPr>
          <p:cNvPr id="7" name="Picture 6">
            <a:extLst>
              <a:ext uri="{FF2B5EF4-FFF2-40B4-BE49-F238E27FC236}">
                <a16:creationId xmlns:a16="http://schemas.microsoft.com/office/drawing/2014/main" id="{16FC836E-2E61-4F3B-972F-7B01431FCD20}"/>
              </a:ext>
            </a:extLst>
          </p:cNvPr>
          <p:cNvPicPr>
            <a:picLocks noChangeAspect="1"/>
          </p:cNvPicPr>
          <p:nvPr/>
        </p:nvPicPr>
        <p:blipFill>
          <a:blip r:embed="rId4"/>
          <a:stretch>
            <a:fillRect/>
          </a:stretch>
        </p:blipFill>
        <p:spPr>
          <a:xfrm>
            <a:off x="6767275" y="3707969"/>
            <a:ext cx="2762250" cy="2372192"/>
          </a:xfrm>
          <a:prstGeom prst="rect">
            <a:avLst/>
          </a:prstGeom>
        </p:spPr>
      </p:pic>
    </p:spTree>
    <p:extLst>
      <p:ext uri="{BB962C8B-B14F-4D97-AF65-F5344CB8AC3E}">
        <p14:creationId xmlns:p14="http://schemas.microsoft.com/office/powerpoint/2010/main" val="2349769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5677200-37FE-4C2C-9B5D-4C556F0A27AD}"/>
              </a:ext>
            </a:extLst>
          </p:cNvPr>
          <p:cNvSpPr txBox="1"/>
          <p:nvPr/>
        </p:nvSpPr>
        <p:spPr>
          <a:xfrm>
            <a:off x="717665" y="1099956"/>
            <a:ext cx="10756670" cy="4762842"/>
          </a:xfrm>
          <a:prstGeom prst="rect">
            <a:avLst/>
          </a:prstGeom>
          <a:noFill/>
        </p:spPr>
        <p:txBody>
          <a:bodyPr wrap="square">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G Book Stencil" charset="0"/>
                <a:ea typeface="+mn-ea"/>
                <a:cs typeface="+mn-cs"/>
                <a:sym typeface="Montserrat Light"/>
              </a:rPr>
              <a:t>Youth Voices </a:t>
            </a: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G Book Stencil" charset="0"/>
                <a:ea typeface="+mn-ea"/>
                <a:cs typeface="+mn-cs"/>
                <a:sym typeface="Montserrat Light"/>
              </a:rPr>
              <a:t>Tobacco-Free Video Contest</a:t>
            </a:r>
          </a:p>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AG Book Stencil" charset="0"/>
              <a:ea typeface="+mn-ea"/>
              <a:cs typeface="+mn-cs"/>
              <a:sym typeface="Montserrat Light"/>
            </a:endParaRP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5750" b="0" i="1" u="none" strike="noStrike" kern="1200" cap="none" spc="0" normalizeH="0" baseline="0" noProof="0" dirty="0">
                <a:ln>
                  <a:noFill/>
                </a:ln>
                <a:solidFill>
                  <a:prstClr val="white"/>
                </a:solidFill>
                <a:effectLst/>
                <a:uLnTx/>
                <a:uFillTx/>
                <a:latin typeface="AG Book Stencil" charset="0"/>
                <a:ea typeface="+mn-ea"/>
                <a:cs typeface="+mn-cs"/>
                <a:sym typeface="Montserrat Light"/>
              </a:rPr>
              <a:t>Film Fest Slide Deck</a:t>
            </a:r>
            <a:br>
              <a:rPr kumimoji="0" lang="en-US" sz="4400" b="0" i="0" u="none" strike="noStrike" kern="1200" cap="none" spc="0" normalizeH="0" baseline="0" noProof="0" dirty="0">
                <a:ln>
                  <a:noFill/>
                </a:ln>
                <a:solidFill>
                  <a:prstClr val="white"/>
                </a:solidFill>
                <a:effectLst/>
                <a:uLnTx/>
                <a:uFillTx/>
                <a:latin typeface="AG Book Stencil" charset="0"/>
                <a:ea typeface="+mn-ea"/>
                <a:cs typeface="+mn-cs"/>
                <a:sym typeface="Montserrat Light"/>
              </a:rPr>
            </a:br>
            <a:r>
              <a:rPr kumimoji="0" lang="en-US" sz="4800" b="0" i="0" u="none" strike="noStrike" kern="1200" cap="none" spc="0" normalizeH="0" baseline="0" noProof="0" dirty="0">
                <a:ln>
                  <a:noFill/>
                </a:ln>
                <a:solidFill>
                  <a:prstClr val="white"/>
                </a:solidFill>
                <a:effectLst/>
                <a:uLnTx/>
                <a:uFillTx/>
                <a:latin typeface="AG Book Stencil" charset="0"/>
                <a:ea typeface="+mn-ea"/>
                <a:cs typeface="+mn-cs"/>
                <a:sym typeface="Montserrat Light"/>
              </a:rPr>
              <a:t>February 1, 2023</a:t>
            </a:r>
            <a:endParaRPr kumimoji="0" lang="en-US" sz="1450" b="0" i="0" u="none" strike="noStrike" kern="0" cap="none" spc="0" normalizeH="0" baseline="0" noProof="0" dirty="0">
              <a:ln>
                <a:noFill/>
              </a:ln>
              <a:solidFill>
                <a:srgbClr val="FFFFFF"/>
              </a:solidFill>
              <a:effectLst/>
              <a:uLnTx/>
              <a:uFillTx/>
              <a:latin typeface="Montserrat Light"/>
              <a:ea typeface="+mn-ea"/>
              <a:cs typeface="+mn-cs"/>
              <a:sym typeface="Montserrat Light"/>
            </a:endParaRPr>
          </a:p>
        </p:txBody>
      </p:sp>
      <p:pic>
        <p:nvPicPr>
          <p:cNvPr id="18" name="Graphic 17" descr="Clapper board with solid fill">
            <a:extLst>
              <a:ext uri="{FF2B5EF4-FFF2-40B4-BE49-F238E27FC236}">
                <a16:creationId xmlns:a16="http://schemas.microsoft.com/office/drawing/2014/main" id="{573A0709-3E0D-47C6-9BEE-F6D420D451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221534">
            <a:off x="580505" y="263928"/>
            <a:ext cx="1640378" cy="1640378"/>
          </a:xfrm>
          <a:prstGeom prst="rect">
            <a:avLst/>
          </a:prstGeom>
        </p:spPr>
      </p:pic>
      <p:pic>
        <p:nvPicPr>
          <p:cNvPr id="20" name="Graphic 19" descr="Cheers with solid fill">
            <a:extLst>
              <a:ext uri="{FF2B5EF4-FFF2-40B4-BE49-F238E27FC236}">
                <a16:creationId xmlns:a16="http://schemas.microsoft.com/office/drawing/2014/main" id="{A655A261-4F23-4DAF-8A54-D00A70E315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39546" y="192513"/>
            <a:ext cx="2157097" cy="2157097"/>
          </a:xfrm>
          <a:prstGeom prst="rect">
            <a:avLst/>
          </a:prstGeom>
        </p:spPr>
      </p:pic>
      <p:sp>
        <p:nvSpPr>
          <p:cNvPr id="22" name="TextBox 21">
            <a:extLst>
              <a:ext uri="{FF2B5EF4-FFF2-40B4-BE49-F238E27FC236}">
                <a16:creationId xmlns:a16="http://schemas.microsoft.com/office/drawing/2014/main" id="{F45397A2-24E1-4343-BE60-08EA586B7F83}"/>
              </a:ext>
            </a:extLst>
          </p:cNvPr>
          <p:cNvSpPr txBox="1"/>
          <p:nvPr/>
        </p:nvSpPr>
        <p:spPr>
          <a:xfrm>
            <a:off x="1810788" y="6209861"/>
            <a:ext cx="8570422" cy="984885"/>
          </a:xfrm>
          <a:prstGeom prst="rect">
            <a:avLst/>
          </a:prstGeom>
          <a:noFill/>
        </p:spPr>
        <p:txBody>
          <a:bodyPr wrap="square">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450" b="1" i="0" u="none" strike="noStrike" kern="0" cap="none" spc="0" normalizeH="0" baseline="0" noProof="0" dirty="0">
                <a:ln>
                  <a:noFill/>
                </a:ln>
                <a:solidFill>
                  <a:srgbClr val="5B9BD5">
                    <a:lumMod val="20000"/>
                    <a:lumOff val="80000"/>
                  </a:srgbClr>
                </a:solidFill>
                <a:effectLst/>
                <a:uLnTx/>
                <a:uFillTx/>
                <a:latin typeface="Arial" panose="020B0604020202020204" pitchFamily="34" charset="0"/>
                <a:ea typeface="+mn-ea"/>
                <a:cs typeface="+mn-cs"/>
                <a:sym typeface="Montserrat Light"/>
              </a:rPr>
              <a:t>One idea. One minute. One video or photovoice submission. </a:t>
            </a:r>
            <a:endParaRPr kumimoji="0" lang="en-US" sz="1450" b="0" i="0" u="none" strike="noStrike" kern="0" cap="none" spc="0" normalizeH="0" baseline="0" noProof="0" dirty="0">
              <a:ln>
                <a:noFill/>
              </a:ln>
              <a:solidFill>
                <a:srgbClr val="5B9BD5">
                  <a:lumMod val="20000"/>
                  <a:lumOff val="80000"/>
                </a:srgbClr>
              </a:solidFill>
              <a:effectLst/>
              <a:uLnTx/>
              <a:uFillTx/>
              <a:latin typeface="Arial" panose="020B0604020202020204" pitchFamily="34" charset="0"/>
              <a:ea typeface="+mn-ea"/>
              <a:cs typeface="+mn-cs"/>
              <a:sym typeface="Montserrat Light"/>
            </a:endParaRPr>
          </a:p>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1450" b="1" i="0" u="none" strike="noStrike" kern="0" cap="none" spc="0" normalizeH="0" baseline="0" noProof="0" dirty="0">
                <a:ln>
                  <a:noFill/>
                </a:ln>
                <a:solidFill>
                  <a:srgbClr val="5B9BD5">
                    <a:lumMod val="20000"/>
                    <a:lumOff val="80000"/>
                  </a:srgbClr>
                </a:solidFill>
                <a:effectLst/>
                <a:uLnTx/>
                <a:uFillTx/>
                <a:latin typeface="Arial" panose="020B0604020202020204" pitchFamily="34" charset="0"/>
                <a:ea typeface="+mn-ea"/>
                <a:cs typeface="+mn-cs"/>
                <a:sym typeface="Montserrat Light"/>
              </a:rPr>
              <a:t>And the chance to amplify your voice worldwide.</a:t>
            </a:r>
            <a:endParaRPr kumimoji="0" lang="en-US" sz="1450" b="0" i="0" u="none" strike="noStrike" kern="0" cap="none" spc="0" normalizeH="0" baseline="0" noProof="0" dirty="0">
              <a:ln>
                <a:noFill/>
              </a:ln>
              <a:solidFill>
                <a:srgbClr val="5B9BD5">
                  <a:lumMod val="20000"/>
                  <a:lumOff val="80000"/>
                </a:srgbClr>
              </a:solidFill>
              <a:effectLst/>
              <a:uLnTx/>
              <a:uFillTx/>
              <a:latin typeface="Arial" panose="020B0604020202020204" pitchFamily="34" charset="0"/>
              <a:ea typeface="+mn-ea"/>
              <a:cs typeface="+mn-cs"/>
              <a:sym typeface="Montserrat Light"/>
            </a:endParaRPr>
          </a:p>
          <a:p>
            <a:pPr marL="0" marR="0" lvl="0" indent="0" algn="ctr" defTabSz="1219169" rtl="0" eaLnBrk="1" fontAlgn="auto" latinLnBrk="0" hangingPunct="0">
              <a:lnSpc>
                <a:spcPct val="100000"/>
              </a:lnSpc>
              <a:spcBef>
                <a:spcPts val="0"/>
              </a:spcBef>
              <a:spcAft>
                <a:spcPts val="0"/>
              </a:spcAft>
              <a:buClrTx/>
              <a:buSzTx/>
              <a:buFontTx/>
              <a:buNone/>
              <a:tabLst/>
              <a:defRPr/>
            </a:pPr>
            <a:br>
              <a:rPr kumimoji="0" lang="en-US" sz="1450" b="0" i="0" u="none" strike="noStrike" kern="0" cap="none" spc="0" normalizeH="0" baseline="0" noProof="0" dirty="0">
                <a:ln>
                  <a:noFill/>
                </a:ln>
                <a:solidFill>
                  <a:srgbClr val="FFFFFF"/>
                </a:solidFill>
                <a:effectLst/>
                <a:uLnTx/>
                <a:uFillTx/>
                <a:latin typeface="Montserrat Light"/>
                <a:ea typeface="+mn-ea"/>
                <a:cs typeface="+mn-cs"/>
                <a:sym typeface="Montserrat Light"/>
              </a:rPr>
            </a:br>
            <a:endParaRPr kumimoji="0" lang="en-US" sz="1450" b="0" i="0" u="none" strike="noStrike" kern="0" cap="none" spc="0" normalizeH="0" baseline="0" noProof="0" dirty="0">
              <a:ln>
                <a:noFill/>
              </a:ln>
              <a:solidFill>
                <a:srgbClr val="FFFFFF"/>
              </a:solidFill>
              <a:effectLst/>
              <a:uLnTx/>
              <a:uFillTx/>
              <a:latin typeface="Montserrat Light"/>
              <a:ea typeface="+mn-ea"/>
              <a:cs typeface="+mn-cs"/>
              <a:sym typeface="Montserrat Light"/>
            </a:endParaRPr>
          </a:p>
        </p:txBody>
      </p:sp>
    </p:spTree>
    <p:extLst>
      <p:ext uri="{BB962C8B-B14F-4D97-AF65-F5344CB8AC3E}">
        <p14:creationId xmlns:p14="http://schemas.microsoft.com/office/powerpoint/2010/main" val="3182015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3857C0-C1A0-4F4D-9F7E-3200D01AA8FC}"/>
              </a:ext>
            </a:extLst>
          </p:cNvPr>
          <p:cNvSpPr/>
          <p:nvPr/>
        </p:nvSpPr>
        <p:spPr>
          <a:xfrm>
            <a:off x="180117" y="1130682"/>
            <a:ext cx="11829689" cy="10470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69" rtl="0" eaLnBrk="1" fontAlgn="auto" latinLnBrk="0" hangingPunct="0">
              <a:lnSpc>
                <a:spcPct val="100000"/>
              </a:lnSpc>
              <a:spcBef>
                <a:spcPts val="0"/>
              </a:spcBef>
              <a:spcAft>
                <a:spcPts val="0"/>
              </a:spcAft>
              <a:buClrTx/>
              <a:buSzTx/>
              <a:buFontTx/>
              <a:buNone/>
              <a:tabLst/>
              <a:defRPr/>
            </a:pPr>
            <a:endParaRPr kumimoji="0" lang="en-US" sz="1450" b="0" i="0" u="none" strike="noStrike" kern="0" cap="none" spc="0" normalizeH="0" baseline="0" noProof="0">
              <a:ln>
                <a:noFill/>
              </a:ln>
              <a:solidFill>
                <a:prstClr val="white"/>
              </a:solidFill>
              <a:effectLst/>
              <a:uLnTx/>
              <a:uFillTx/>
              <a:latin typeface="Calibri"/>
              <a:ea typeface="+mn-ea"/>
              <a:cs typeface="+mn-cs"/>
              <a:sym typeface="Montserrat Light"/>
            </a:endParaRPr>
          </a:p>
        </p:txBody>
      </p:sp>
      <p:sp>
        <p:nvSpPr>
          <p:cNvPr id="2" name="TextBox 1">
            <a:extLst>
              <a:ext uri="{FF2B5EF4-FFF2-40B4-BE49-F238E27FC236}">
                <a16:creationId xmlns:a16="http://schemas.microsoft.com/office/drawing/2014/main" id="{00FE1736-A0C9-4C36-ACBF-816FF56AF021}"/>
              </a:ext>
            </a:extLst>
          </p:cNvPr>
          <p:cNvSpPr txBox="1"/>
          <p:nvPr/>
        </p:nvSpPr>
        <p:spPr>
          <a:xfrm>
            <a:off x="4366681" y="249381"/>
            <a:ext cx="3549370" cy="830997"/>
          </a:xfrm>
          <a:prstGeom prst="rect">
            <a:avLst/>
          </a:prstGeom>
          <a:noFill/>
        </p:spPr>
        <p:txBody>
          <a:bodyPr wrap="non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Montserrat Medium" panose="00000600000000000000" pitchFamily="2" charset="0"/>
                <a:ea typeface="Open Sans" charset="0"/>
                <a:cs typeface="Open Sans" charset="0"/>
                <a:sym typeface="Montserrat Light"/>
              </a:rPr>
              <a:t>OUR GOAL</a:t>
            </a:r>
          </a:p>
        </p:txBody>
      </p:sp>
      <p:sp>
        <p:nvSpPr>
          <p:cNvPr id="5" name="TextBox 4">
            <a:extLst>
              <a:ext uri="{FF2B5EF4-FFF2-40B4-BE49-F238E27FC236}">
                <a16:creationId xmlns:a16="http://schemas.microsoft.com/office/drawing/2014/main" id="{59D26A1D-941E-4548-9876-2610C4A5C16B}"/>
              </a:ext>
            </a:extLst>
          </p:cNvPr>
          <p:cNvSpPr txBox="1"/>
          <p:nvPr/>
        </p:nvSpPr>
        <p:spPr>
          <a:xfrm>
            <a:off x="2606785" y="2406068"/>
            <a:ext cx="7205646" cy="646331"/>
          </a:xfrm>
          <a:prstGeom prst="rect">
            <a:avLst/>
          </a:prstGeom>
          <a:noFill/>
        </p:spPr>
        <p:txBody>
          <a:bodyPr wrap="square">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Montserrat Medium" panose="00000600000000000000" pitchFamily="2" charset="0"/>
                <a:ea typeface="Open Sans" charset="0"/>
                <a:cs typeface="Open Sans" charset="0"/>
                <a:sym typeface="Montserrat Light"/>
              </a:rPr>
              <a:t>Tobacco Issue IDEAS Include…</a:t>
            </a:r>
          </a:p>
        </p:txBody>
      </p:sp>
      <p:sp>
        <p:nvSpPr>
          <p:cNvPr id="6" name="TextBox 5">
            <a:extLst>
              <a:ext uri="{FF2B5EF4-FFF2-40B4-BE49-F238E27FC236}">
                <a16:creationId xmlns:a16="http://schemas.microsoft.com/office/drawing/2014/main" id="{4F4F45EE-EC00-4E92-A095-19079CAE41A2}"/>
              </a:ext>
            </a:extLst>
          </p:cNvPr>
          <p:cNvSpPr txBox="1"/>
          <p:nvPr/>
        </p:nvSpPr>
        <p:spPr>
          <a:xfrm>
            <a:off x="1830009" y="3563285"/>
            <a:ext cx="2536672"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3">
                  <a:extLst>
                    <a:ext uri="{A12FA001-AC4F-418D-AE19-62706E023703}">
                      <ahyp:hlinkClr xmlns:ahyp="http://schemas.microsoft.com/office/drawing/2018/hyperlinkcolor" val="tx"/>
                    </a:ext>
                  </a:extLst>
                </a:hlinkClick>
              </a:rPr>
              <a:t>E-Cigarette/Vapes</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7" name="TextBox 6">
            <a:extLst>
              <a:ext uri="{FF2B5EF4-FFF2-40B4-BE49-F238E27FC236}">
                <a16:creationId xmlns:a16="http://schemas.microsoft.com/office/drawing/2014/main" id="{F5D7CF89-F52C-44EB-A9AB-DD4205C7364C}"/>
              </a:ext>
            </a:extLst>
          </p:cNvPr>
          <p:cNvSpPr txBox="1"/>
          <p:nvPr/>
        </p:nvSpPr>
        <p:spPr>
          <a:xfrm>
            <a:off x="1057603" y="4932143"/>
            <a:ext cx="4081483"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4">
                  <a:extLst>
                    <a:ext uri="{A12FA001-AC4F-418D-AE19-62706E023703}">
                      <ahyp:hlinkClr xmlns:ahyp="http://schemas.microsoft.com/office/drawing/2018/hyperlinkcolor" val="tx"/>
                    </a:ext>
                  </a:extLst>
                </a:hlinkClick>
              </a:rPr>
              <a:t>Hispanic/Latino Tobacco Use</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8" name="TextBox 7">
            <a:extLst>
              <a:ext uri="{FF2B5EF4-FFF2-40B4-BE49-F238E27FC236}">
                <a16:creationId xmlns:a16="http://schemas.microsoft.com/office/drawing/2014/main" id="{5A8D106E-92DE-4722-8C7A-AC82B652184F}"/>
              </a:ext>
            </a:extLst>
          </p:cNvPr>
          <p:cNvSpPr txBox="1"/>
          <p:nvPr/>
        </p:nvSpPr>
        <p:spPr>
          <a:xfrm>
            <a:off x="7330020" y="5593738"/>
            <a:ext cx="4964821"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5">
                  <a:extLst>
                    <a:ext uri="{A12FA001-AC4F-418D-AE19-62706E023703}">
                      <ahyp:hlinkClr xmlns:ahyp="http://schemas.microsoft.com/office/drawing/2018/hyperlinkcolor" val="tx"/>
                    </a:ext>
                  </a:extLst>
                </a:hlinkClick>
              </a:rPr>
              <a:t>African American/Black Tobacco Use</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9" name="TextBox 8">
            <a:extLst>
              <a:ext uri="{FF2B5EF4-FFF2-40B4-BE49-F238E27FC236}">
                <a16:creationId xmlns:a16="http://schemas.microsoft.com/office/drawing/2014/main" id="{E8A8A34B-5F3B-4DA7-88A8-EBA0E9F55CCD}"/>
              </a:ext>
            </a:extLst>
          </p:cNvPr>
          <p:cNvSpPr txBox="1"/>
          <p:nvPr/>
        </p:nvSpPr>
        <p:spPr>
          <a:xfrm>
            <a:off x="8212209" y="4253400"/>
            <a:ext cx="3016598"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6">
                  <a:extLst>
                    <a:ext uri="{A12FA001-AC4F-418D-AE19-62706E023703}">
                      <ahyp:hlinkClr xmlns:ahyp="http://schemas.microsoft.com/office/drawing/2018/hyperlinkcolor" val="tx"/>
                    </a:ext>
                  </a:extLst>
                </a:hlinkClick>
              </a:rPr>
              <a:t>LGBTQ+ Tobacco Use</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10" name="TextBox 9">
            <a:extLst>
              <a:ext uri="{FF2B5EF4-FFF2-40B4-BE49-F238E27FC236}">
                <a16:creationId xmlns:a16="http://schemas.microsoft.com/office/drawing/2014/main" id="{A38941BC-1D72-4135-AAEB-98C5D61FF7F9}"/>
              </a:ext>
            </a:extLst>
          </p:cNvPr>
          <p:cNvSpPr txBox="1"/>
          <p:nvPr/>
        </p:nvSpPr>
        <p:spPr>
          <a:xfrm>
            <a:off x="761385" y="5593738"/>
            <a:ext cx="5142458"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7">
                  <a:extLst>
                    <a:ext uri="{A12FA001-AC4F-418D-AE19-62706E023703}">
                      <ahyp:hlinkClr xmlns:ahyp="http://schemas.microsoft.com/office/drawing/2018/hyperlinkcolor" val="tx"/>
                    </a:ext>
                  </a:extLst>
                </a:hlinkClick>
              </a:rPr>
              <a:t>Nicotine Addiction + Mental Health </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11" name="TextBox 10">
            <a:extLst>
              <a:ext uri="{FF2B5EF4-FFF2-40B4-BE49-F238E27FC236}">
                <a16:creationId xmlns:a16="http://schemas.microsoft.com/office/drawing/2014/main" id="{855C698F-3BFD-41E8-AB88-405E6D72322F}"/>
              </a:ext>
            </a:extLst>
          </p:cNvPr>
          <p:cNvSpPr txBox="1"/>
          <p:nvPr/>
        </p:nvSpPr>
        <p:spPr>
          <a:xfrm>
            <a:off x="8226510" y="3512750"/>
            <a:ext cx="3016598"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8">
                  <a:extLst>
                    <a:ext uri="{A12FA001-AC4F-418D-AE19-62706E023703}">
                      <ahyp:hlinkClr xmlns:ahyp="http://schemas.microsoft.com/office/drawing/2018/hyperlinkcolor" val="tx"/>
                    </a:ext>
                  </a:extLst>
                </a:hlinkClick>
              </a:rPr>
              <a:t>Quitting Tobacco Use</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12" name="TextBox 11">
            <a:extLst>
              <a:ext uri="{FF2B5EF4-FFF2-40B4-BE49-F238E27FC236}">
                <a16:creationId xmlns:a16="http://schemas.microsoft.com/office/drawing/2014/main" id="{624DDCFD-C4F0-450A-A14A-5CF3D79A430B}"/>
              </a:ext>
            </a:extLst>
          </p:cNvPr>
          <p:cNvSpPr txBox="1"/>
          <p:nvPr/>
        </p:nvSpPr>
        <p:spPr>
          <a:xfrm>
            <a:off x="2268911" y="4253400"/>
            <a:ext cx="1846173"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9">
                  <a:extLst>
                    <a:ext uri="{A12FA001-AC4F-418D-AE19-62706E023703}">
                      <ahyp:hlinkClr xmlns:ahyp="http://schemas.microsoft.com/office/drawing/2018/hyperlinkcolor" val="tx"/>
                    </a:ext>
                  </a:extLst>
                </a:hlinkClick>
              </a:rPr>
              <a:t>Point of Sale </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13" name="TextBox 12">
            <a:extLst>
              <a:ext uri="{FF2B5EF4-FFF2-40B4-BE49-F238E27FC236}">
                <a16:creationId xmlns:a16="http://schemas.microsoft.com/office/drawing/2014/main" id="{A6E6D835-CEBB-4AE5-A433-DDA9686BC17D}"/>
              </a:ext>
            </a:extLst>
          </p:cNvPr>
          <p:cNvSpPr txBox="1"/>
          <p:nvPr/>
        </p:nvSpPr>
        <p:spPr>
          <a:xfrm>
            <a:off x="7346978" y="4924436"/>
            <a:ext cx="4775662"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10">
                  <a:extLst>
                    <a:ext uri="{A12FA001-AC4F-418D-AE19-62706E023703}">
                      <ahyp:hlinkClr xmlns:ahyp="http://schemas.microsoft.com/office/drawing/2018/hyperlinkcolor" val="tx"/>
                    </a:ext>
                  </a:extLst>
                </a:hlinkClick>
              </a:rPr>
              <a:t>Tobacco Impacts the Environment </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14" name="TextBox 13">
            <a:extLst>
              <a:ext uri="{FF2B5EF4-FFF2-40B4-BE49-F238E27FC236}">
                <a16:creationId xmlns:a16="http://schemas.microsoft.com/office/drawing/2014/main" id="{AF4B67ED-7CEA-4652-82DB-8F4FBE482C85}"/>
              </a:ext>
            </a:extLst>
          </p:cNvPr>
          <p:cNvSpPr txBox="1"/>
          <p:nvPr/>
        </p:nvSpPr>
        <p:spPr>
          <a:xfrm>
            <a:off x="5017738" y="4225558"/>
            <a:ext cx="2558838" cy="43088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hlinkClick r:id="rId11">
                  <a:extLst>
                    <a:ext uri="{A12FA001-AC4F-418D-AE19-62706E023703}">
                      <ahyp:hlinkClr xmlns:ahyp="http://schemas.microsoft.com/office/drawing/2018/hyperlinkcolor" val="tx"/>
                    </a:ext>
                  </a:extLst>
                </a:hlinkClick>
              </a:rPr>
              <a:t>Tobacco Products</a:t>
            </a:r>
            <a:endParaRPr kumimoji="0" lang="en-US" sz="2200" b="0" i="0" u="none" strike="noStrike" kern="0" cap="none" spc="0" normalizeH="0" baseline="0" noProof="0" dirty="0">
              <a:ln>
                <a:noFill/>
              </a:ln>
              <a:solidFill>
                <a:srgbClr val="5B9BD5">
                  <a:lumMod val="20000"/>
                  <a:lumOff val="80000"/>
                </a:srgbClr>
              </a:solidFill>
              <a:effectLst/>
              <a:uLnTx/>
              <a:uFillTx/>
              <a:latin typeface="Open Sans" charset="0"/>
              <a:ea typeface="Open Sans" charset="0"/>
              <a:cs typeface="Open Sans" charset="0"/>
              <a:sym typeface="Montserrat Light"/>
            </a:endParaRPr>
          </a:p>
        </p:txBody>
      </p:sp>
      <p:sp>
        <p:nvSpPr>
          <p:cNvPr id="3" name="TextBox 2">
            <a:extLst>
              <a:ext uri="{FF2B5EF4-FFF2-40B4-BE49-F238E27FC236}">
                <a16:creationId xmlns:a16="http://schemas.microsoft.com/office/drawing/2014/main" id="{B1D539DC-5363-4EC5-A0EA-8FA732A92E3C}"/>
              </a:ext>
            </a:extLst>
          </p:cNvPr>
          <p:cNvSpPr txBox="1"/>
          <p:nvPr/>
        </p:nvSpPr>
        <p:spPr>
          <a:xfrm>
            <a:off x="289188" y="1245201"/>
            <a:ext cx="11611547" cy="830997"/>
          </a:xfrm>
          <a:prstGeom prst="rect">
            <a:avLst/>
          </a:prstGeom>
          <a:noFill/>
        </p:spPr>
        <p:txBody>
          <a:bodyPr wrap="square" rtlCol="0">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It is important that we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amplify</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youth</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voices</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by involving them in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education</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awareness</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and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advocacy</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opportunities. This contest will allow Health Region 4, NC middle and high school aged youth to participate in creatively educating and advocating for change through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video</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media</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and/or </a:t>
            </a:r>
            <a:r>
              <a:rPr kumimoji="0" lang="en-US" sz="1600" b="1"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photovoice</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 to further promote </a:t>
            </a:r>
            <a:r>
              <a:rPr kumimoji="0" lang="en-US" sz="1600" b="1" i="1"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tobacco-free environments</a:t>
            </a:r>
            <a:r>
              <a:rPr kumimoji="0" lang="en-US" sz="1600" b="0" i="0" u="none" strike="noStrike" kern="0" cap="none" spc="0" normalizeH="0" baseline="0" noProof="0" dirty="0">
                <a:ln>
                  <a:noFill/>
                </a:ln>
                <a:solidFill>
                  <a:prstClr val="black"/>
                </a:solidFill>
                <a:effectLst/>
                <a:uLnTx/>
                <a:uFillTx/>
                <a:latin typeface="Open Sans" charset="0"/>
                <a:ea typeface="Open Sans" charset="0"/>
                <a:cs typeface="Open Sans" charset="0"/>
                <a:sym typeface="Montserrat Light"/>
              </a:rPr>
              <a:t>.</a:t>
            </a:r>
          </a:p>
        </p:txBody>
      </p:sp>
    </p:spTree>
    <p:extLst>
      <p:ext uri="{BB962C8B-B14F-4D97-AF65-F5344CB8AC3E}">
        <p14:creationId xmlns:p14="http://schemas.microsoft.com/office/powerpoint/2010/main" val="3072902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30970735-35C7-6E4B-BC45-253127C1EC23}"/>
              </a:ext>
            </a:extLst>
          </p:cNvPr>
          <p:cNvPicPr>
            <a:picLocks noChangeAspect="1"/>
          </p:cNvPicPr>
          <p:nvPr/>
        </p:nvPicPr>
        <p:blipFill>
          <a:blip r:embed="rId3"/>
          <a:stretch>
            <a:fillRect/>
          </a:stretch>
        </p:blipFill>
        <p:spPr>
          <a:xfrm>
            <a:off x="996399" y="1815139"/>
            <a:ext cx="2216087" cy="1465079"/>
          </a:xfrm>
          <a:prstGeom prst="rect">
            <a:avLst/>
          </a:prstGeom>
        </p:spPr>
      </p:pic>
      <p:sp>
        <p:nvSpPr>
          <p:cNvPr id="6" name="Text Placeholder 1">
            <a:extLst>
              <a:ext uri="{FF2B5EF4-FFF2-40B4-BE49-F238E27FC236}">
                <a16:creationId xmlns:a16="http://schemas.microsoft.com/office/drawing/2014/main" id="{D54F9128-AA01-1424-A323-DAB046DD12ED}"/>
              </a:ext>
            </a:extLst>
          </p:cNvPr>
          <p:cNvSpPr txBox="1">
            <a:spLocks/>
          </p:cNvSpPr>
          <p:nvPr/>
        </p:nvSpPr>
        <p:spPr>
          <a:xfrm>
            <a:off x="13366594" y="2289717"/>
            <a:ext cx="2216087" cy="515924"/>
          </a:xfrm>
          <a:prstGeom prst="rect">
            <a:avLst/>
          </a:prstGeom>
        </p:spPr>
        <p:txBody>
          <a:bodyPr/>
          <a:lstStyle>
            <a:lvl1pPr marL="0" indent="0" algn="l" defTabSz="685800" rtl="0" eaLnBrk="1" latinLnBrk="0" hangingPunct="1">
              <a:lnSpc>
                <a:spcPct val="100000"/>
              </a:lnSpc>
              <a:spcBef>
                <a:spcPts val="0"/>
              </a:spcBef>
              <a:spcAft>
                <a:spcPts val="1200"/>
              </a:spcAft>
              <a:buFont typeface="Arial"/>
              <a:buNone/>
              <a:defRPr sz="2100" kern="1200">
                <a:solidFill>
                  <a:schemeClr val="bg1"/>
                </a:solidFill>
                <a:latin typeface="Open Sans" charset="0"/>
                <a:ea typeface="Open Sans" charset="0"/>
                <a:cs typeface="Open Sans" charset="0"/>
              </a:defRPr>
            </a:lvl1pPr>
            <a:lvl2pPr marL="514350" indent="-171450" algn="l" defTabSz="685800" rtl="0" eaLnBrk="1" latinLnBrk="0" hangingPunct="1">
              <a:lnSpc>
                <a:spcPct val="90000"/>
              </a:lnSpc>
              <a:spcBef>
                <a:spcPts val="375"/>
              </a:spcBef>
              <a:buFont typeface="Arial"/>
              <a:buChar char="•"/>
              <a:defRPr sz="1800" kern="1200">
                <a:solidFill>
                  <a:schemeClr val="bg1"/>
                </a:solidFill>
                <a:latin typeface="Open Sans" charset="0"/>
                <a:ea typeface="Open Sans" charset="0"/>
                <a:cs typeface="Open Sans" charset="0"/>
              </a:defRPr>
            </a:lvl2pPr>
            <a:lvl3pPr marL="857250" indent="-171450" algn="l" defTabSz="685800" rtl="0" eaLnBrk="1" latinLnBrk="0" hangingPunct="1">
              <a:lnSpc>
                <a:spcPct val="90000"/>
              </a:lnSpc>
              <a:spcBef>
                <a:spcPts val="375"/>
              </a:spcBef>
              <a:buFont typeface="Arial"/>
              <a:buChar char="•"/>
              <a:defRPr sz="1500" kern="1200">
                <a:solidFill>
                  <a:schemeClr val="bg1"/>
                </a:solidFill>
                <a:latin typeface="Open Sans" charset="0"/>
                <a:ea typeface="Open Sans" charset="0"/>
                <a:cs typeface="Open Sans" charset="0"/>
              </a:defRPr>
            </a:lvl3pPr>
            <a:lvl4pPr marL="1200150" indent="-171450" algn="l" defTabSz="685800" rtl="0" eaLnBrk="1" latinLnBrk="0" hangingPunct="1">
              <a:lnSpc>
                <a:spcPct val="90000"/>
              </a:lnSpc>
              <a:spcBef>
                <a:spcPts val="375"/>
              </a:spcBef>
              <a:buFont typeface="Arial"/>
              <a:buChar char="•"/>
              <a:defRPr sz="1350" kern="1200">
                <a:solidFill>
                  <a:schemeClr val="bg1"/>
                </a:solidFill>
                <a:latin typeface="Open Sans" charset="0"/>
                <a:ea typeface="Open Sans" charset="0"/>
                <a:cs typeface="Open Sans" charset="0"/>
              </a:defRPr>
            </a:lvl4pPr>
            <a:lvl5pPr marL="1543050" indent="-171450" algn="l" defTabSz="685800" rtl="0" eaLnBrk="1" latinLnBrk="0" hangingPunct="1">
              <a:lnSpc>
                <a:spcPct val="90000"/>
              </a:lnSpc>
              <a:spcBef>
                <a:spcPts val="375"/>
              </a:spcBef>
              <a:buFont typeface="Arial"/>
              <a:buChar char="•"/>
              <a:defRPr sz="1350" kern="1200">
                <a:solidFill>
                  <a:schemeClr val="bg1"/>
                </a:solidFill>
                <a:latin typeface="Open Sans" charset="0"/>
                <a:ea typeface="Open Sans" charset="0"/>
                <a:cs typeface="Open Sans"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ctr" defTabSz="914412" rtl="0" eaLnBrk="1" fontAlgn="auto" latinLnBrk="0" hangingPunct="1">
              <a:lnSpc>
                <a:spcPct val="100000"/>
              </a:lnSpc>
              <a:spcBef>
                <a:spcPts val="0"/>
              </a:spcBef>
              <a:spcAft>
                <a:spcPts val="1600"/>
              </a:spcAft>
              <a:buClrTx/>
              <a:buSzTx/>
              <a:buFont typeface="Arial"/>
              <a:buNone/>
              <a:tabLst/>
              <a:defRPr/>
            </a:pPr>
            <a:endParaRPr kumimoji="0" lang="en-US" sz="3200" b="0" i="0" u="none" strike="noStrike" kern="1200" cap="none" spc="0" normalizeH="0" baseline="0" noProof="0" dirty="0">
              <a:ln>
                <a:noFill/>
              </a:ln>
              <a:solidFill>
                <a:prstClr val="white"/>
              </a:solidFill>
              <a:effectLst/>
              <a:uLnTx/>
              <a:uFillTx/>
              <a:latin typeface="Montserrat Medium" pitchFamily="2" charset="77"/>
              <a:ea typeface="Open Sans" charset="0"/>
              <a:cs typeface="Open Sans" charset="0"/>
              <a:sym typeface="Montserrat Light"/>
            </a:endParaRPr>
          </a:p>
        </p:txBody>
      </p:sp>
      <p:pic>
        <p:nvPicPr>
          <p:cNvPr id="2050" name="Picture 2">
            <a:extLst>
              <a:ext uri="{FF2B5EF4-FFF2-40B4-BE49-F238E27FC236}">
                <a16:creationId xmlns:a16="http://schemas.microsoft.com/office/drawing/2014/main" id="{FDB0E037-4F0C-4219-8013-B8020F26F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285" y="4098614"/>
            <a:ext cx="37147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Launching our Youth Podcast - Alianza Coalition - — Center for Prevention  Services">
            <a:extLst>
              <a:ext uri="{FF2B5EF4-FFF2-40B4-BE49-F238E27FC236}">
                <a16:creationId xmlns:a16="http://schemas.microsoft.com/office/drawing/2014/main" id="{EC2BA7EA-EBCC-457B-AD75-B88A4021B4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6822" y="2020013"/>
            <a:ext cx="2597737" cy="10553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10;&#10;Description automatically generated with low confidence">
            <a:extLst>
              <a:ext uri="{FF2B5EF4-FFF2-40B4-BE49-F238E27FC236}">
                <a16:creationId xmlns:a16="http://schemas.microsoft.com/office/drawing/2014/main" id="{6B5BB1D4-8642-4305-A613-29F2D4E28C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1666" y="3846311"/>
            <a:ext cx="3465576" cy="1024128"/>
          </a:xfrm>
          <a:prstGeom prst="rect">
            <a:avLst/>
          </a:prstGeom>
        </p:spPr>
      </p:pic>
      <p:pic>
        <p:nvPicPr>
          <p:cNvPr id="2060" name="Picture 12" descr="ONE Charlotte Health Alliance">
            <a:extLst>
              <a:ext uri="{FF2B5EF4-FFF2-40B4-BE49-F238E27FC236}">
                <a16:creationId xmlns:a16="http://schemas.microsoft.com/office/drawing/2014/main" id="{031A1A5B-1779-45F4-8E04-B054AAADB6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6796" y="1645015"/>
            <a:ext cx="2775316" cy="17296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754B71-9256-4C7A-B569-D688AC5B9840}"/>
              </a:ext>
            </a:extLst>
          </p:cNvPr>
          <p:cNvSpPr txBox="1"/>
          <p:nvPr/>
        </p:nvSpPr>
        <p:spPr>
          <a:xfrm>
            <a:off x="1711466" y="567720"/>
            <a:ext cx="9005978" cy="830997"/>
          </a:xfrm>
          <a:prstGeom prst="rect">
            <a:avLst/>
          </a:prstGeom>
          <a:noFill/>
        </p:spPr>
        <p:txBody>
          <a:bodyPr wrap="square" rtlCol="0">
            <a:spAutoFit/>
          </a:bodyPr>
          <a:lstStyle/>
          <a:p>
            <a:pPr marL="0" marR="0" lvl="0" indent="0" algn="ctr" defTabSz="1219169" rtl="0" eaLnBrk="1" fontAlgn="auto" latinLnBrk="0" hangingPunct="0">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Open Sans" charset="0"/>
                <a:ea typeface="Open Sans" charset="0"/>
                <a:cs typeface="Open Sans" charset="0"/>
                <a:sym typeface="Montserrat Light"/>
              </a:rPr>
              <a:t> THANK YOU, PARTNERS!</a:t>
            </a:r>
          </a:p>
        </p:txBody>
      </p:sp>
      <p:pic>
        <p:nvPicPr>
          <p:cNvPr id="9218" name="Picture 2" descr="Charlotte FC - Wikipedia">
            <a:extLst>
              <a:ext uri="{FF2B5EF4-FFF2-40B4-BE49-F238E27FC236}">
                <a16:creationId xmlns:a16="http://schemas.microsoft.com/office/drawing/2014/main" id="{3B08EEA7-B806-4621-8812-38DAB1DC12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8959" y="5236614"/>
            <a:ext cx="1599693" cy="159969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lapping hands with solid fill">
            <a:extLst>
              <a:ext uri="{FF2B5EF4-FFF2-40B4-BE49-F238E27FC236}">
                <a16:creationId xmlns:a16="http://schemas.microsoft.com/office/drawing/2014/main" id="{3CA5D7C5-1C53-4E0A-AD00-3C00659AA5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7553" y="140350"/>
            <a:ext cx="1352550" cy="1352550"/>
          </a:xfrm>
          <a:prstGeom prst="rect">
            <a:avLst/>
          </a:prstGeom>
        </p:spPr>
      </p:pic>
      <p:pic>
        <p:nvPicPr>
          <p:cNvPr id="12" name="Graphic 11" descr="Clapping hands with solid fill">
            <a:extLst>
              <a:ext uri="{FF2B5EF4-FFF2-40B4-BE49-F238E27FC236}">
                <a16:creationId xmlns:a16="http://schemas.microsoft.com/office/drawing/2014/main" id="{A42EEDFB-EA0A-4AB9-A926-09D5B644C1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8806" y="142953"/>
            <a:ext cx="1352550" cy="1352550"/>
          </a:xfrm>
          <a:prstGeom prst="rect">
            <a:avLst/>
          </a:prstGeom>
        </p:spPr>
      </p:pic>
      <p:pic>
        <p:nvPicPr>
          <p:cNvPr id="9222" name="Picture 6" descr="Charlotte-Mecklenburg Schools - Wikipedia">
            <a:extLst>
              <a:ext uri="{FF2B5EF4-FFF2-40B4-BE49-F238E27FC236}">
                <a16:creationId xmlns:a16="http://schemas.microsoft.com/office/drawing/2014/main" id="{EEA47F22-CD18-497F-9A26-5E22004CAB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31381" y="3878892"/>
            <a:ext cx="2774850" cy="99154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een Health Connection, Clinical Social Work/Therapist, Charlotte, NC,  28211 | Psychology Today">
            <a:extLst>
              <a:ext uri="{FF2B5EF4-FFF2-40B4-BE49-F238E27FC236}">
                <a16:creationId xmlns:a16="http://schemas.microsoft.com/office/drawing/2014/main" id="{1F89B383-4723-4523-8AE2-082FE84063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7508" y="5348377"/>
            <a:ext cx="2393868" cy="1231351"/>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Anuvia Prevention and Recovery Center in Charlotte, NC">
            <a:extLst>
              <a:ext uri="{FF2B5EF4-FFF2-40B4-BE49-F238E27FC236}">
                <a16:creationId xmlns:a16="http://schemas.microsoft.com/office/drawing/2014/main" id="{C8BDD648-5CC8-4F6C-888D-BF9BC68776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3285" y="5236614"/>
            <a:ext cx="1942337" cy="145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0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wheel(1)">
                                      <p:cBhvr>
                                        <p:cTn id="10" dur="2000"/>
                                        <p:tgtEl>
                                          <p:spTgt spid="2060"/>
                                        </p:tgtEl>
                                      </p:cBhvr>
                                    </p:animEffect>
                                  </p:childTnLst>
                                </p:cTn>
                              </p:par>
                              <p:par>
                                <p:cTn id="11" presetID="21" presetClass="entr" presetSubtype="1"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heel(1)">
                                      <p:cBhvr>
                                        <p:cTn id="13" dur="2000"/>
                                        <p:tgtEl>
                                          <p:spTgt spid="2052"/>
                                        </p:tgtEl>
                                      </p:cBhvr>
                                    </p:animEffect>
                                  </p:childTnLst>
                                </p:cTn>
                              </p:par>
                              <p:par>
                                <p:cTn id="14" presetID="21" presetClass="entr" presetSubtype="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heel(1)">
                                      <p:cBhvr>
                                        <p:cTn id="16" dur="2000"/>
                                        <p:tgtEl>
                                          <p:spTgt spid="2050"/>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9222"/>
                                        </p:tgtEl>
                                        <p:attrNameLst>
                                          <p:attrName>style.visibility</p:attrName>
                                        </p:attrNameLst>
                                      </p:cBhvr>
                                      <p:to>
                                        <p:strVal val="visible"/>
                                      </p:to>
                                    </p:set>
                                    <p:animEffect transition="in" filter="wheel(1)">
                                      <p:cBhvr>
                                        <p:cTn id="22" dur="2000"/>
                                        <p:tgtEl>
                                          <p:spTgt spid="9222"/>
                                        </p:tgtEl>
                                      </p:cBhvr>
                                    </p:animEffect>
                                  </p:childTnLst>
                                </p:cTn>
                              </p:par>
                              <p:par>
                                <p:cTn id="23" presetID="21" presetClass="entr" presetSubtype="1" fill="hold" nodeType="withEffect">
                                  <p:stCondLst>
                                    <p:cond delay="0"/>
                                  </p:stCondLst>
                                  <p:childTnLst>
                                    <p:set>
                                      <p:cBhvr>
                                        <p:cTn id="24" dur="1" fill="hold">
                                          <p:stCondLst>
                                            <p:cond delay="0"/>
                                          </p:stCondLst>
                                        </p:cTn>
                                        <p:tgtEl>
                                          <p:spTgt spid="9224"/>
                                        </p:tgtEl>
                                        <p:attrNameLst>
                                          <p:attrName>style.visibility</p:attrName>
                                        </p:attrNameLst>
                                      </p:cBhvr>
                                      <p:to>
                                        <p:strVal val="visible"/>
                                      </p:to>
                                    </p:set>
                                    <p:animEffect transition="in" filter="wheel(1)">
                                      <p:cBhvr>
                                        <p:cTn id="25" dur="2000"/>
                                        <p:tgtEl>
                                          <p:spTgt spid="9224"/>
                                        </p:tgtEl>
                                      </p:cBhvr>
                                    </p:animEffect>
                                  </p:childTnLst>
                                </p:cTn>
                              </p:par>
                              <p:par>
                                <p:cTn id="26" presetID="21" presetClass="entr" presetSubtype="1" fill="hold" nodeType="withEffect">
                                  <p:stCondLst>
                                    <p:cond delay="0"/>
                                  </p:stCondLst>
                                  <p:childTnLst>
                                    <p:set>
                                      <p:cBhvr>
                                        <p:cTn id="27" dur="1" fill="hold">
                                          <p:stCondLst>
                                            <p:cond delay="0"/>
                                          </p:stCondLst>
                                        </p:cTn>
                                        <p:tgtEl>
                                          <p:spTgt spid="9228"/>
                                        </p:tgtEl>
                                        <p:attrNameLst>
                                          <p:attrName>style.visibility</p:attrName>
                                        </p:attrNameLst>
                                      </p:cBhvr>
                                      <p:to>
                                        <p:strVal val="visible"/>
                                      </p:to>
                                    </p:set>
                                    <p:animEffect transition="in" filter="wheel(1)">
                                      <p:cBhvr>
                                        <p:cTn id="28" dur="2000"/>
                                        <p:tgtEl>
                                          <p:spTgt spid="9228"/>
                                        </p:tgtEl>
                                      </p:cBhvr>
                                    </p:animEffect>
                                  </p:childTnLst>
                                </p:cTn>
                              </p:par>
                              <p:par>
                                <p:cTn id="29" presetID="21" presetClass="entr" presetSubtype="1" fill="hold" nodeType="withEffect">
                                  <p:stCondLst>
                                    <p:cond delay="0"/>
                                  </p:stCondLst>
                                  <p:childTnLst>
                                    <p:set>
                                      <p:cBhvr>
                                        <p:cTn id="30" dur="1" fill="hold">
                                          <p:stCondLst>
                                            <p:cond delay="0"/>
                                          </p:stCondLst>
                                        </p:cTn>
                                        <p:tgtEl>
                                          <p:spTgt spid="9218"/>
                                        </p:tgtEl>
                                        <p:attrNameLst>
                                          <p:attrName>style.visibility</p:attrName>
                                        </p:attrNameLst>
                                      </p:cBhvr>
                                      <p:to>
                                        <p:strVal val="visible"/>
                                      </p:to>
                                    </p:set>
                                    <p:animEffect transition="in" filter="wheel(1)">
                                      <p:cBhvr>
                                        <p:cTn id="31"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C212-66BC-4A0A-ED44-41030245CAA6}"/>
              </a:ext>
            </a:extLst>
          </p:cNvPr>
          <p:cNvSpPr>
            <a:spLocks noGrp="1"/>
          </p:cNvSpPr>
          <p:nvPr>
            <p:ph type="title"/>
          </p:nvPr>
        </p:nvSpPr>
        <p:spPr/>
        <p:txBody>
          <a:bodyPr/>
          <a:lstStyle/>
          <a:p>
            <a:pPr algn="ctr"/>
            <a:r>
              <a:rPr lang="en-US" b="1" dirty="0"/>
              <a:t>School Based Virtual Care (SBVC) Initiative </a:t>
            </a:r>
          </a:p>
        </p:txBody>
      </p:sp>
      <p:pic>
        <p:nvPicPr>
          <p:cNvPr id="6" name="Content Placeholder 5">
            <a:extLst>
              <a:ext uri="{FF2B5EF4-FFF2-40B4-BE49-F238E27FC236}">
                <a16:creationId xmlns:a16="http://schemas.microsoft.com/office/drawing/2014/main" id="{72E28C18-FB17-58C3-0EAB-9C52501CC3DA}"/>
              </a:ext>
            </a:extLst>
          </p:cNvPr>
          <p:cNvPicPr>
            <a:picLocks noGrp="1" noChangeAspect="1"/>
          </p:cNvPicPr>
          <p:nvPr>
            <p:ph idx="1"/>
          </p:nvPr>
        </p:nvPicPr>
        <p:blipFill>
          <a:blip r:embed="rId3"/>
          <a:stretch>
            <a:fillRect/>
          </a:stretch>
        </p:blipFill>
        <p:spPr>
          <a:xfrm>
            <a:off x="692656" y="1467167"/>
            <a:ext cx="7496304" cy="4911689"/>
          </a:xfrm>
        </p:spPr>
      </p:pic>
      <p:pic>
        <p:nvPicPr>
          <p:cNvPr id="1026" name="Picture 2" descr="Community-Based Virtual Care | Atrium Health">
            <a:extLst>
              <a:ext uri="{FF2B5EF4-FFF2-40B4-BE49-F238E27FC236}">
                <a16:creationId xmlns:a16="http://schemas.microsoft.com/office/drawing/2014/main" id="{D8AD68FC-EA73-B740-2FDF-3E60EAB4D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520" y="1780522"/>
            <a:ext cx="4025446" cy="2254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5D745D-07EE-4630-6295-319C84EA9666}"/>
              </a:ext>
            </a:extLst>
          </p:cNvPr>
          <p:cNvSpPr txBox="1"/>
          <p:nvPr/>
        </p:nvSpPr>
        <p:spPr>
          <a:xfrm>
            <a:off x="8188960" y="4475094"/>
            <a:ext cx="3822065" cy="1323439"/>
          </a:xfrm>
          <a:prstGeom prst="rect">
            <a:avLst/>
          </a:prstGeom>
          <a:noFill/>
        </p:spPr>
        <p:txBody>
          <a:bodyPr wrap="square" rtlCol="0">
            <a:spAutoFit/>
          </a:bodyPr>
          <a:lstStyle/>
          <a:p>
            <a:r>
              <a:rPr lang="en-US" sz="2000" b="1" u="sng" dirty="0"/>
              <a:t>SBVC Partners:</a:t>
            </a:r>
            <a:r>
              <a:rPr lang="en-US" sz="2000" b="1" dirty="0"/>
              <a:t> </a:t>
            </a:r>
          </a:p>
          <a:p>
            <a:pPr marL="285750" indent="-285750">
              <a:buFont typeface="Arial" panose="020B0604020202020204" pitchFamily="34" charset="0"/>
              <a:buChar char="•"/>
            </a:pPr>
            <a:r>
              <a:rPr lang="en-US" sz="2000" b="1" dirty="0"/>
              <a:t>MCPH </a:t>
            </a:r>
          </a:p>
          <a:p>
            <a:pPr marL="285750" indent="-285750">
              <a:buFont typeface="Arial" panose="020B0604020202020204" pitchFamily="34" charset="0"/>
              <a:buChar char="•"/>
            </a:pPr>
            <a:r>
              <a:rPr lang="en-US" sz="2000" b="1" dirty="0"/>
              <a:t>Atrium Health</a:t>
            </a:r>
          </a:p>
          <a:p>
            <a:pPr marL="285750" indent="-285750">
              <a:buFont typeface="Arial" panose="020B0604020202020204" pitchFamily="34" charset="0"/>
              <a:buChar char="•"/>
            </a:pPr>
            <a:r>
              <a:rPr lang="en-US" sz="2000" b="1" dirty="0"/>
              <a:t>Charlotte Mecklenburg Schools</a:t>
            </a:r>
          </a:p>
        </p:txBody>
      </p:sp>
    </p:spTree>
    <p:extLst>
      <p:ext uri="{BB962C8B-B14F-4D97-AF65-F5344CB8AC3E}">
        <p14:creationId xmlns:p14="http://schemas.microsoft.com/office/powerpoint/2010/main" val="1760578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Graphical user interface, timeline&#10;&#10;Description automatically generated">
            <a:extLst>
              <a:ext uri="{FF2B5EF4-FFF2-40B4-BE49-F238E27FC236}">
                <a16:creationId xmlns:a16="http://schemas.microsoft.com/office/drawing/2014/main" id="{68F289C6-1DE6-58C6-1CC7-535E3F68A503}"/>
              </a:ext>
            </a:extLst>
          </p:cNvPr>
          <p:cNvPicPr>
            <a:picLocks noGrp="1" noChangeAspect="1"/>
          </p:cNvPicPr>
          <p:nvPr>
            <p:ph idx="1"/>
          </p:nvPr>
        </p:nvPicPr>
        <p:blipFill>
          <a:blip r:embed="rId2"/>
          <a:stretch>
            <a:fillRect/>
          </a:stretch>
        </p:blipFill>
        <p:spPr>
          <a:xfrm>
            <a:off x="643467" y="811784"/>
            <a:ext cx="10905066" cy="5234430"/>
          </a:xfrm>
          <a:prstGeom prst="rect">
            <a:avLst/>
          </a:prstGeom>
        </p:spPr>
      </p:pic>
      <p:sp>
        <p:nvSpPr>
          <p:cNvPr id="4" name="Rectangle 3">
            <a:extLst>
              <a:ext uri="{FF2B5EF4-FFF2-40B4-BE49-F238E27FC236}">
                <a16:creationId xmlns:a16="http://schemas.microsoft.com/office/drawing/2014/main" id="{13EBE8D3-FFC4-8841-F0C2-B15346B20F81}"/>
              </a:ext>
            </a:extLst>
          </p:cNvPr>
          <p:cNvSpPr/>
          <p:nvPr/>
        </p:nvSpPr>
        <p:spPr>
          <a:xfrm>
            <a:off x="6438378" y="210534"/>
            <a:ext cx="4766647" cy="955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89A"/>
              </a:solidFill>
            </a:endParaRPr>
          </a:p>
        </p:txBody>
      </p:sp>
      <p:sp>
        <p:nvSpPr>
          <p:cNvPr id="3" name="TextBox 2">
            <a:extLst>
              <a:ext uri="{FF2B5EF4-FFF2-40B4-BE49-F238E27FC236}">
                <a16:creationId xmlns:a16="http://schemas.microsoft.com/office/drawing/2014/main" id="{FAA19E10-71E1-356B-B64E-C6CC3EC9C394}"/>
              </a:ext>
            </a:extLst>
          </p:cNvPr>
          <p:cNvSpPr txBox="1"/>
          <p:nvPr/>
        </p:nvSpPr>
        <p:spPr>
          <a:xfrm>
            <a:off x="6747083" y="457841"/>
            <a:ext cx="4218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TobaccoFree.MeckNC.gov</a:t>
            </a:r>
          </a:p>
        </p:txBody>
      </p:sp>
    </p:spTree>
    <p:extLst>
      <p:ext uri="{BB962C8B-B14F-4D97-AF65-F5344CB8AC3E}">
        <p14:creationId xmlns:p14="http://schemas.microsoft.com/office/powerpoint/2010/main" val="1763218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Text&#10;&#10;Description automatically generated with low confidence">
            <a:extLst>
              <a:ext uri="{FF2B5EF4-FFF2-40B4-BE49-F238E27FC236}">
                <a16:creationId xmlns:a16="http://schemas.microsoft.com/office/drawing/2014/main" id="{2F28ED09-059F-A6CA-26B0-6690A3E9B727}"/>
              </a:ext>
            </a:extLst>
          </p:cNvPr>
          <p:cNvPicPr>
            <a:picLocks noGrp="1" noChangeAspect="1"/>
          </p:cNvPicPr>
          <p:nvPr>
            <p:ph idx="1"/>
          </p:nvPr>
        </p:nvPicPr>
        <p:blipFill>
          <a:blip r:embed="rId2"/>
          <a:stretch>
            <a:fillRect/>
          </a:stretch>
        </p:blipFill>
        <p:spPr>
          <a:xfrm>
            <a:off x="2267089" y="643467"/>
            <a:ext cx="7657821"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18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111"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3" name="Picture 2" descr="Diagram&#10;&#10;Description automatically generated">
            <a:extLst>
              <a:ext uri="{FF2B5EF4-FFF2-40B4-BE49-F238E27FC236}">
                <a16:creationId xmlns:a16="http://schemas.microsoft.com/office/drawing/2014/main" id="{EB5E9559-9183-4532-9C4C-E5FB0BD15646}"/>
              </a:ext>
            </a:extLst>
          </p:cNvPr>
          <p:cNvPicPr>
            <a:picLocks noChangeAspect="1"/>
          </p:cNvPicPr>
          <p:nvPr/>
        </p:nvPicPr>
        <p:blipFill rotWithShape="1">
          <a:blip r:embed="rId2"/>
          <a:srcRect b="874"/>
          <a:stretch/>
        </p:blipFill>
        <p:spPr>
          <a:xfrm>
            <a:off x="1598" y="1282"/>
            <a:ext cx="12188815" cy="6856718"/>
          </a:xfrm>
          <a:prstGeom prst="rect">
            <a:avLst/>
          </a:prstGeom>
        </p:spPr>
      </p:pic>
    </p:spTree>
    <p:extLst>
      <p:ext uri="{BB962C8B-B14F-4D97-AF65-F5344CB8AC3E}">
        <p14:creationId xmlns:p14="http://schemas.microsoft.com/office/powerpoint/2010/main" val="1657484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111"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9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B6891B37-E028-438B-8823-2003555F4DBF}"/>
              </a:ext>
            </a:extLst>
          </p:cNvPr>
          <p:cNvPicPr>
            <a:picLocks noChangeAspect="1"/>
          </p:cNvPicPr>
          <p:nvPr/>
        </p:nvPicPr>
        <p:blipFill rotWithShape="1">
          <a:blip r:embed="rId2"/>
          <a:srcRect b="435"/>
          <a:stretch/>
        </p:blipFill>
        <p:spPr>
          <a:xfrm>
            <a:off x="1598" y="1282"/>
            <a:ext cx="12188815" cy="6856718"/>
          </a:xfrm>
          <a:prstGeom prst="rect">
            <a:avLst/>
          </a:prstGeom>
        </p:spPr>
      </p:pic>
    </p:spTree>
    <p:extLst>
      <p:ext uri="{BB962C8B-B14F-4D97-AF65-F5344CB8AC3E}">
        <p14:creationId xmlns:p14="http://schemas.microsoft.com/office/powerpoint/2010/main" val="131876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49DC9A-CD73-45DE-B5EF-58977F62CD5E}"/>
              </a:ext>
            </a:extLst>
          </p:cNvPr>
          <p:cNvSpPr txBox="1"/>
          <p:nvPr/>
        </p:nvSpPr>
        <p:spPr>
          <a:xfrm>
            <a:off x="649347" y="203597"/>
            <a:ext cx="3505495" cy="162232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100" b="1" i="0" u="none" strike="noStrike" kern="1200" cap="none" spc="0" normalizeH="0" baseline="0" noProof="0" dirty="0">
                <a:ln>
                  <a:noFill/>
                </a:ln>
                <a:solidFill>
                  <a:prstClr val="black"/>
                </a:solidFill>
                <a:effectLst/>
                <a:uLnTx/>
                <a:uFillTx/>
                <a:latin typeface="Calibri Light" panose="020F0302020204030204"/>
                <a:ea typeface="+mn-ea"/>
                <a:cs typeface="+mn-cs"/>
              </a:rPr>
              <a:t>Tobacco Control Team Goals</a:t>
            </a:r>
          </a:p>
        </p:txBody>
      </p:sp>
      <p:sp>
        <p:nvSpPr>
          <p:cNvPr id="5" name="TextBox 4">
            <a:extLst>
              <a:ext uri="{FF2B5EF4-FFF2-40B4-BE49-F238E27FC236}">
                <a16:creationId xmlns:a16="http://schemas.microsoft.com/office/drawing/2014/main" id="{B1FDA42E-C210-4B70-A3E1-F7CEAE3455E8}"/>
              </a:ext>
            </a:extLst>
          </p:cNvPr>
          <p:cNvSpPr txBox="1"/>
          <p:nvPr/>
        </p:nvSpPr>
        <p:spPr>
          <a:xfrm>
            <a:off x="0" y="1908983"/>
            <a:ext cx="4154842" cy="4745420"/>
          </a:xfrm>
          <a:prstGeom prst="rect">
            <a:avLst/>
          </a:prstGeom>
        </p:spPr>
        <p:txBody>
          <a:bodyPr vert="horz" lIns="91440" tIns="45720" rIns="91440" bIns="45720" rtlCol="0">
            <a:normAutofit lnSpcReduction="10000"/>
          </a:bodyPr>
          <a:lstStyle/>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Reduce Exposure to Secondhand Smoke and E-cigarette Aerosol</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Increase Tobacco-Free Environments</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Prevent Youth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and Young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Adult Initiation of Tobacco Use</a:t>
            </a: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Address Tobacco-Related Health Disparities</a:t>
            </a:r>
          </a:p>
          <a:p>
            <a:pPr marL="9144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ign on the side of a road&#10;&#10;Description generated with very high confidence">
            <a:extLst>
              <a:ext uri="{FF2B5EF4-FFF2-40B4-BE49-F238E27FC236}">
                <a16:creationId xmlns:a16="http://schemas.microsoft.com/office/drawing/2014/main" id="{0A586D98-68E6-4658-9E26-CC47D79D39D0}"/>
              </a:ext>
            </a:extLst>
          </p:cNvPr>
          <p:cNvPicPr>
            <a:picLocks noChangeAspect="1"/>
          </p:cNvPicPr>
          <p:nvPr/>
        </p:nvPicPr>
        <p:blipFill rotWithShape="1">
          <a:blip r:embed="rId3">
            <a:extLst>
              <a:ext uri="{28A0092B-C50C-407E-A947-70E740481C1C}">
                <a14:useLocalDpi xmlns:a14="http://schemas.microsoft.com/office/drawing/2010/main" val="0"/>
              </a:ext>
            </a:extLst>
          </a:blip>
          <a:srcRect l="19684" r="8622" b="-2"/>
          <a:stretch/>
        </p:blipFill>
        <p:spPr>
          <a:xfrm>
            <a:off x="5894466" y="807593"/>
            <a:ext cx="5042122" cy="5239568"/>
          </a:xfrm>
          <a:prstGeom prst="rect">
            <a:avLst/>
          </a:prstGeom>
          <a:noFill/>
          <a:effectLst/>
        </p:spPr>
      </p:pic>
    </p:spTree>
    <p:extLst>
      <p:ext uri="{BB962C8B-B14F-4D97-AF65-F5344CB8AC3E}">
        <p14:creationId xmlns:p14="http://schemas.microsoft.com/office/powerpoint/2010/main" val="2666101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7" name="Rectangle 208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091" name="Group 208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6222" y="699565"/>
            <a:ext cx="3552207" cy="5156200"/>
            <a:chOff x="7807230" y="2012810"/>
            <a:chExt cx="3251252" cy="3459865"/>
          </a:xfrm>
        </p:grpSpPr>
        <p:sp>
          <p:nvSpPr>
            <p:cNvPr id="2085" name="Rectangle 208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86" name="Rectangle 208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88" name="Group 208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897" y="699565"/>
            <a:ext cx="3552207" cy="5156200"/>
            <a:chOff x="7807230" y="2012810"/>
            <a:chExt cx="3251252" cy="3459865"/>
          </a:xfrm>
        </p:grpSpPr>
        <p:sp>
          <p:nvSpPr>
            <p:cNvPr id="2089" name="Rectangle 208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0" name="Rectangle 208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2092" name="Group 209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3570" y="699565"/>
            <a:ext cx="3552207" cy="5156200"/>
            <a:chOff x="7807230" y="2012810"/>
            <a:chExt cx="3251252" cy="3459865"/>
          </a:xfrm>
        </p:grpSpPr>
        <p:sp>
          <p:nvSpPr>
            <p:cNvPr id="2093" name="Rectangle 209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94" name="Rectangle 209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2058" name="Picture 10" descr="21 Best Video Editing Apps for Android, iPhone and iPad | Wyzowl">
            <a:extLst>
              <a:ext uri="{FF2B5EF4-FFF2-40B4-BE49-F238E27FC236}">
                <a16:creationId xmlns:a16="http://schemas.microsoft.com/office/drawing/2014/main" id="{93DF9CAD-884B-4F9C-AF24-E0141839EC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7971" y="2475488"/>
            <a:ext cx="3208709" cy="160435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2,056 Cartoon Of A Sticky Notes Illustrations &amp; Clip Art - iStock">
            <a:extLst>
              <a:ext uri="{FF2B5EF4-FFF2-40B4-BE49-F238E27FC236}">
                <a16:creationId xmlns:a16="http://schemas.microsoft.com/office/drawing/2014/main" id="{5A467D23-4BFB-48FF-8B86-015A13E10B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5318" y="1983103"/>
            <a:ext cx="3208709" cy="26264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B6BF3E1-4471-45B7-AC65-6C0F844AC622}"/>
              </a:ext>
            </a:extLst>
          </p:cNvPr>
          <p:cNvSpPr txBox="1"/>
          <p:nvPr/>
        </p:nvSpPr>
        <p:spPr>
          <a:xfrm>
            <a:off x="892280" y="1018522"/>
            <a:ext cx="2840090" cy="769441"/>
          </a:xfrm>
          <a:prstGeom prst="rect">
            <a:avLst/>
          </a:prstGeom>
          <a:solidFill>
            <a:schemeClr val="accent3">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w="0"/>
                <a:solidFill>
                  <a:srgbClr val="272727"/>
                </a:solidFill>
                <a:effectLst>
                  <a:outerShdw blurRad="38100" dist="19050" dir="2700000" algn="tl" rotWithShape="0">
                    <a:srgbClr val="272727">
                      <a:alpha val="40000"/>
                    </a:srgbClr>
                  </a:outerShdw>
                </a:effectLst>
                <a:uLnTx/>
                <a:uFillTx/>
                <a:latin typeface="Arial"/>
                <a:ea typeface="+mn-ea"/>
                <a:cs typeface="Arial"/>
                <a:sym typeface="Arial"/>
              </a:rPr>
              <a:t>VIDEOS</a:t>
            </a:r>
            <a:endParaRPr kumimoji="0" lang="en-US" sz="700" b="1" i="0" u="none" strike="noStrike" kern="0" cap="none" spc="0" normalizeH="0" baseline="0" noProof="0" dirty="0">
              <a:ln>
                <a:noFill/>
              </a:ln>
              <a:solidFill>
                <a:srgbClr val="0180B9"/>
              </a:solidFill>
              <a:effectLst/>
              <a:uLnTx/>
              <a:uFillTx/>
              <a:latin typeface="Arial"/>
              <a:ea typeface="+mn-ea"/>
              <a:cs typeface="Arial"/>
              <a:sym typeface="Arial"/>
            </a:endParaRPr>
          </a:p>
        </p:txBody>
      </p:sp>
      <p:sp>
        <p:nvSpPr>
          <p:cNvPr id="37" name="TextBox 36">
            <a:extLst>
              <a:ext uri="{FF2B5EF4-FFF2-40B4-BE49-F238E27FC236}">
                <a16:creationId xmlns:a16="http://schemas.microsoft.com/office/drawing/2014/main" id="{C3CF3ED0-0557-4584-8631-8FD16B4AC178}"/>
              </a:ext>
            </a:extLst>
          </p:cNvPr>
          <p:cNvSpPr txBox="1"/>
          <p:nvPr/>
        </p:nvSpPr>
        <p:spPr>
          <a:xfrm>
            <a:off x="4438803" y="961381"/>
            <a:ext cx="3314392" cy="769441"/>
          </a:xfrm>
          <a:prstGeom prst="rect">
            <a:avLst/>
          </a:prstGeom>
          <a:solidFill>
            <a:schemeClr val="accent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w="0"/>
                <a:solidFill>
                  <a:srgbClr val="272727"/>
                </a:solidFill>
                <a:effectLst>
                  <a:outerShdw blurRad="38100" dist="19050" dir="2700000" algn="tl" rotWithShape="0">
                    <a:srgbClr val="272727">
                      <a:alpha val="40000"/>
                    </a:srgbClr>
                  </a:outerShdw>
                </a:effectLst>
                <a:uLnTx/>
                <a:uFillTx/>
                <a:latin typeface="Arial"/>
                <a:ea typeface="+mn-ea"/>
                <a:cs typeface="Arial"/>
                <a:sym typeface="Arial"/>
              </a:rPr>
              <a:t>ACTIVITIES</a:t>
            </a:r>
            <a:endParaRPr kumimoji="0" lang="en-US" sz="700" b="1" i="0" u="none" strike="noStrike" kern="0" cap="none" spc="0" normalizeH="0" baseline="0" noProof="0" dirty="0">
              <a:ln>
                <a:noFill/>
              </a:ln>
              <a:solidFill>
                <a:srgbClr val="0180B9"/>
              </a:solidFill>
              <a:effectLst/>
              <a:uLnTx/>
              <a:uFillTx/>
              <a:latin typeface="Arial"/>
              <a:ea typeface="+mn-ea"/>
              <a:cs typeface="Arial"/>
              <a:sym typeface="Arial"/>
            </a:endParaRPr>
          </a:p>
        </p:txBody>
      </p:sp>
      <p:sp>
        <p:nvSpPr>
          <p:cNvPr id="38" name="TextBox 37">
            <a:extLst>
              <a:ext uri="{FF2B5EF4-FFF2-40B4-BE49-F238E27FC236}">
                <a16:creationId xmlns:a16="http://schemas.microsoft.com/office/drawing/2014/main" id="{FA3885AD-FED2-4B74-8C47-7B73BD5B44D6}"/>
              </a:ext>
            </a:extLst>
          </p:cNvPr>
          <p:cNvSpPr txBox="1"/>
          <p:nvPr/>
        </p:nvSpPr>
        <p:spPr>
          <a:xfrm>
            <a:off x="8143059" y="961381"/>
            <a:ext cx="3473226" cy="707886"/>
          </a:xfrm>
          <a:prstGeom prst="rect">
            <a:avLst/>
          </a:prstGeom>
          <a:solidFill>
            <a:schemeClr val="accent1">
              <a:lumMod val="40000"/>
              <a:lumOff val="6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272727"/>
                </a:solidFill>
                <a:effectLst>
                  <a:outerShdw blurRad="38100" dist="19050" dir="2700000" algn="tl" rotWithShape="0">
                    <a:srgbClr val="272727">
                      <a:alpha val="40000"/>
                    </a:srgbClr>
                  </a:outerShdw>
                </a:effectLst>
                <a:uLnTx/>
                <a:uFillTx/>
                <a:latin typeface="Arial"/>
                <a:ea typeface="+mn-ea"/>
                <a:cs typeface="Arial"/>
                <a:sym typeface="Arial"/>
              </a:rPr>
              <a:t>RESOURCES</a:t>
            </a:r>
            <a:endParaRPr kumimoji="0" lang="en-US" sz="700" b="0" i="0" u="none" strike="noStrike" kern="0" cap="none" spc="0" normalizeH="0" baseline="0" noProof="0" dirty="0">
              <a:ln w="0"/>
              <a:solidFill>
                <a:srgbClr val="272727"/>
              </a:solidFill>
              <a:effectLst>
                <a:outerShdw blurRad="38100" dist="19050" dir="2700000" algn="tl" rotWithShape="0">
                  <a:srgbClr val="272727">
                    <a:alpha val="40000"/>
                  </a:srgbClr>
                </a:outerShdw>
              </a:effectLst>
              <a:uLnTx/>
              <a:uFillTx/>
              <a:latin typeface="Arial"/>
              <a:ea typeface="+mn-ea"/>
              <a:cs typeface="Arial"/>
              <a:sym typeface="Arial"/>
            </a:endParaRPr>
          </a:p>
        </p:txBody>
      </p:sp>
      <p:pic>
        <p:nvPicPr>
          <p:cNvPr id="2066" name="Picture 18" descr="Simple tips for a successful group project | The Universities at Shady  Grove (USG)">
            <a:extLst>
              <a:ext uri="{FF2B5EF4-FFF2-40B4-BE49-F238E27FC236}">
                <a16:creationId xmlns:a16="http://schemas.microsoft.com/office/drawing/2014/main" id="{8F77296B-BEEE-43F3-9E01-F6EDE5916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71" y="1972768"/>
            <a:ext cx="2315057" cy="25650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DD2F40-C39D-4D1A-BD37-CD630395EB44}"/>
              </a:ext>
            </a:extLst>
          </p:cNvPr>
          <p:cNvSpPr txBox="1"/>
          <p:nvPr/>
        </p:nvSpPr>
        <p:spPr>
          <a:xfrm>
            <a:off x="1237000" y="96908"/>
            <a:ext cx="10048672"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0070C0"/>
                </a:solidFill>
                <a:effectLst/>
                <a:uLnTx/>
                <a:uFillTx/>
                <a:latin typeface="Arial"/>
                <a:ea typeface="+mn-ea"/>
                <a:cs typeface="Arial"/>
                <a:sym typeface="Arial"/>
              </a:rPr>
              <a:t>SUPPLEMENTAL TOOLS FOR TEACHERS TOOLKIT</a:t>
            </a:r>
          </a:p>
        </p:txBody>
      </p:sp>
    </p:spTree>
    <p:extLst>
      <p:ext uri="{BB962C8B-B14F-4D97-AF65-F5344CB8AC3E}">
        <p14:creationId xmlns:p14="http://schemas.microsoft.com/office/powerpoint/2010/main" val="29972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500" fill="hold"/>
                                        <p:tgtEl>
                                          <p:spTgt spid="37"/>
                                        </p:tgtEl>
                                        <p:attrNameLst>
                                          <p:attrName>ppt_x</p:attrName>
                                        </p:attrNameLst>
                                      </p:cBhvr>
                                      <p:tavLst>
                                        <p:tav tm="0">
                                          <p:val>
                                            <p:strVal val="#ppt_x"/>
                                          </p:val>
                                        </p:tav>
                                        <p:tav tm="100000">
                                          <p:val>
                                            <p:strVal val="#ppt_x"/>
                                          </p:val>
                                        </p:tav>
                                      </p:tavLst>
                                    </p:anim>
                                    <p:anim calcmode="lin" valueType="num">
                                      <p:cBhvr additive="base">
                                        <p:cTn id="1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38" grpId="0" animBg="1"/>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07CC1-A980-448C-8ABB-D4BEC93FC8CD}"/>
              </a:ext>
            </a:extLst>
          </p:cNvPr>
          <p:cNvSpPr txBox="1"/>
          <p:nvPr/>
        </p:nvSpPr>
        <p:spPr>
          <a:xfrm>
            <a:off x="4162567" y="818984"/>
            <a:ext cx="7242308" cy="3178689"/>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Light" panose="020F0302020204030204"/>
                <a:ea typeface="+mn-ea"/>
                <a:cs typeface="+mn-cs"/>
              </a:rPr>
              <a:t>Advocacy </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9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B106492 | Group of Friends Smiling | hepingting | Flickr">
            <a:extLst>
              <a:ext uri="{FF2B5EF4-FFF2-40B4-BE49-F238E27FC236}">
                <a16:creationId xmlns:a16="http://schemas.microsoft.com/office/drawing/2014/main" id="{6C69BD35-EAA7-D727-B86D-6819C060B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925" y="1601627"/>
            <a:ext cx="4978400" cy="3320554"/>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8"/>
          <p:cNvSpPr/>
          <p:nvPr/>
        </p:nvSpPr>
        <p:spPr>
          <a:xfrm>
            <a:off x="0" y="14"/>
            <a:ext cx="7497233" cy="6961548"/>
          </a:xfrm>
          <a:custGeom>
            <a:avLst/>
            <a:gdLst/>
            <a:ahLst/>
            <a:cxnLst/>
            <a:rect l="l" t="t" r="r" b="b"/>
            <a:pathLst>
              <a:path w="11245850" h="9258300">
                <a:moveTo>
                  <a:pt x="5491263" y="9251386"/>
                </a:moveTo>
                <a:lnTo>
                  <a:pt x="0" y="9257930"/>
                </a:lnTo>
                <a:lnTo>
                  <a:pt x="0" y="0"/>
                </a:lnTo>
                <a:lnTo>
                  <a:pt x="2530602" y="0"/>
                </a:lnTo>
                <a:lnTo>
                  <a:pt x="2530602" y="9246456"/>
                </a:lnTo>
                <a:lnTo>
                  <a:pt x="5491263" y="9251386"/>
                </a:lnTo>
                <a:close/>
              </a:path>
              <a:path w="11245850" h="9258300">
                <a:moveTo>
                  <a:pt x="9628942" y="9246456"/>
                </a:moveTo>
                <a:lnTo>
                  <a:pt x="5491263" y="9251386"/>
                </a:lnTo>
                <a:lnTo>
                  <a:pt x="2530602" y="9246456"/>
                </a:lnTo>
                <a:lnTo>
                  <a:pt x="9628942" y="9246456"/>
                </a:lnTo>
                <a:close/>
              </a:path>
              <a:path w="11245850" h="9258300">
                <a:moveTo>
                  <a:pt x="11245798" y="4631386"/>
                </a:moveTo>
                <a:lnTo>
                  <a:pt x="11245798" y="4631581"/>
                </a:lnTo>
                <a:lnTo>
                  <a:pt x="9628942" y="9246456"/>
                </a:lnTo>
                <a:lnTo>
                  <a:pt x="2530602" y="9246456"/>
                </a:lnTo>
                <a:lnTo>
                  <a:pt x="2530602" y="0"/>
                </a:lnTo>
                <a:lnTo>
                  <a:pt x="9624812" y="0"/>
                </a:lnTo>
                <a:lnTo>
                  <a:pt x="11245798" y="4631386"/>
                </a:lnTo>
                <a:close/>
              </a:path>
              <a:path w="11245850" h="9258300">
                <a:moveTo>
                  <a:pt x="9628942" y="9246456"/>
                </a:moveTo>
                <a:lnTo>
                  <a:pt x="9624803" y="9258270"/>
                </a:lnTo>
                <a:lnTo>
                  <a:pt x="5491263" y="9251386"/>
                </a:lnTo>
                <a:lnTo>
                  <a:pt x="9628942" y="9246456"/>
                </a:lnTo>
                <a:close/>
              </a:path>
            </a:pathLst>
          </a:custGeom>
          <a:solidFill>
            <a:srgbClr val="00589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2" name="object 12"/>
          <p:cNvPicPr/>
          <p:nvPr/>
        </p:nvPicPr>
        <p:blipFill>
          <a:blip r:embed="rId4" cstate="print"/>
          <a:stretch>
            <a:fillRect/>
          </a:stretch>
        </p:blipFill>
        <p:spPr>
          <a:xfrm>
            <a:off x="240755" y="230982"/>
            <a:ext cx="50441" cy="50277"/>
          </a:xfrm>
          <a:prstGeom prst="rect">
            <a:avLst/>
          </a:prstGeom>
        </p:spPr>
      </p:pic>
      <p:pic>
        <p:nvPicPr>
          <p:cNvPr id="13" name="object 13"/>
          <p:cNvPicPr/>
          <p:nvPr/>
        </p:nvPicPr>
        <p:blipFill>
          <a:blip r:embed="rId5" cstate="print"/>
          <a:stretch>
            <a:fillRect/>
          </a:stretch>
        </p:blipFill>
        <p:spPr>
          <a:xfrm>
            <a:off x="97186" y="230982"/>
            <a:ext cx="50432" cy="50277"/>
          </a:xfrm>
          <a:prstGeom prst="rect">
            <a:avLst/>
          </a:prstGeom>
        </p:spPr>
      </p:pic>
      <p:pic>
        <p:nvPicPr>
          <p:cNvPr id="14" name="object 14"/>
          <p:cNvPicPr/>
          <p:nvPr/>
        </p:nvPicPr>
        <p:blipFill>
          <a:blip r:embed="rId6" cstate="print"/>
          <a:stretch>
            <a:fillRect/>
          </a:stretch>
        </p:blipFill>
        <p:spPr>
          <a:xfrm>
            <a:off x="384342" y="230982"/>
            <a:ext cx="50432" cy="50277"/>
          </a:xfrm>
          <a:prstGeom prst="rect">
            <a:avLst/>
          </a:prstGeom>
        </p:spPr>
      </p:pic>
      <p:pic>
        <p:nvPicPr>
          <p:cNvPr id="15" name="object 15"/>
          <p:cNvPicPr/>
          <p:nvPr/>
        </p:nvPicPr>
        <p:blipFill>
          <a:blip r:embed="rId4" cstate="print"/>
          <a:stretch>
            <a:fillRect/>
          </a:stretch>
        </p:blipFill>
        <p:spPr>
          <a:xfrm>
            <a:off x="527911" y="230982"/>
            <a:ext cx="50441" cy="50277"/>
          </a:xfrm>
          <a:prstGeom prst="rect">
            <a:avLst/>
          </a:prstGeom>
        </p:spPr>
      </p:pic>
      <p:pic>
        <p:nvPicPr>
          <p:cNvPr id="16" name="object 16"/>
          <p:cNvPicPr/>
          <p:nvPr/>
        </p:nvPicPr>
        <p:blipFill>
          <a:blip r:embed="rId7" cstate="print"/>
          <a:stretch>
            <a:fillRect/>
          </a:stretch>
        </p:blipFill>
        <p:spPr>
          <a:xfrm>
            <a:off x="671489" y="230982"/>
            <a:ext cx="50441" cy="50277"/>
          </a:xfrm>
          <a:prstGeom prst="rect">
            <a:avLst/>
          </a:prstGeom>
        </p:spPr>
      </p:pic>
      <p:pic>
        <p:nvPicPr>
          <p:cNvPr id="17" name="object 17"/>
          <p:cNvPicPr/>
          <p:nvPr/>
        </p:nvPicPr>
        <p:blipFill>
          <a:blip r:embed="rId8" cstate="print"/>
          <a:stretch>
            <a:fillRect/>
          </a:stretch>
        </p:blipFill>
        <p:spPr>
          <a:xfrm>
            <a:off x="97186" y="374080"/>
            <a:ext cx="50432" cy="50286"/>
          </a:xfrm>
          <a:prstGeom prst="rect">
            <a:avLst/>
          </a:prstGeom>
        </p:spPr>
      </p:pic>
      <p:pic>
        <p:nvPicPr>
          <p:cNvPr id="18" name="object 18"/>
          <p:cNvPicPr/>
          <p:nvPr/>
        </p:nvPicPr>
        <p:blipFill>
          <a:blip r:embed="rId9" cstate="print"/>
          <a:stretch>
            <a:fillRect/>
          </a:stretch>
        </p:blipFill>
        <p:spPr>
          <a:xfrm>
            <a:off x="240755" y="374080"/>
            <a:ext cx="50441" cy="50286"/>
          </a:xfrm>
          <a:prstGeom prst="rect">
            <a:avLst/>
          </a:prstGeom>
        </p:spPr>
      </p:pic>
      <p:pic>
        <p:nvPicPr>
          <p:cNvPr id="19" name="object 19"/>
          <p:cNvPicPr/>
          <p:nvPr/>
        </p:nvPicPr>
        <p:blipFill>
          <a:blip r:embed="rId10" cstate="print"/>
          <a:stretch>
            <a:fillRect/>
          </a:stretch>
        </p:blipFill>
        <p:spPr>
          <a:xfrm>
            <a:off x="384342" y="374080"/>
            <a:ext cx="50432" cy="50286"/>
          </a:xfrm>
          <a:prstGeom prst="rect">
            <a:avLst/>
          </a:prstGeom>
        </p:spPr>
      </p:pic>
      <p:pic>
        <p:nvPicPr>
          <p:cNvPr id="20" name="object 20"/>
          <p:cNvPicPr/>
          <p:nvPr/>
        </p:nvPicPr>
        <p:blipFill>
          <a:blip r:embed="rId9" cstate="print"/>
          <a:stretch>
            <a:fillRect/>
          </a:stretch>
        </p:blipFill>
        <p:spPr>
          <a:xfrm>
            <a:off x="527911" y="374080"/>
            <a:ext cx="50441" cy="50286"/>
          </a:xfrm>
          <a:prstGeom prst="rect">
            <a:avLst/>
          </a:prstGeom>
        </p:spPr>
      </p:pic>
      <p:pic>
        <p:nvPicPr>
          <p:cNvPr id="21" name="object 21"/>
          <p:cNvPicPr/>
          <p:nvPr/>
        </p:nvPicPr>
        <p:blipFill>
          <a:blip r:embed="rId11" cstate="print"/>
          <a:stretch>
            <a:fillRect/>
          </a:stretch>
        </p:blipFill>
        <p:spPr>
          <a:xfrm>
            <a:off x="671489" y="374080"/>
            <a:ext cx="50441" cy="50286"/>
          </a:xfrm>
          <a:prstGeom prst="rect">
            <a:avLst/>
          </a:prstGeom>
        </p:spPr>
      </p:pic>
      <p:pic>
        <p:nvPicPr>
          <p:cNvPr id="22" name="object 22"/>
          <p:cNvPicPr/>
          <p:nvPr/>
        </p:nvPicPr>
        <p:blipFill>
          <a:blip r:embed="rId12" cstate="print"/>
          <a:stretch>
            <a:fillRect/>
          </a:stretch>
        </p:blipFill>
        <p:spPr>
          <a:xfrm>
            <a:off x="97186" y="516292"/>
            <a:ext cx="50432" cy="50277"/>
          </a:xfrm>
          <a:prstGeom prst="rect">
            <a:avLst/>
          </a:prstGeom>
        </p:spPr>
      </p:pic>
      <p:pic>
        <p:nvPicPr>
          <p:cNvPr id="23" name="object 23"/>
          <p:cNvPicPr/>
          <p:nvPr/>
        </p:nvPicPr>
        <p:blipFill>
          <a:blip r:embed="rId13" cstate="print"/>
          <a:stretch>
            <a:fillRect/>
          </a:stretch>
        </p:blipFill>
        <p:spPr>
          <a:xfrm>
            <a:off x="240755" y="516292"/>
            <a:ext cx="50441" cy="50277"/>
          </a:xfrm>
          <a:prstGeom prst="rect">
            <a:avLst/>
          </a:prstGeom>
        </p:spPr>
      </p:pic>
      <p:pic>
        <p:nvPicPr>
          <p:cNvPr id="24" name="object 24"/>
          <p:cNvPicPr/>
          <p:nvPr/>
        </p:nvPicPr>
        <p:blipFill>
          <a:blip r:embed="rId14" cstate="print"/>
          <a:stretch>
            <a:fillRect/>
          </a:stretch>
        </p:blipFill>
        <p:spPr>
          <a:xfrm>
            <a:off x="384342" y="516292"/>
            <a:ext cx="50432" cy="50277"/>
          </a:xfrm>
          <a:prstGeom prst="rect">
            <a:avLst/>
          </a:prstGeom>
        </p:spPr>
      </p:pic>
      <p:pic>
        <p:nvPicPr>
          <p:cNvPr id="25" name="object 25"/>
          <p:cNvPicPr/>
          <p:nvPr/>
        </p:nvPicPr>
        <p:blipFill>
          <a:blip r:embed="rId13" cstate="print"/>
          <a:stretch>
            <a:fillRect/>
          </a:stretch>
        </p:blipFill>
        <p:spPr>
          <a:xfrm>
            <a:off x="527911" y="516292"/>
            <a:ext cx="50441" cy="50277"/>
          </a:xfrm>
          <a:prstGeom prst="rect">
            <a:avLst/>
          </a:prstGeom>
        </p:spPr>
      </p:pic>
      <p:pic>
        <p:nvPicPr>
          <p:cNvPr id="26" name="object 26"/>
          <p:cNvPicPr/>
          <p:nvPr/>
        </p:nvPicPr>
        <p:blipFill>
          <a:blip r:embed="rId15" cstate="print"/>
          <a:stretch>
            <a:fillRect/>
          </a:stretch>
        </p:blipFill>
        <p:spPr>
          <a:xfrm>
            <a:off x="97186" y="659418"/>
            <a:ext cx="50432" cy="50286"/>
          </a:xfrm>
          <a:prstGeom prst="rect">
            <a:avLst/>
          </a:prstGeom>
        </p:spPr>
      </p:pic>
      <p:pic>
        <p:nvPicPr>
          <p:cNvPr id="27" name="object 27"/>
          <p:cNvPicPr/>
          <p:nvPr/>
        </p:nvPicPr>
        <p:blipFill>
          <a:blip r:embed="rId16" cstate="print"/>
          <a:stretch>
            <a:fillRect/>
          </a:stretch>
        </p:blipFill>
        <p:spPr>
          <a:xfrm>
            <a:off x="671489" y="516292"/>
            <a:ext cx="50441" cy="50277"/>
          </a:xfrm>
          <a:prstGeom prst="rect">
            <a:avLst/>
          </a:prstGeom>
        </p:spPr>
      </p:pic>
      <p:pic>
        <p:nvPicPr>
          <p:cNvPr id="28" name="object 28"/>
          <p:cNvPicPr/>
          <p:nvPr/>
        </p:nvPicPr>
        <p:blipFill>
          <a:blip r:embed="rId17" cstate="print"/>
          <a:stretch>
            <a:fillRect/>
          </a:stretch>
        </p:blipFill>
        <p:spPr>
          <a:xfrm>
            <a:off x="240755" y="659418"/>
            <a:ext cx="50441" cy="50286"/>
          </a:xfrm>
          <a:prstGeom prst="rect">
            <a:avLst/>
          </a:prstGeom>
        </p:spPr>
      </p:pic>
      <p:pic>
        <p:nvPicPr>
          <p:cNvPr id="29" name="object 29"/>
          <p:cNvPicPr/>
          <p:nvPr/>
        </p:nvPicPr>
        <p:blipFill>
          <a:blip r:embed="rId18" cstate="print"/>
          <a:stretch>
            <a:fillRect/>
          </a:stretch>
        </p:blipFill>
        <p:spPr>
          <a:xfrm>
            <a:off x="384342" y="659418"/>
            <a:ext cx="50432" cy="50286"/>
          </a:xfrm>
          <a:prstGeom prst="rect">
            <a:avLst/>
          </a:prstGeom>
        </p:spPr>
      </p:pic>
      <p:pic>
        <p:nvPicPr>
          <p:cNvPr id="30" name="object 30"/>
          <p:cNvPicPr/>
          <p:nvPr/>
        </p:nvPicPr>
        <p:blipFill>
          <a:blip r:embed="rId17" cstate="print"/>
          <a:stretch>
            <a:fillRect/>
          </a:stretch>
        </p:blipFill>
        <p:spPr>
          <a:xfrm>
            <a:off x="527911" y="659418"/>
            <a:ext cx="50441" cy="50286"/>
          </a:xfrm>
          <a:prstGeom prst="rect">
            <a:avLst/>
          </a:prstGeom>
        </p:spPr>
      </p:pic>
      <p:pic>
        <p:nvPicPr>
          <p:cNvPr id="31" name="object 31"/>
          <p:cNvPicPr/>
          <p:nvPr/>
        </p:nvPicPr>
        <p:blipFill>
          <a:blip r:embed="rId19" cstate="print"/>
          <a:stretch>
            <a:fillRect/>
          </a:stretch>
        </p:blipFill>
        <p:spPr>
          <a:xfrm>
            <a:off x="671489" y="659418"/>
            <a:ext cx="50441" cy="50286"/>
          </a:xfrm>
          <a:prstGeom prst="rect">
            <a:avLst/>
          </a:prstGeom>
        </p:spPr>
      </p:pic>
      <p:pic>
        <p:nvPicPr>
          <p:cNvPr id="32" name="object 32"/>
          <p:cNvPicPr/>
          <p:nvPr/>
        </p:nvPicPr>
        <p:blipFill>
          <a:blip r:embed="rId15" cstate="print"/>
          <a:stretch>
            <a:fillRect/>
          </a:stretch>
        </p:blipFill>
        <p:spPr>
          <a:xfrm>
            <a:off x="97186" y="802516"/>
            <a:ext cx="50432" cy="50286"/>
          </a:xfrm>
          <a:prstGeom prst="rect">
            <a:avLst/>
          </a:prstGeom>
        </p:spPr>
      </p:pic>
      <p:pic>
        <p:nvPicPr>
          <p:cNvPr id="33" name="object 33"/>
          <p:cNvPicPr/>
          <p:nvPr/>
        </p:nvPicPr>
        <p:blipFill>
          <a:blip r:embed="rId17" cstate="print"/>
          <a:stretch>
            <a:fillRect/>
          </a:stretch>
        </p:blipFill>
        <p:spPr>
          <a:xfrm>
            <a:off x="240755" y="802516"/>
            <a:ext cx="50441" cy="50286"/>
          </a:xfrm>
          <a:prstGeom prst="rect">
            <a:avLst/>
          </a:prstGeom>
        </p:spPr>
      </p:pic>
      <p:pic>
        <p:nvPicPr>
          <p:cNvPr id="34" name="object 34"/>
          <p:cNvPicPr/>
          <p:nvPr/>
        </p:nvPicPr>
        <p:blipFill>
          <a:blip r:embed="rId18" cstate="print"/>
          <a:stretch>
            <a:fillRect/>
          </a:stretch>
        </p:blipFill>
        <p:spPr>
          <a:xfrm>
            <a:off x="384342" y="802516"/>
            <a:ext cx="50432" cy="50286"/>
          </a:xfrm>
          <a:prstGeom prst="rect">
            <a:avLst/>
          </a:prstGeom>
        </p:spPr>
      </p:pic>
      <p:pic>
        <p:nvPicPr>
          <p:cNvPr id="35" name="object 35"/>
          <p:cNvPicPr/>
          <p:nvPr/>
        </p:nvPicPr>
        <p:blipFill>
          <a:blip r:embed="rId17" cstate="print"/>
          <a:stretch>
            <a:fillRect/>
          </a:stretch>
        </p:blipFill>
        <p:spPr>
          <a:xfrm>
            <a:off x="527911" y="802516"/>
            <a:ext cx="50441" cy="50286"/>
          </a:xfrm>
          <a:prstGeom prst="rect">
            <a:avLst/>
          </a:prstGeom>
        </p:spPr>
      </p:pic>
      <p:pic>
        <p:nvPicPr>
          <p:cNvPr id="36" name="object 36"/>
          <p:cNvPicPr/>
          <p:nvPr/>
        </p:nvPicPr>
        <p:blipFill>
          <a:blip r:embed="rId19" cstate="print"/>
          <a:stretch>
            <a:fillRect/>
          </a:stretch>
        </p:blipFill>
        <p:spPr>
          <a:xfrm>
            <a:off x="671489" y="802516"/>
            <a:ext cx="50441" cy="50286"/>
          </a:xfrm>
          <a:prstGeom prst="rect">
            <a:avLst/>
          </a:prstGeom>
        </p:spPr>
      </p:pic>
      <p:pic>
        <p:nvPicPr>
          <p:cNvPr id="37" name="object 37"/>
          <p:cNvPicPr/>
          <p:nvPr/>
        </p:nvPicPr>
        <p:blipFill>
          <a:blip r:embed="rId12" cstate="print"/>
          <a:stretch>
            <a:fillRect/>
          </a:stretch>
        </p:blipFill>
        <p:spPr>
          <a:xfrm>
            <a:off x="97186" y="944728"/>
            <a:ext cx="50432" cy="50277"/>
          </a:xfrm>
          <a:prstGeom prst="rect">
            <a:avLst/>
          </a:prstGeom>
        </p:spPr>
      </p:pic>
      <p:pic>
        <p:nvPicPr>
          <p:cNvPr id="38" name="object 38"/>
          <p:cNvPicPr/>
          <p:nvPr/>
        </p:nvPicPr>
        <p:blipFill>
          <a:blip r:embed="rId13" cstate="print"/>
          <a:stretch>
            <a:fillRect/>
          </a:stretch>
        </p:blipFill>
        <p:spPr>
          <a:xfrm>
            <a:off x="240755" y="944728"/>
            <a:ext cx="50441" cy="50277"/>
          </a:xfrm>
          <a:prstGeom prst="rect">
            <a:avLst/>
          </a:prstGeom>
        </p:spPr>
      </p:pic>
      <p:pic>
        <p:nvPicPr>
          <p:cNvPr id="39" name="object 39"/>
          <p:cNvPicPr/>
          <p:nvPr/>
        </p:nvPicPr>
        <p:blipFill>
          <a:blip r:embed="rId14" cstate="print"/>
          <a:stretch>
            <a:fillRect/>
          </a:stretch>
        </p:blipFill>
        <p:spPr>
          <a:xfrm>
            <a:off x="384342" y="944728"/>
            <a:ext cx="50432" cy="50277"/>
          </a:xfrm>
          <a:prstGeom prst="rect">
            <a:avLst/>
          </a:prstGeom>
        </p:spPr>
      </p:pic>
      <p:pic>
        <p:nvPicPr>
          <p:cNvPr id="40" name="object 40"/>
          <p:cNvPicPr/>
          <p:nvPr/>
        </p:nvPicPr>
        <p:blipFill>
          <a:blip r:embed="rId13" cstate="print"/>
          <a:stretch>
            <a:fillRect/>
          </a:stretch>
        </p:blipFill>
        <p:spPr>
          <a:xfrm>
            <a:off x="527911" y="944728"/>
            <a:ext cx="50441" cy="50277"/>
          </a:xfrm>
          <a:prstGeom prst="rect">
            <a:avLst/>
          </a:prstGeom>
        </p:spPr>
      </p:pic>
      <p:pic>
        <p:nvPicPr>
          <p:cNvPr id="41" name="object 41"/>
          <p:cNvPicPr/>
          <p:nvPr/>
        </p:nvPicPr>
        <p:blipFill>
          <a:blip r:embed="rId16" cstate="print"/>
          <a:stretch>
            <a:fillRect/>
          </a:stretch>
        </p:blipFill>
        <p:spPr>
          <a:xfrm>
            <a:off x="671489" y="944728"/>
            <a:ext cx="50441" cy="50277"/>
          </a:xfrm>
          <a:prstGeom prst="rect">
            <a:avLst/>
          </a:prstGeom>
        </p:spPr>
      </p:pic>
      <p:pic>
        <p:nvPicPr>
          <p:cNvPr id="42" name="object 42"/>
          <p:cNvPicPr/>
          <p:nvPr/>
        </p:nvPicPr>
        <p:blipFill>
          <a:blip r:embed="rId20" cstate="print"/>
          <a:stretch>
            <a:fillRect/>
          </a:stretch>
        </p:blipFill>
        <p:spPr>
          <a:xfrm>
            <a:off x="97186" y="1088749"/>
            <a:ext cx="50432" cy="50286"/>
          </a:xfrm>
          <a:prstGeom prst="rect">
            <a:avLst/>
          </a:prstGeom>
        </p:spPr>
      </p:pic>
      <p:pic>
        <p:nvPicPr>
          <p:cNvPr id="43" name="object 43"/>
          <p:cNvPicPr/>
          <p:nvPr/>
        </p:nvPicPr>
        <p:blipFill>
          <a:blip r:embed="rId21" cstate="print"/>
          <a:stretch>
            <a:fillRect/>
          </a:stretch>
        </p:blipFill>
        <p:spPr>
          <a:xfrm>
            <a:off x="240755" y="1088749"/>
            <a:ext cx="50441" cy="50286"/>
          </a:xfrm>
          <a:prstGeom prst="rect">
            <a:avLst/>
          </a:prstGeom>
        </p:spPr>
      </p:pic>
      <p:pic>
        <p:nvPicPr>
          <p:cNvPr id="44" name="object 44"/>
          <p:cNvPicPr/>
          <p:nvPr/>
        </p:nvPicPr>
        <p:blipFill>
          <a:blip r:embed="rId22" cstate="print"/>
          <a:stretch>
            <a:fillRect/>
          </a:stretch>
        </p:blipFill>
        <p:spPr>
          <a:xfrm>
            <a:off x="384342" y="1088749"/>
            <a:ext cx="50432" cy="50286"/>
          </a:xfrm>
          <a:prstGeom prst="rect">
            <a:avLst/>
          </a:prstGeom>
        </p:spPr>
      </p:pic>
      <p:pic>
        <p:nvPicPr>
          <p:cNvPr id="45" name="object 45"/>
          <p:cNvPicPr/>
          <p:nvPr/>
        </p:nvPicPr>
        <p:blipFill>
          <a:blip r:embed="rId21" cstate="print"/>
          <a:stretch>
            <a:fillRect/>
          </a:stretch>
        </p:blipFill>
        <p:spPr>
          <a:xfrm>
            <a:off x="527911" y="1088749"/>
            <a:ext cx="50441" cy="50286"/>
          </a:xfrm>
          <a:prstGeom prst="rect">
            <a:avLst/>
          </a:prstGeom>
        </p:spPr>
      </p:pic>
      <p:pic>
        <p:nvPicPr>
          <p:cNvPr id="46" name="object 46"/>
          <p:cNvPicPr/>
          <p:nvPr/>
        </p:nvPicPr>
        <p:blipFill>
          <a:blip r:embed="rId23" cstate="print"/>
          <a:stretch>
            <a:fillRect/>
          </a:stretch>
        </p:blipFill>
        <p:spPr>
          <a:xfrm>
            <a:off x="671489" y="1088749"/>
            <a:ext cx="50441" cy="50286"/>
          </a:xfrm>
          <a:prstGeom prst="rect">
            <a:avLst/>
          </a:prstGeom>
        </p:spPr>
      </p:pic>
      <p:pic>
        <p:nvPicPr>
          <p:cNvPr id="47" name="object 47"/>
          <p:cNvPicPr/>
          <p:nvPr/>
        </p:nvPicPr>
        <p:blipFill>
          <a:blip r:embed="rId7" cstate="print"/>
          <a:stretch>
            <a:fillRect/>
          </a:stretch>
        </p:blipFill>
        <p:spPr>
          <a:xfrm>
            <a:off x="815010" y="230982"/>
            <a:ext cx="50441" cy="50277"/>
          </a:xfrm>
          <a:prstGeom prst="rect">
            <a:avLst/>
          </a:prstGeom>
        </p:spPr>
      </p:pic>
      <p:pic>
        <p:nvPicPr>
          <p:cNvPr id="48" name="object 48"/>
          <p:cNvPicPr/>
          <p:nvPr/>
        </p:nvPicPr>
        <p:blipFill>
          <a:blip r:embed="rId6" cstate="print"/>
          <a:stretch>
            <a:fillRect/>
          </a:stretch>
        </p:blipFill>
        <p:spPr>
          <a:xfrm>
            <a:off x="958589" y="230982"/>
            <a:ext cx="50432" cy="50277"/>
          </a:xfrm>
          <a:prstGeom prst="rect">
            <a:avLst/>
          </a:prstGeom>
        </p:spPr>
      </p:pic>
      <p:pic>
        <p:nvPicPr>
          <p:cNvPr id="49" name="object 49"/>
          <p:cNvPicPr/>
          <p:nvPr/>
        </p:nvPicPr>
        <p:blipFill>
          <a:blip r:embed="rId6" cstate="print"/>
          <a:stretch>
            <a:fillRect/>
          </a:stretch>
        </p:blipFill>
        <p:spPr>
          <a:xfrm>
            <a:off x="1102167" y="230982"/>
            <a:ext cx="50432" cy="50277"/>
          </a:xfrm>
          <a:prstGeom prst="rect">
            <a:avLst/>
          </a:prstGeom>
        </p:spPr>
      </p:pic>
      <p:pic>
        <p:nvPicPr>
          <p:cNvPr id="50" name="object 50"/>
          <p:cNvPicPr/>
          <p:nvPr/>
        </p:nvPicPr>
        <p:blipFill>
          <a:blip r:embed="rId4" cstate="print"/>
          <a:stretch>
            <a:fillRect/>
          </a:stretch>
        </p:blipFill>
        <p:spPr>
          <a:xfrm>
            <a:off x="1245736" y="230982"/>
            <a:ext cx="50441" cy="50277"/>
          </a:xfrm>
          <a:prstGeom prst="rect">
            <a:avLst/>
          </a:prstGeom>
        </p:spPr>
      </p:pic>
      <p:pic>
        <p:nvPicPr>
          <p:cNvPr id="51" name="object 51"/>
          <p:cNvPicPr/>
          <p:nvPr/>
        </p:nvPicPr>
        <p:blipFill>
          <a:blip r:embed="rId24" cstate="print"/>
          <a:stretch>
            <a:fillRect/>
          </a:stretch>
        </p:blipFill>
        <p:spPr>
          <a:xfrm>
            <a:off x="1389314" y="230982"/>
            <a:ext cx="50441" cy="50277"/>
          </a:xfrm>
          <a:prstGeom prst="rect">
            <a:avLst/>
          </a:prstGeom>
        </p:spPr>
      </p:pic>
      <p:pic>
        <p:nvPicPr>
          <p:cNvPr id="52" name="object 52"/>
          <p:cNvPicPr/>
          <p:nvPr/>
        </p:nvPicPr>
        <p:blipFill>
          <a:blip r:embed="rId7" cstate="print"/>
          <a:stretch>
            <a:fillRect/>
          </a:stretch>
        </p:blipFill>
        <p:spPr>
          <a:xfrm>
            <a:off x="1532892" y="230982"/>
            <a:ext cx="50441" cy="50277"/>
          </a:xfrm>
          <a:prstGeom prst="rect">
            <a:avLst/>
          </a:prstGeom>
        </p:spPr>
      </p:pic>
      <p:pic>
        <p:nvPicPr>
          <p:cNvPr id="53" name="object 53"/>
          <p:cNvPicPr/>
          <p:nvPr/>
        </p:nvPicPr>
        <p:blipFill>
          <a:blip r:embed="rId4" cstate="print"/>
          <a:stretch>
            <a:fillRect/>
          </a:stretch>
        </p:blipFill>
        <p:spPr>
          <a:xfrm>
            <a:off x="1676469" y="230982"/>
            <a:ext cx="50432" cy="50277"/>
          </a:xfrm>
          <a:prstGeom prst="rect">
            <a:avLst/>
          </a:prstGeom>
        </p:spPr>
      </p:pic>
      <p:pic>
        <p:nvPicPr>
          <p:cNvPr id="54" name="object 54"/>
          <p:cNvPicPr/>
          <p:nvPr/>
        </p:nvPicPr>
        <p:blipFill>
          <a:blip r:embed="rId11" cstate="print"/>
          <a:stretch>
            <a:fillRect/>
          </a:stretch>
        </p:blipFill>
        <p:spPr>
          <a:xfrm>
            <a:off x="815010" y="374080"/>
            <a:ext cx="50441" cy="50286"/>
          </a:xfrm>
          <a:prstGeom prst="rect">
            <a:avLst/>
          </a:prstGeom>
        </p:spPr>
      </p:pic>
      <p:pic>
        <p:nvPicPr>
          <p:cNvPr id="55" name="object 55"/>
          <p:cNvPicPr/>
          <p:nvPr/>
        </p:nvPicPr>
        <p:blipFill>
          <a:blip r:embed="rId10" cstate="print"/>
          <a:stretch>
            <a:fillRect/>
          </a:stretch>
        </p:blipFill>
        <p:spPr>
          <a:xfrm>
            <a:off x="958589" y="374080"/>
            <a:ext cx="50432" cy="50286"/>
          </a:xfrm>
          <a:prstGeom prst="rect">
            <a:avLst/>
          </a:prstGeom>
        </p:spPr>
      </p:pic>
      <p:pic>
        <p:nvPicPr>
          <p:cNvPr id="56" name="object 56"/>
          <p:cNvPicPr/>
          <p:nvPr/>
        </p:nvPicPr>
        <p:blipFill>
          <a:blip r:embed="rId10" cstate="print"/>
          <a:stretch>
            <a:fillRect/>
          </a:stretch>
        </p:blipFill>
        <p:spPr>
          <a:xfrm>
            <a:off x="1102167" y="374080"/>
            <a:ext cx="50432" cy="50286"/>
          </a:xfrm>
          <a:prstGeom prst="rect">
            <a:avLst/>
          </a:prstGeom>
        </p:spPr>
      </p:pic>
      <p:pic>
        <p:nvPicPr>
          <p:cNvPr id="57" name="object 57"/>
          <p:cNvPicPr/>
          <p:nvPr/>
        </p:nvPicPr>
        <p:blipFill>
          <a:blip r:embed="rId9" cstate="print"/>
          <a:stretch>
            <a:fillRect/>
          </a:stretch>
        </p:blipFill>
        <p:spPr>
          <a:xfrm>
            <a:off x="1245736" y="374080"/>
            <a:ext cx="50441" cy="50286"/>
          </a:xfrm>
          <a:prstGeom prst="rect">
            <a:avLst/>
          </a:prstGeom>
        </p:spPr>
      </p:pic>
      <p:pic>
        <p:nvPicPr>
          <p:cNvPr id="58" name="object 58"/>
          <p:cNvPicPr/>
          <p:nvPr/>
        </p:nvPicPr>
        <p:blipFill>
          <a:blip r:embed="rId25" cstate="print"/>
          <a:stretch>
            <a:fillRect/>
          </a:stretch>
        </p:blipFill>
        <p:spPr>
          <a:xfrm>
            <a:off x="1389314" y="374080"/>
            <a:ext cx="50441" cy="50286"/>
          </a:xfrm>
          <a:prstGeom prst="rect">
            <a:avLst/>
          </a:prstGeom>
        </p:spPr>
      </p:pic>
      <p:pic>
        <p:nvPicPr>
          <p:cNvPr id="59" name="object 59"/>
          <p:cNvPicPr/>
          <p:nvPr/>
        </p:nvPicPr>
        <p:blipFill>
          <a:blip r:embed="rId11" cstate="print"/>
          <a:stretch>
            <a:fillRect/>
          </a:stretch>
        </p:blipFill>
        <p:spPr>
          <a:xfrm>
            <a:off x="1532892" y="374080"/>
            <a:ext cx="50441" cy="50286"/>
          </a:xfrm>
          <a:prstGeom prst="rect">
            <a:avLst/>
          </a:prstGeom>
        </p:spPr>
      </p:pic>
      <p:pic>
        <p:nvPicPr>
          <p:cNvPr id="60" name="object 60"/>
          <p:cNvPicPr/>
          <p:nvPr/>
        </p:nvPicPr>
        <p:blipFill>
          <a:blip r:embed="rId9" cstate="print"/>
          <a:stretch>
            <a:fillRect/>
          </a:stretch>
        </p:blipFill>
        <p:spPr>
          <a:xfrm>
            <a:off x="1676469" y="374080"/>
            <a:ext cx="50432" cy="50286"/>
          </a:xfrm>
          <a:prstGeom prst="rect">
            <a:avLst/>
          </a:prstGeom>
        </p:spPr>
      </p:pic>
      <p:pic>
        <p:nvPicPr>
          <p:cNvPr id="61" name="object 61"/>
          <p:cNvPicPr/>
          <p:nvPr/>
        </p:nvPicPr>
        <p:blipFill>
          <a:blip r:embed="rId16" cstate="print"/>
          <a:stretch>
            <a:fillRect/>
          </a:stretch>
        </p:blipFill>
        <p:spPr>
          <a:xfrm>
            <a:off x="815010" y="516292"/>
            <a:ext cx="50441" cy="50277"/>
          </a:xfrm>
          <a:prstGeom prst="rect">
            <a:avLst/>
          </a:prstGeom>
        </p:spPr>
      </p:pic>
      <p:pic>
        <p:nvPicPr>
          <p:cNvPr id="62" name="object 62"/>
          <p:cNvPicPr/>
          <p:nvPr/>
        </p:nvPicPr>
        <p:blipFill>
          <a:blip r:embed="rId14" cstate="print"/>
          <a:stretch>
            <a:fillRect/>
          </a:stretch>
        </p:blipFill>
        <p:spPr>
          <a:xfrm>
            <a:off x="958589" y="516292"/>
            <a:ext cx="50432" cy="50277"/>
          </a:xfrm>
          <a:prstGeom prst="rect">
            <a:avLst/>
          </a:prstGeom>
        </p:spPr>
      </p:pic>
      <p:pic>
        <p:nvPicPr>
          <p:cNvPr id="63" name="object 63"/>
          <p:cNvPicPr/>
          <p:nvPr/>
        </p:nvPicPr>
        <p:blipFill>
          <a:blip r:embed="rId14" cstate="print"/>
          <a:stretch>
            <a:fillRect/>
          </a:stretch>
        </p:blipFill>
        <p:spPr>
          <a:xfrm>
            <a:off x="1102167" y="516292"/>
            <a:ext cx="50432" cy="50277"/>
          </a:xfrm>
          <a:prstGeom prst="rect">
            <a:avLst/>
          </a:prstGeom>
        </p:spPr>
      </p:pic>
      <p:pic>
        <p:nvPicPr>
          <p:cNvPr id="64" name="object 64"/>
          <p:cNvPicPr/>
          <p:nvPr/>
        </p:nvPicPr>
        <p:blipFill>
          <a:blip r:embed="rId13" cstate="print"/>
          <a:stretch>
            <a:fillRect/>
          </a:stretch>
        </p:blipFill>
        <p:spPr>
          <a:xfrm>
            <a:off x="1245736" y="516292"/>
            <a:ext cx="50441" cy="50277"/>
          </a:xfrm>
          <a:prstGeom prst="rect">
            <a:avLst/>
          </a:prstGeom>
        </p:spPr>
      </p:pic>
      <p:pic>
        <p:nvPicPr>
          <p:cNvPr id="65" name="object 65"/>
          <p:cNvPicPr/>
          <p:nvPr/>
        </p:nvPicPr>
        <p:blipFill>
          <a:blip r:embed="rId26" cstate="print"/>
          <a:stretch>
            <a:fillRect/>
          </a:stretch>
        </p:blipFill>
        <p:spPr>
          <a:xfrm>
            <a:off x="1389314" y="516292"/>
            <a:ext cx="50441" cy="50277"/>
          </a:xfrm>
          <a:prstGeom prst="rect">
            <a:avLst/>
          </a:prstGeom>
        </p:spPr>
      </p:pic>
      <p:pic>
        <p:nvPicPr>
          <p:cNvPr id="66" name="object 66"/>
          <p:cNvPicPr/>
          <p:nvPr/>
        </p:nvPicPr>
        <p:blipFill>
          <a:blip r:embed="rId16" cstate="print"/>
          <a:stretch>
            <a:fillRect/>
          </a:stretch>
        </p:blipFill>
        <p:spPr>
          <a:xfrm>
            <a:off x="1532892" y="516292"/>
            <a:ext cx="50441" cy="50277"/>
          </a:xfrm>
          <a:prstGeom prst="rect">
            <a:avLst/>
          </a:prstGeom>
        </p:spPr>
      </p:pic>
      <p:pic>
        <p:nvPicPr>
          <p:cNvPr id="67" name="object 67"/>
          <p:cNvPicPr/>
          <p:nvPr/>
        </p:nvPicPr>
        <p:blipFill>
          <a:blip r:embed="rId13" cstate="print"/>
          <a:stretch>
            <a:fillRect/>
          </a:stretch>
        </p:blipFill>
        <p:spPr>
          <a:xfrm>
            <a:off x="1676469" y="516292"/>
            <a:ext cx="50432" cy="50277"/>
          </a:xfrm>
          <a:prstGeom prst="rect">
            <a:avLst/>
          </a:prstGeom>
        </p:spPr>
      </p:pic>
      <p:pic>
        <p:nvPicPr>
          <p:cNvPr id="68" name="object 68"/>
          <p:cNvPicPr/>
          <p:nvPr/>
        </p:nvPicPr>
        <p:blipFill>
          <a:blip r:embed="rId19" cstate="print"/>
          <a:stretch>
            <a:fillRect/>
          </a:stretch>
        </p:blipFill>
        <p:spPr>
          <a:xfrm>
            <a:off x="815010" y="659418"/>
            <a:ext cx="50441" cy="50286"/>
          </a:xfrm>
          <a:prstGeom prst="rect">
            <a:avLst/>
          </a:prstGeom>
        </p:spPr>
      </p:pic>
      <p:pic>
        <p:nvPicPr>
          <p:cNvPr id="69" name="object 69"/>
          <p:cNvPicPr/>
          <p:nvPr/>
        </p:nvPicPr>
        <p:blipFill>
          <a:blip r:embed="rId18" cstate="print"/>
          <a:stretch>
            <a:fillRect/>
          </a:stretch>
        </p:blipFill>
        <p:spPr>
          <a:xfrm>
            <a:off x="958589" y="659418"/>
            <a:ext cx="50432" cy="50286"/>
          </a:xfrm>
          <a:prstGeom prst="rect">
            <a:avLst/>
          </a:prstGeom>
        </p:spPr>
      </p:pic>
      <p:pic>
        <p:nvPicPr>
          <p:cNvPr id="70" name="object 70"/>
          <p:cNvPicPr/>
          <p:nvPr/>
        </p:nvPicPr>
        <p:blipFill>
          <a:blip r:embed="rId18" cstate="print"/>
          <a:stretch>
            <a:fillRect/>
          </a:stretch>
        </p:blipFill>
        <p:spPr>
          <a:xfrm>
            <a:off x="1102167" y="659418"/>
            <a:ext cx="50432" cy="50286"/>
          </a:xfrm>
          <a:prstGeom prst="rect">
            <a:avLst/>
          </a:prstGeom>
        </p:spPr>
      </p:pic>
      <p:pic>
        <p:nvPicPr>
          <p:cNvPr id="71" name="object 71"/>
          <p:cNvPicPr/>
          <p:nvPr/>
        </p:nvPicPr>
        <p:blipFill>
          <a:blip r:embed="rId17" cstate="print"/>
          <a:stretch>
            <a:fillRect/>
          </a:stretch>
        </p:blipFill>
        <p:spPr>
          <a:xfrm>
            <a:off x="1245736" y="659418"/>
            <a:ext cx="50441" cy="50286"/>
          </a:xfrm>
          <a:prstGeom prst="rect">
            <a:avLst/>
          </a:prstGeom>
        </p:spPr>
      </p:pic>
      <p:pic>
        <p:nvPicPr>
          <p:cNvPr id="72" name="object 72"/>
          <p:cNvPicPr/>
          <p:nvPr/>
        </p:nvPicPr>
        <p:blipFill>
          <a:blip r:embed="rId27" cstate="print"/>
          <a:stretch>
            <a:fillRect/>
          </a:stretch>
        </p:blipFill>
        <p:spPr>
          <a:xfrm>
            <a:off x="1389314" y="659418"/>
            <a:ext cx="50441" cy="50286"/>
          </a:xfrm>
          <a:prstGeom prst="rect">
            <a:avLst/>
          </a:prstGeom>
        </p:spPr>
      </p:pic>
      <p:pic>
        <p:nvPicPr>
          <p:cNvPr id="73" name="object 73"/>
          <p:cNvPicPr/>
          <p:nvPr/>
        </p:nvPicPr>
        <p:blipFill>
          <a:blip r:embed="rId19" cstate="print"/>
          <a:stretch>
            <a:fillRect/>
          </a:stretch>
        </p:blipFill>
        <p:spPr>
          <a:xfrm>
            <a:off x="1532892" y="659418"/>
            <a:ext cx="50441" cy="50286"/>
          </a:xfrm>
          <a:prstGeom prst="rect">
            <a:avLst/>
          </a:prstGeom>
        </p:spPr>
      </p:pic>
      <p:pic>
        <p:nvPicPr>
          <p:cNvPr id="74" name="object 74"/>
          <p:cNvPicPr/>
          <p:nvPr/>
        </p:nvPicPr>
        <p:blipFill>
          <a:blip r:embed="rId17" cstate="print"/>
          <a:stretch>
            <a:fillRect/>
          </a:stretch>
        </p:blipFill>
        <p:spPr>
          <a:xfrm>
            <a:off x="1676469" y="659418"/>
            <a:ext cx="50432" cy="50286"/>
          </a:xfrm>
          <a:prstGeom prst="rect">
            <a:avLst/>
          </a:prstGeom>
        </p:spPr>
      </p:pic>
      <p:pic>
        <p:nvPicPr>
          <p:cNvPr id="75" name="object 75"/>
          <p:cNvPicPr/>
          <p:nvPr/>
        </p:nvPicPr>
        <p:blipFill>
          <a:blip r:embed="rId19" cstate="print"/>
          <a:stretch>
            <a:fillRect/>
          </a:stretch>
        </p:blipFill>
        <p:spPr>
          <a:xfrm>
            <a:off x="815010" y="802516"/>
            <a:ext cx="50441" cy="50286"/>
          </a:xfrm>
          <a:prstGeom prst="rect">
            <a:avLst/>
          </a:prstGeom>
        </p:spPr>
      </p:pic>
      <p:pic>
        <p:nvPicPr>
          <p:cNvPr id="76" name="object 76"/>
          <p:cNvPicPr/>
          <p:nvPr/>
        </p:nvPicPr>
        <p:blipFill>
          <a:blip r:embed="rId18" cstate="print"/>
          <a:stretch>
            <a:fillRect/>
          </a:stretch>
        </p:blipFill>
        <p:spPr>
          <a:xfrm>
            <a:off x="958589" y="802516"/>
            <a:ext cx="50432" cy="50286"/>
          </a:xfrm>
          <a:prstGeom prst="rect">
            <a:avLst/>
          </a:prstGeom>
        </p:spPr>
      </p:pic>
      <p:pic>
        <p:nvPicPr>
          <p:cNvPr id="77" name="object 77"/>
          <p:cNvPicPr/>
          <p:nvPr/>
        </p:nvPicPr>
        <p:blipFill>
          <a:blip r:embed="rId18" cstate="print"/>
          <a:stretch>
            <a:fillRect/>
          </a:stretch>
        </p:blipFill>
        <p:spPr>
          <a:xfrm>
            <a:off x="1102167" y="802516"/>
            <a:ext cx="50432" cy="50286"/>
          </a:xfrm>
          <a:prstGeom prst="rect">
            <a:avLst/>
          </a:prstGeom>
        </p:spPr>
      </p:pic>
      <p:pic>
        <p:nvPicPr>
          <p:cNvPr id="78" name="object 78"/>
          <p:cNvPicPr/>
          <p:nvPr/>
        </p:nvPicPr>
        <p:blipFill>
          <a:blip r:embed="rId17" cstate="print"/>
          <a:stretch>
            <a:fillRect/>
          </a:stretch>
        </p:blipFill>
        <p:spPr>
          <a:xfrm>
            <a:off x="1245736" y="802516"/>
            <a:ext cx="50441" cy="50286"/>
          </a:xfrm>
          <a:prstGeom prst="rect">
            <a:avLst/>
          </a:prstGeom>
        </p:spPr>
      </p:pic>
      <p:pic>
        <p:nvPicPr>
          <p:cNvPr id="79" name="object 79"/>
          <p:cNvPicPr/>
          <p:nvPr/>
        </p:nvPicPr>
        <p:blipFill>
          <a:blip r:embed="rId27" cstate="print"/>
          <a:stretch>
            <a:fillRect/>
          </a:stretch>
        </p:blipFill>
        <p:spPr>
          <a:xfrm>
            <a:off x="1389314" y="802516"/>
            <a:ext cx="50441" cy="50286"/>
          </a:xfrm>
          <a:prstGeom prst="rect">
            <a:avLst/>
          </a:prstGeom>
        </p:spPr>
      </p:pic>
      <p:pic>
        <p:nvPicPr>
          <p:cNvPr id="80" name="object 80"/>
          <p:cNvPicPr/>
          <p:nvPr/>
        </p:nvPicPr>
        <p:blipFill>
          <a:blip r:embed="rId19" cstate="print"/>
          <a:stretch>
            <a:fillRect/>
          </a:stretch>
        </p:blipFill>
        <p:spPr>
          <a:xfrm>
            <a:off x="1532892" y="802516"/>
            <a:ext cx="50441" cy="50286"/>
          </a:xfrm>
          <a:prstGeom prst="rect">
            <a:avLst/>
          </a:prstGeom>
        </p:spPr>
      </p:pic>
      <p:pic>
        <p:nvPicPr>
          <p:cNvPr id="81" name="object 81"/>
          <p:cNvPicPr/>
          <p:nvPr/>
        </p:nvPicPr>
        <p:blipFill>
          <a:blip r:embed="rId17" cstate="print"/>
          <a:stretch>
            <a:fillRect/>
          </a:stretch>
        </p:blipFill>
        <p:spPr>
          <a:xfrm>
            <a:off x="1676469" y="802516"/>
            <a:ext cx="50432" cy="50286"/>
          </a:xfrm>
          <a:prstGeom prst="rect">
            <a:avLst/>
          </a:prstGeom>
        </p:spPr>
      </p:pic>
      <p:pic>
        <p:nvPicPr>
          <p:cNvPr id="82" name="object 82"/>
          <p:cNvPicPr/>
          <p:nvPr/>
        </p:nvPicPr>
        <p:blipFill>
          <a:blip r:embed="rId16" cstate="print"/>
          <a:stretch>
            <a:fillRect/>
          </a:stretch>
        </p:blipFill>
        <p:spPr>
          <a:xfrm>
            <a:off x="815010" y="944728"/>
            <a:ext cx="50441" cy="50277"/>
          </a:xfrm>
          <a:prstGeom prst="rect">
            <a:avLst/>
          </a:prstGeom>
        </p:spPr>
      </p:pic>
      <p:pic>
        <p:nvPicPr>
          <p:cNvPr id="83" name="object 83"/>
          <p:cNvPicPr/>
          <p:nvPr/>
        </p:nvPicPr>
        <p:blipFill>
          <a:blip r:embed="rId14" cstate="print"/>
          <a:stretch>
            <a:fillRect/>
          </a:stretch>
        </p:blipFill>
        <p:spPr>
          <a:xfrm>
            <a:off x="958589" y="944728"/>
            <a:ext cx="50432" cy="50277"/>
          </a:xfrm>
          <a:prstGeom prst="rect">
            <a:avLst/>
          </a:prstGeom>
        </p:spPr>
      </p:pic>
      <p:pic>
        <p:nvPicPr>
          <p:cNvPr id="84" name="object 84"/>
          <p:cNvPicPr/>
          <p:nvPr/>
        </p:nvPicPr>
        <p:blipFill>
          <a:blip r:embed="rId14" cstate="print"/>
          <a:stretch>
            <a:fillRect/>
          </a:stretch>
        </p:blipFill>
        <p:spPr>
          <a:xfrm>
            <a:off x="1102167" y="944728"/>
            <a:ext cx="50432" cy="50277"/>
          </a:xfrm>
          <a:prstGeom prst="rect">
            <a:avLst/>
          </a:prstGeom>
        </p:spPr>
      </p:pic>
      <p:pic>
        <p:nvPicPr>
          <p:cNvPr id="85" name="object 85"/>
          <p:cNvPicPr/>
          <p:nvPr/>
        </p:nvPicPr>
        <p:blipFill>
          <a:blip r:embed="rId13" cstate="print"/>
          <a:stretch>
            <a:fillRect/>
          </a:stretch>
        </p:blipFill>
        <p:spPr>
          <a:xfrm>
            <a:off x="1245736" y="944728"/>
            <a:ext cx="50441" cy="50277"/>
          </a:xfrm>
          <a:prstGeom prst="rect">
            <a:avLst/>
          </a:prstGeom>
        </p:spPr>
      </p:pic>
      <p:pic>
        <p:nvPicPr>
          <p:cNvPr id="86" name="object 86"/>
          <p:cNvPicPr/>
          <p:nvPr/>
        </p:nvPicPr>
        <p:blipFill>
          <a:blip r:embed="rId26" cstate="print"/>
          <a:stretch>
            <a:fillRect/>
          </a:stretch>
        </p:blipFill>
        <p:spPr>
          <a:xfrm>
            <a:off x="1389314" y="944728"/>
            <a:ext cx="50441" cy="50277"/>
          </a:xfrm>
          <a:prstGeom prst="rect">
            <a:avLst/>
          </a:prstGeom>
        </p:spPr>
      </p:pic>
      <p:pic>
        <p:nvPicPr>
          <p:cNvPr id="87" name="object 87"/>
          <p:cNvPicPr/>
          <p:nvPr/>
        </p:nvPicPr>
        <p:blipFill>
          <a:blip r:embed="rId16" cstate="print"/>
          <a:stretch>
            <a:fillRect/>
          </a:stretch>
        </p:blipFill>
        <p:spPr>
          <a:xfrm>
            <a:off x="1532892" y="944728"/>
            <a:ext cx="50441" cy="50277"/>
          </a:xfrm>
          <a:prstGeom prst="rect">
            <a:avLst/>
          </a:prstGeom>
        </p:spPr>
      </p:pic>
      <p:pic>
        <p:nvPicPr>
          <p:cNvPr id="88" name="object 88"/>
          <p:cNvPicPr/>
          <p:nvPr/>
        </p:nvPicPr>
        <p:blipFill>
          <a:blip r:embed="rId13" cstate="print"/>
          <a:stretch>
            <a:fillRect/>
          </a:stretch>
        </p:blipFill>
        <p:spPr>
          <a:xfrm>
            <a:off x="1676469" y="944728"/>
            <a:ext cx="50432" cy="50277"/>
          </a:xfrm>
          <a:prstGeom prst="rect">
            <a:avLst/>
          </a:prstGeom>
        </p:spPr>
      </p:pic>
      <p:pic>
        <p:nvPicPr>
          <p:cNvPr id="89" name="object 89"/>
          <p:cNvPicPr/>
          <p:nvPr/>
        </p:nvPicPr>
        <p:blipFill>
          <a:blip r:embed="rId23" cstate="print"/>
          <a:stretch>
            <a:fillRect/>
          </a:stretch>
        </p:blipFill>
        <p:spPr>
          <a:xfrm>
            <a:off x="815010" y="1088749"/>
            <a:ext cx="50441" cy="50286"/>
          </a:xfrm>
          <a:prstGeom prst="rect">
            <a:avLst/>
          </a:prstGeom>
        </p:spPr>
      </p:pic>
      <p:pic>
        <p:nvPicPr>
          <p:cNvPr id="90" name="object 90"/>
          <p:cNvPicPr/>
          <p:nvPr/>
        </p:nvPicPr>
        <p:blipFill>
          <a:blip r:embed="rId22" cstate="print"/>
          <a:stretch>
            <a:fillRect/>
          </a:stretch>
        </p:blipFill>
        <p:spPr>
          <a:xfrm>
            <a:off x="958589" y="1088749"/>
            <a:ext cx="50432" cy="50286"/>
          </a:xfrm>
          <a:prstGeom prst="rect">
            <a:avLst/>
          </a:prstGeom>
        </p:spPr>
      </p:pic>
      <p:pic>
        <p:nvPicPr>
          <p:cNvPr id="91" name="object 91"/>
          <p:cNvPicPr/>
          <p:nvPr/>
        </p:nvPicPr>
        <p:blipFill>
          <a:blip r:embed="rId22" cstate="print"/>
          <a:stretch>
            <a:fillRect/>
          </a:stretch>
        </p:blipFill>
        <p:spPr>
          <a:xfrm>
            <a:off x="1102167" y="1088749"/>
            <a:ext cx="50432" cy="50286"/>
          </a:xfrm>
          <a:prstGeom prst="rect">
            <a:avLst/>
          </a:prstGeom>
        </p:spPr>
      </p:pic>
      <p:pic>
        <p:nvPicPr>
          <p:cNvPr id="92" name="object 92"/>
          <p:cNvPicPr/>
          <p:nvPr/>
        </p:nvPicPr>
        <p:blipFill>
          <a:blip r:embed="rId21" cstate="print"/>
          <a:stretch>
            <a:fillRect/>
          </a:stretch>
        </p:blipFill>
        <p:spPr>
          <a:xfrm>
            <a:off x="1245736" y="1088749"/>
            <a:ext cx="50441" cy="50286"/>
          </a:xfrm>
          <a:prstGeom prst="rect">
            <a:avLst/>
          </a:prstGeom>
        </p:spPr>
      </p:pic>
      <p:pic>
        <p:nvPicPr>
          <p:cNvPr id="93" name="object 93"/>
          <p:cNvPicPr/>
          <p:nvPr/>
        </p:nvPicPr>
        <p:blipFill>
          <a:blip r:embed="rId28" cstate="print"/>
          <a:stretch>
            <a:fillRect/>
          </a:stretch>
        </p:blipFill>
        <p:spPr>
          <a:xfrm>
            <a:off x="1389314" y="1088749"/>
            <a:ext cx="50441" cy="50286"/>
          </a:xfrm>
          <a:prstGeom prst="rect">
            <a:avLst/>
          </a:prstGeom>
        </p:spPr>
      </p:pic>
      <p:pic>
        <p:nvPicPr>
          <p:cNvPr id="94" name="object 94"/>
          <p:cNvPicPr/>
          <p:nvPr/>
        </p:nvPicPr>
        <p:blipFill>
          <a:blip r:embed="rId23" cstate="print"/>
          <a:stretch>
            <a:fillRect/>
          </a:stretch>
        </p:blipFill>
        <p:spPr>
          <a:xfrm>
            <a:off x="1532892" y="1088749"/>
            <a:ext cx="50441" cy="50286"/>
          </a:xfrm>
          <a:prstGeom prst="rect">
            <a:avLst/>
          </a:prstGeom>
        </p:spPr>
      </p:pic>
      <p:pic>
        <p:nvPicPr>
          <p:cNvPr id="95" name="object 95"/>
          <p:cNvPicPr/>
          <p:nvPr/>
        </p:nvPicPr>
        <p:blipFill>
          <a:blip r:embed="rId21" cstate="print"/>
          <a:stretch>
            <a:fillRect/>
          </a:stretch>
        </p:blipFill>
        <p:spPr>
          <a:xfrm>
            <a:off x="1676469" y="1088749"/>
            <a:ext cx="50432" cy="50286"/>
          </a:xfrm>
          <a:prstGeom prst="rect">
            <a:avLst/>
          </a:prstGeom>
        </p:spPr>
      </p:pic>
      <p:sp>
        <p:nvSpPr>
          <p:cNvPr id="96" name="object 96"/>
          <p:cNvSpPr txBox="1"/>
          <p:nvPr/>
        </p:nvSpPr>
        <p:spPr>
          <a:xfrm>
            <a:off x="527911" y="3317604"/>
            <a:ext cx="5986780" cy="1864122"/>
          </a:xfrm>
          <a:prstGeom prst="rect">
            <a:avLst/>
          </a:prstGeom>
        </p:spPr>
        <p:txBody>
          <a:bodyPr vert="horz" wrap="square" lIns="0" tIns="8467" rIns="0" bIns="0" rtlCol="0">
            <a:spAutoFit/>
          </a:bodyPr>
          <a:lstStyle/>
          <a:p>
            <a:pPr marL="8467" marR="3387" lvl="0" indent="-423" algn="ctr" defTabSz="609630" rtl="0" eaLnBrk="1" fontAlgn="auto" latinLnBrk="0" hangingPunct="1">
              <a:lnSpc>
                <a:spcPct val="115599"/>
              </a:lnSpc>
              <a:spcBef>
                <a:spcPts val="67"/>
              </a:spcBef>
              <a:spcAft>
                <a:spcPts val="0"/>
              </a:spcAft>
              <a:buClrTx/>
              <a:buSzTx/>
              <a:buFontTx/>
              <a:buNone/>
              <a:tabLst/>
              <a:defRPr/>
            </a:pPr>
            <a:r>
              <a:rPr kumimoji="0" sz="2667" b="0" i="0" u="none" strike="noStrike" kern="0" cap="none" spc="223" normalizeH="0" baseline="0" noProof="0" dirty="0">
                <a:ln>
                  <a:noFill/>
                </a:ln>
                <a:solidFill>
                  <a:schemeClr val="bg1"/>
                </a:solidFill>
                <a:effectLst/>
                <a:uLnTx/>
                <a:uFillTx/>
                <a:latin typeface="Tahoma"/>
                <a:ea typeface="+mn-ea"/>
                <a:cs typeface="Tahoma"/>
              </a:rPr>
              <a:t>BY</a:t>
            </a:r>
            <a:r>
              <a:rPr kumimoji="0" sz="2667" b="0" i="0" u="none" strike="noStrike" kern="0" cap="none" spc="-147" normalizeH="0" baseline="0" noProof="0" dirty="0">
                <a:ln>
                  <a:noFill/>
                </a:ln>
                <a:solidFill>
                  <a:schemeClr val="bg1"/>
                </a:solidFill>
                <a:effectLst/>
                <a:uLnTx/>
                <a:uFillTx/>
                <a:latin typeface="Tahoma"/>
                <a:ea typeface="+mn-ea"/>
                <a:cs typeface="Tahoma"/>
              </a:rPr>
              <a:t> </a:t>
            </a:r>
            <a:r>
              <a:rPr kumimoji="0" sz="2667" b="0" i="0" u="none" strike="noStrike" kern="0" cap="none" spc="143" normalizeH="0" baseline="0" noProof="0" dirty="0">
                <a:ln>
                  <a:noFill/>
                </a:ln>
                <a:solidFill>
                  <a:schemeClr val="bg1"/>
                </a:solidFill>
                <a:effectLst/>
                <a:uLnTx/>
                <a:uFillTx/>
                <a:latin typeface="Tahoma"/>
                <a:ea typeface="+mn-ea"/>
                <a:cs typeface="Tahoma"/>
              </a:rPr>
              <a:t>ESTABLISHING</a:t>
            </a:r>
            <a:r>
              <a:rPr kumimoji="0" sz="2667" b="0" i="0" u="none" strike="noStrike" kern="0" cap="none" spc="-143" normalizeH="0" baseline="0" noProof="0" dirty="0">
                <a:ln>
                  <a:noFill/>
                </a:ln>
                <a:solidFill>
                  <a:schemeClr val="bg1"/>
                </a:solidFill>
                <a:effectLst/>
                <a:uLnTx/>
                <a:uFillTx/>
                <a:latin typeface="Tahoma"/>
                <a:ea typeface="+mn-ea"/>
                <a:cs typeface="Tahoma"/>
              </a:rPr>
              <a:t> </a:t>
            </a:r>
            <a:r>
              <a:rPr kumimoji="0" sz="2667" b="0" i="0" u="none" strike="noStrike" kern="0" cap="none" spc="367" normalizeH="0" baseline="0" noProof="0" dirty="0">
                <a:ln>
                  <a:noFill/>
                </a:ln>
                <a:solidFill>
                  <a:schemeClr val="bg1"/>
                </a:solidFill>
                <a:effectLst/>
                <a:uLnTx/>
                <a:uFillTx/>
                <a:latin typeface="Tahoma"/>
                <a:ea typeface="+mn-ea"/>
                <a:cs typeface="Tahoma"/>
              </a:rPr>
              <a:t>A</a:t>
            </a:r>
            <a:r>
              <a:rPr kumimoji="0" sz="2667" b="0" i="0" u="none" strike="noStrike" kern="0" cap="none" spc="-147" normalizeH="0" baseline="0" noProof="0" dirty="0">
                <a:ln>
                  <a:noFill/>
                </a:ln>
                <a:solidFill>
                  <a:schemeClr val="bg1"/>
                </a:solidFill>
                <a:effectLst/>
                <a:uLnTx/>
                <a:uFillTx/>
                <a:latin typeface="Tahoma"/>
                <a:ea typeface="+mn-ea"/>
                <a:cs typeface="Tahoma"/>
              </a:rPr>
              <a:t> </a:t>
            </a:r>
            <a:r>
              <a:rPr kumimoji="0" sz="2667" b="0" i="0" u="none" strike="noStrike" kern="0" cap="none" spc="147" normalizeH="0" baseline="0" noProof="0" dirty="0">
                <a:ln>
                  <a:noFill/>
                </a:ln>
                <a:solidFill>
                  <a:schemeClr val="bg1"/>
                </a:solidFill>
                <a:effectLst/>
                <a:uLnTx/>
                <a:uFillTx/>
                <a:latin typeface="Tahoma"/>
                <a:ea typeface="+mn-ea"/>
                <a:cs typeface="Tahoma"/>
              </a:rPr>
              <a:t>RETAILER </a:t>
            </a:r>
            <a:r>
              <a:rPr kumimoji="0" sz="2667" b="0" i="0" u="none" strike="noStrike" kern="0" cap="none" spc="130" normalizeH="0" baseline="0" noProof="0" dirty="0">
                <a:ln>
                  <a:noFill/>
                </a:ln>
                <a:solidFill>
                  <a:schemeClr val="bg1"/>
                </a:solidFill>
                <a:effectLst/>
                <a:uLnTx/>
                <a:uFillTx/>
                <a:latin typeface="Tahoma"/>
                <a:ea typeface="+mn-ea"/>
                <a:cs typeface="Tahoma"/>
              </a:rPr>
              <a:t>PERMITTING</a:t>
            </a:r>
            <a:r>
              <a:rPr kumimoji="0" sz="2667" b="0" i="0" u="none" strike="noStrike" kern="0" cap="none" spc="-133" normalizeH="0" baseline="0" noProof="0" dirty="0">
                <a:ln>
                  <a:noFill/>
                </a:ln>
                <a:solidFill>
                  <a:schemeClr val="bg1"/>
                </a:solidFill>
                <a:effectLst/>
                <a:uLnTx/>
                <a:uFillTx/>
                <a:latin typeface="Tahoma"/>
                <a:ea typeface="+mn-ea"/>
                <a:cs typeface="Tahoma"/>
              </a:rPr>
              <a:t> </a:t>
            </a:r>
            <a:r>
              <a:rPr kumimoji="0" sz="2667" b="0" i="0" u="none" strike="noStrike" kern="0" cap="none" spc="180" normalizeH="0" baseline="0" noProof="0" dirty="0">
                <a:ln>
                  <a:noFill/>
                </a:ln>
                <a:solidFill>
                  <a:schemeClr val="bg1"/>
                </a:solidFill>
                <a:effectLst/>
                <a:uLnTx/>
                <a:uFillTx/>
                <a:latin typeface="Tahoma"/>
                <a:ea typeface="+mn-ea"/>
                <a:cs typeface="Tahoma"/>
              </a:rPr>
              <a:t>SYSTEM</a:t>
            </a:r>
            <a:r>
              <a:rPr kumimoji="0" sz="2667" b="0" i="0" u="none" strike="noStrike" kern="0" cap="none" spc="-133" normalizeH="0" baseline="0" noProof="0" dirty="0">
                <a:ln>
                  <a:noFill/>
                </a:ln>
                <a:solidFill>
                  <a:schemeClr val="bg1"/>
                </a:solidFill>
                <a:effectLst/>
                <a:uLnTx/>
                <a:uFillTx/>
                <a:latin typeface="Tahoma"/>
                <a:ea typeface="+mn-ea"/>
                <a:cs typeface="Tahoma"/>
              </a:rPr>
              <a:t> </a:t>
            </a:r>
            <a:r>
              <a:rPr kumimoji="0" sz="2667" b="0" i="0" u="none" strike="noStrike" kern="0" cap="none" spc="310" normalizeH="0" baseline="0" noProof="0" dirty="0">
                <a:ln>
                  <a:noFill/>
                </a:ln>
                <a:solidFill>
                  <a:schemeClr val="bg1"/>
                </a:solidFill>
                <a:effectLst/>
                <a:uLnTx/>
                <a:uFillTx/>
                <a:latin typeface="Tahoma"/>
                <a:ea typeface="+mn-ea"/>
                <a:cs typeface="Tahoma"/>
              </a:rPr>
              <a:t>AND</a:t>
            </a:r>
            <a:r>
              <a:rPr kumimoji="0" sz="2667" b="0" i="0" u="none" strike="noStrike" kern="0" cap="none" spc="-130" normalizeH="0" baseline="0" noProof="0" dirty="0">
                <a:ln>
                  <a:noFill/>
                </a:ln>
                <a:solidFill>
                  <a:schemeClr val="bg1"/>
                </a:solidFill>
                <a:effectLst/>
                <a:uLnTx/>
                <a:uFillTx/>
                <a:latin typeface="Tahoma"/>
                <a:ea typeface="+mn-ea"/>
                <a:cs typeface="Tahoma"/>
              </a:rPr>
              <a:t> </a:t>
            </a:r>
            <a:r>
              <a:rPr kumimoji="0" sz="2667" b="0" i="0" u="none" strike="noStrike" kern="0" cap="none" spc="123" normalizeH="0" baseline="0" noProof="0" dirty="0">
                <a:ln>
                  <a:noFill/>
                </a:ln>
                <a:solidFill>
                  <a:schemeClr val="bg1"/>
                </a:solidFill>
                <a:effectLst/>
                <a:uLnTx/>
                <a:uFillTx/>
                <a:latin typeface="Tahoma"/>
                <a:ea typeface="+mn-ea"/>
                <a:cs typeface="Tahoma"/>
              </a:rPr>
              <a:t>RAISING </a:t>
            </a:r>
            <a:r>
              <a:rPr kumimoji="0" sz="2667" b="0" i="0" u="none" strike="noStrike" kern="0" cap="none" spc="173" normalizeH="0" baseline="0" noProof="0" dirty="0">
                <a:ln>
                  <a:noFill/>
                </a:ln>
                <a:solidFill>
                  <a:schemeClr val="bg1"/>
                </a:solidFill>
                <a:effectLst/>
                <a:uLnTx/>
                <a:uFillTx/>
                <a:latin typeface="Tahoma"/>
                <a:ea typeface="+mn-ea"/>
                <a:cs typeface="Tahoma"/>
              </a:rPr>
              <a:t>THE</a:t>
            </a:r>
            <a:r>
              <a:rPr kumimoji="0" sz="2667" b="0" i="0" u="none" strike="noStrike" kern="0" cap="none" spc="-140" normalizeH="0" baseline="0" noProof="0" dirty="0">
                <a:ln>
                  <a:noFill/>
                </a:ln>
                <a:solidFill>
                  <a:schemeClr val="bg1"/>
                </a:solidFill>
                <a:effectLst/>
                <a:uLnTx/>
                <a:uFillTx/>
                <a:latin typeface="Tahoma"/>
                <a:ea typeface="+mn-ea"/>
                <a:cs typeface="Tahoma"/>
              </a:rPr>
              <a:t> </a:t>
            </a:r>
            <a:r>
              <a:rPr kumimoji="0" sz="2667" b="0" i="0" u="none" strike="noStrike" kern="0" cap="none" spc="200" normalizeH="0" baseline="0" noProof="0" dirty="0">
                <a:ln>
                  <a:noFill/>
                </a:ln>
                <a:solidFill>
                  <a:schemeClr val="bg1"/>
                </a:solidFill>
                <a:effectLst/>
                <a:uLnTx/>
                <a:uFillTx/>
                <a:latin typeface="Tahoma"/>
                <a:ea typeface="+mn-ea"/>
                <a:cs typeface="Tahoma"/>
              </a:rPr>
              <a:t>MINIMUM</a:t>
            </a:r>
            <a:r>
              <a:rPr kumimoji="0" sz="2667" b="0" i="0" u="none" strike="noStrike" kern="0" cap="none" spc="-136" normalizeH="0" baseline="0" noProof="0" dirty="0">
                <a:ln>
                  <a:noFill/>
                </a:ln>
                <a:solidFill>
                  <a:schemeClr val="bg1"/>
                </a:solidFill>
                <a:effectLst/>
                <a:uLnTx/>
                <a:uFillTx/>
                <a:latin typeface="Tahoma"/>
                <a:ea typeface="+mn-ea"/>
                <a:cs typeface="Tahoma"/>
              </a:rPr>
              <a:t> </a:t>
            </a:r>
            <a:r>
              <a:rPr kumimoji="0" sz="2667" b="0" i="0" u="none" strike="noStrike" kern="0" cap="none" spc="270" normalizeH="0" baseline="0" noProof="0" dirty="0">
                <a:ln>
                  <a:noFill/>
                </a:ln>
                <a:solidFill>
                  <a:schemeClr val="bg1"/>
                </a:solidFill>
                <a:effectLst/>
                <a:uLnTx/>
                <a:uFillTx/>
                <a:latin typeface="Tahoma"/>
                <a:ea typeface="+mn-ea"/>
                <a:cs typeface="Tahoma"/>
              </a:rPr>
              <a:t>AGE</a:t>
            </a:r>
            <a:r>
              <a:rPr kumimoji="0" sz="2667" b="0" i="0" u="none" strike="noStrike" kern="0" cap="none" spc="-140" normalizeH="0" baseline="0" noProof="0" dirty="0">
                <a:ln>
                  <a:noFill/>
                </a:ln>
                <a:solidFill>
                  <a:schemeClr val="bg1"/>
                </a:solidFill>
                <a:effectLst/>
                <a:uLnTx/>
                <a:uFillTx/>
                <a:latin typeface="Tahoma"/>
                <a:ea typeface="+mn-ea"/>
                <a:cs typeface="Tahoma"/>
              </a:rPr>
              <a:t> </a:t>
            </a:r>
            <a:r>
              <a:rPr kumimoji="0" sz="2667" b="0" i="0" u="none" strike="noStrike" kern="0" cap="none" spc="120" normalizeH="0" baseline="0" noProof="0" dirty="0">
                <a:ln>
                  <a:noFill/>
                </a:ln>
                <a:solidFill>
                  <a:schemeClr val="bg1"/>
                </a:solidFill>
                <a:effectLst/>
                <a:uLnTx/>
                <a:uFillTx/>
                <a:latin typeface="Tahoma"/>
                <a:ea typeface="+mn-ea"/>
                <a:cs typeface="Tahoma"/>
              </a:rPr>
              <a:t>TO</a:t>
            </a:r>
            <a:r>
              <a:rPr kumimoji="0" sz="2667" b="0" i="0" u="none" strike="noStrike" kern="0" cap="none" spc="-136" normalizeH="0" baseline="0" noProof="0" dirty="0">
                <a:ln>
                  <a:noFill/>
                </a:ln>
                <a:solidFill>
                  <a:schemeClr val="bg1"/>
                </a:solidFill>
                <a:effectLst/>
                <a:uLnTx/>
                <a:uFillTx/>
                <a:latin typeface="Tahoma"/>
                <a:ea typeface="+mn-ea"/>
                <a:cs typeface="Tahoma"/>
              </a:rPr>
              <a:t> </a:t>
            </a:r>
            <a:r>
              <a:rPr kumimoji="0" sz="2667" b="0" i="0" u="none" strike="noStrike" kern="0" cap="none" spc="263" normalizeH="0" baseline="0" noProof="0" dirty="0">
                <a:ln>
                  <a:noFill/>
                </a:ln>
                <a:solidFill>
                  <a:schemeClr val="bg1"/>
                </a:solidFill>
                <a:effectLst/>
                <a:uLnTx/>
                <a:uFillTx/>
                <a:latin typeface="Tahoma"/>
                <a:ea typeface="+mn-ea"/>
                <a:cs typeface="Tahoma"/>
              </a:rPr>
              <a:t>PURCHASE </a:t>
            </a:r>
            <a:r>
              <a:rPr kumimoji="0" sz="2667" b="0" i="0" u="none" strike="noStrike" kern="0" cap="none" spc="237" normalizeH="0" baseline="0" noProof="0" dirty="0">
                <a:ln>
                  <a:noFill/>
                </a:ln>
                <a:solidFill>
                  <a:schemeClr val="bg1"/>
                </a:solidFill>
                <a:effectLst/>
                <a:uLnTx/>
                <a:uFillTx/>
                <a:latin typeface="Tahoma"/>
                <a:ea typeface="+mn-ea"/>
                <a:cs typeface="Tahoma"/>
              </a:rPr>
              <a:t>TOBACCO</a:t>
            </a:r>
            <a:r>
              <a:rPr kumimoji="0" sz="2667" b="0" i="0" u="none" strike="noStrike" kern="0" cap="none" spc="-140" normalizeH="0" baseline="0" noProof="0" dirty="0">
                <a:ln>
                  <a:noFill/>
                </a:ln>
                <a:solidFill>
                  <a:schemeClr val="bg1"/>
                </a:solidFill>
                <a:effectLst/>
                <a:uLnTx/>
                <a:uFillTx/>
                <a:latin typeface="Tahoma"/>
                <a:ea typeface="+mn-ea"/>
                <a:cs typeface="Tahoma"/>
              </a:rPr>
              <a:t> </a:t>
            </a:r>
            <a:r>
              <a:rPr kumimoji="0" sz="2667" b="0" i="0" u="none" strike="noStrike" kern="0" cap="none" spc="267" normalizeH="0" baseline="0" noProof="0" dirty="0">
                <a:ln>
                  <a:noFill/>
                </a:ln>
                <a:solidFill>
                  <a:schemeClr val="bg1"/>
                </a:solidFill>
                <a:effectLst/>
                <a:uLnTx/>
                <a:uFillTx/>
                <a:latin typeface="Tahoma"/>
                <a:ea typeface="+mn-ea"/>
                <a:cs typeface="Tahoma"/>
              </a:rPr>
              <a:t>FROM</a:t>
            </a:r>
            <a:r>
              <a:rPr kumimoji="0" sz="2667" b="0" i="0" u="none" strike="noStrike" kern="0" cap="none" spc="-140" normalizeH="0" baseline="0" noProof="0" dirty="0">
                <a:ln>
                  <a:noFill/>
                </a:ln>
                <a:solidFill>
                  <a:schemeClr val="bg1"/>
                </a:solidFill>
                <a:effectLst/>
                <a:uLnTx/>
                <a:uFillTx/>
                <a:latin typeface="Tahoma"/>
                <a:ea typeface="+mn-ea"/>
                <a:cs typeface="Tahoma"/>
              </a:rPr>
              <a:t> </a:t>
            </a:r>
            <a:r>
              <a:rPr kumimoji="0" sz="2667" b="0" i="0" u="none" strike="noStrike" kern="0" cap="none" spc="-123" normalizeH="0" baseline="0" noProof="0" dirty="0">
                <a:ln>
                  <a:noFill/>
                </a:ln>
                <a:solidFill>
                  <a:schemeClr val="bg1"/>
                </a:solidFill>
                <a:effectLst/>
                <a:uLnTx/>
                <a:uFillTx/>
                <a:latin typeface="Tahoma"/>
                <a:ea typeface="+mn-ea"/>
                <a:cs typeface="Tahoma"/>
              </a:rPr>
              <a:t>18</a:t>
            </a:r>
            <a:r>
              <a:rPr kumimoji="0" sz="2667" b="0" i="0" u="none" strike="noStrike" kern="0" cap="none" spc="-136" normalizeH="0" baseline="0" noProof="0" dirty="0">
                <a:ln>
                  <a:noFill/>
                </a:ln>
                <a:solidFill>
                  <a:schemeClr val="bg1"/>
                </a:solidFill>
                <a:effectLst/>
                <a:uLnTx/>
                <a:uFillTx/>
                <a:latin typeface="Tahoma"/>
                <a:ea typeface="+mn-ea"/>
                <a:cs typeface="Tahoma"/>
              </a:rPr>
              <a:t> </a:t>
            </a:r>
            <a:r>
              <a:rPr kumimoji="0" sz="2667" b="0" i="0" u="none" strike="noStrike" kern="0" cap="none" spc="120" normalizeH="0" baseline="0" noProof="0" dirty="0">
                <a:ln>
                  <a:noFill/>
                </a:ln>
                <a:solidFill>
                  <a:schemeClr val="bg1"/>
                </a:solidFill>
                <a:effectLst/>
                <a:uLnTx/>
                <a:uFillTx/>
                <a:latin typeface="Tahoma"/>
                <a:ea typeface="+mn-ea"/>
                <a:cs typeface="Tahoma"/>
              </a:rPr>
              <a:t>TO</a:t>
            </a:r>
            <a:r>
              <a:rPr kumimoji="0" sz="2667" b="0" i="0" u="none" strike="noStrike" kern="0" cap="none" spc="-140" normalizeH="0" baseline="0" noProof="0" dirty="0">
                <a:ln>
                  <a:noFill/>
                </a:ln>
                <a:solidFill>
                  <a:schemeClr val="bg1"/>
                </a:solidFill>
                <a:effectLst/>
                <a:uLnTx/>
                <a:uFillTx/>
                <a:latin typeface="Tahoma"/>
                <a:ea typeface="+mn-ea"/>
                <a:cs typeface="Tahoma"/>
              </a:rPr>
              <a:t> </a:t>
            </a:r>
            <a:r>
              <a:rPr kumimoji="0" sz="2667" b="0" i="0" u="none" strike="noStrike" kern="0" cap="none" spc="-187" normalizeH="0" baseline="0" noProof="0" dirty="0">
                <a:ln>
                  <a:noFill/>
                </a:ln>
                <a:solidFill>
                  <a:schemeClr val="bg1"/>
                </a:solidFill>
                <a:effectLst/>
                <a:uLnTx/>
                <a:uFillTx/>
                <a:latin typeface="Tahoma"/>
                <a:ea typeface="+mn-ea"/>
                <a:cs typeface="Tahoma"/>
              </a:rPr>
              <a:t>21</a:t>
            </a:r>
            <a:endParaRPr kumimoji="0" sz="2667" b="0" i="0" u="none" strike="noStrike" kern="0" cap="none" spc="0" normalizeH="0" baseline="0" noProof="0" dirty="0">
              <a:ln>
                <a:noFill/>
              </a:ln>
              <a:solidFill>
                <a:schemeClr val="bg1"/>
              </a:solidFill>
              <a:effectLst/>
              <a:uLnTx/>
              <a:uFillTx/>
              <a:latin typeface="Tahoma"/>
              <a:ea typeface="+mn-ea"/>
              <a:cs typeface="Tahoma"/>
            </a:endParaRPr>
          </a:p>
        </p:txBody>
      </p:sp>
      <p:sp>
        <p:nvSpPr>
          <p:cNvPr id="97" name="object 97"/>
          <p:cNvSpPr txBox="1">
            <a:spLocks noGrp="1"/>
          </p:cNvSpPr>
          <p:nvPr>
            <p:ph type="title"/>
          </p:nvPr>
        </p:nvSpPr>
        <p:spPr>
          <a:xfrm>
            <a:off x="167639" y="1489168"/>
            <a:ext cx="7226781" cy="1542259"/>
          </a:xfrm>
          <a:prstGeom prst="rect">
            <a:avLst/>
          </a:prstGeom>
        </p:spPr>
        <p:txBody>
          <a:bodyPr vert="horz" wrap="square" lIns="0" tIns="8043" rIns="0" bIns="0" rtlCol="0">
            <a:spAutoFit/>
          </a:bodyPr>
          <a:lstStyle/>
          <a:p>
            <a:pPr marL="8467" marR="3387" indent="794636">
              <a:lnSpc>
                <a:spcPct val="116599"/>
              </a:lnSpc>
              <a:spcBef>
                <a:spcPts val="63"/>
              </a:spcBef>
            </a:pPr>
            <a:r>
              <a:rPr sz="4467" b="1" spc="-523" dirty="0">
                <a:solidFill>
                  <a:schemeClr val="bg1"/>
                </a:solidFill>
                <a:latin typeface="Arial Narrow"/>
                <a:cs typeface="Arial Narrow"/>
              </a:rPr>
              <a:t>PROTECT</a:t>
            </a:r>
            <a:r>
              <a:rPr sz="4467" b="1" spc="33" dirty="0">
                <a:solidFill>
                  <a:schemeClr val="bg1"/>
                </a:solidFill>
                <a:latin typeface="Arial Narrow"/>
                <a:cs typeface="Arial Narrow"/>
              </a:rPr>
              <a:t> </a:t>
            </a:r>
            <a:r>
              <a:rPr sz="4467" b="1" spc="-583" dirty="0">
                <a:solidFill>
                  <a:schemeClr val="bg1"/>
                </a:solidFill>
                <a:latin typeface="Arial Narrow"/>
                <a:cs typeface="Arial Narrow"/>
              </a:rPr>
              <a:t>OUR</a:t>
            </a:r>
            <a:r>
              <a:rPr sz="4467" b="1" spc="33" dirty="0">
                <a:solidFill>
                  <a:schemeClr val="bg1"/>
                </a:solidFill>
                <a:latin typeface="Arial Narrow"/>
                <a:cs typeface="Arial Narrow"/>
              </a:rPr>
              <a:t> </a:t>
            </a:r>
            <a:r>
              <a:rPr sz="4467" b="1" spc="-303" dirty="0">
                <a:solidFill>
                  <a:schemeClr val="bg1"/>
                </a:solidFill>
                <a:latin typeface="Arial Narrow"/>
                <a:cs typeface="Arial Narrow"/>
              </a:rPr>
              <a:t>KIDS</a:t>
            </a:r>
            <a:r>
              <a:rPr sz="4467" b="1" spc="33" dirty="0">
                <a:solidFill>
                  <a:schemeClr val="bg1"/>
                </a:solidFill>
                <a:latin typeface="Arial Narrow"/>
                <a:cs typeface="Arial Narrow"/>
              </a:rPr>
              <a:t> </a:t>
            </a:r>
            <a:r>
              <a:rPr sz="4467" b="1" spc="-370" dirty="0">
                <a:solidFill>
                  <a:schemeClr val="bg1"/>
                </a:solidFill>
                <a:latin typeface="Arial Narrow"/>
                <a:cs typeface="Arial Narrow"/>
              </a:rPr>
              <a:t>FROM </a:t>
            </a:r>
            <a:r>
              <a:rPr sz="4467" b="1" spc="-357" dirty="0">
                <a:solidFill>
                  <a:schemeClr val="bg1"/>
                </a:solidFill>
                <a:latin typeface="Arial Narrow"/>
                <a:cs typeface="Arial Narrow"/>
              </a:rPr>
              <a:t>VAPING</a:t>
            </a:r>
            <a:r>
              <a:rPr sz="4467" b="1" spc="33" dirty="0">
                <a:solidFill>
                  <a:schemeClr val="bg1"/>
                </a:solidFill>
                <a:latin typeface="Arial Narrow"/>
                <a:cs typeface="Arial Narrow"/>
              </a:rPr>
              <a:t> </a:t>
            </a:r>
            <a:r>
              <a:rPr sz="4467" b="1" spc="-393" dirty="0">
                <a:solidFill>
                  <a:schemeClr val="bg1"/>
                </a:solidFill>
                <a:latin typeface="Arial Narrow"/>
                <a:cs typeface="Arial Narrow"/>
              </a:rPr>
              <a:t>AND</a:t>
            </a:r>
            <a:r>
              <a:rPr sz="4467" b="1" spc="37" dirty="0">
                <a:solidFill>
                  <a:schemeClr val="bg1"/>
                </a:solidFill>
                <a:latin typeface="Arial Narrow"/>
                <a:cs typeface="Arial Narrow"/>
              </a:rPr>
              <a:t> </a:t>
            </a:r>
            <a:r>
              <a:rPr sz="4467" b="1" spc="-400" dirty="0">
                <a:solidFill>
                  <a:schemeClr val="bg1"/>
                </a:solidFill>
                <a:latin typeface="Arial Narrow"/>
                <a:cs typeface="Arial Narrow"/>
              </a:rPr>
              <a:t>NICOTINE</a:t>
            </a:r>
            <a:r>
              <a:rPr sz="4467" b="1" spc="37" dirty="0">
                <a:solidFill>
                  <a:schemeClr val="bg1"/>
                </a:solidFill>
                <a:latin typeface="Arial Narrow"/>
                <a:cs typeface="Arial Narrow"/>
              </a:rPr>
              <a:t> </a:t>
            </a:r>
            <a:r>
              <a:rPr sz="4467" b="1" spc="-380" dirty="0">
                <a:solidFill>
                  <a:schemeClr val="bg1"/>
                </a:solidFill>
                <a:latin typeface="Arial Narrow"/>
                <a:cs typeface="Arial Narrow"/>
              </a:rPr>
              <a:t>ADDICTION</a:t>
            </a:r>
            <a:endParaRPr sz="4467" b="1" dirty="0">
              <a:solidFill>
                <a:schemeClr val="bg1"/>
              </a:solidFill>
              <a:latin typeface="Arial Narrow"/>
              <a:cs typeface="Arial Narrow"/>
            </a:endParaRPr>
          </a:p>
        </p:txBody>
      </p:sp>
      <p:sp>
        <p:nvSpPr>
          <p:cNvPr id="98" name="object 98"/>
          <p:cNvSpPr txBox="1"/>
          <p:nvPr/>
        </p:nvSpPr>
        <p:spPr>
          <a:xfrm>
            <a:off x="11417686" y="5996448"/>
            <a:ext cx="463973" cy="665204"/>
          </a:xfrm>
          <a:prstGeom prst="rect">
            <a:avLst/>
          </a:prstGeom>
        </p:spPr>
        <p:txBody>
          <a:bodyPr vert="horz" wrap="square" lIns="0" tIns="8467" rIns="0" bIns="0" rtlCol="0">
            <a:spAutoFit/>
          </a:bodyPr>
          <a:lstStyle/>
          <a:p>
            <a:pPr marL="8467" marR="0" lvl="0" indent="0" algn="l" defTabSz="609630" rtl="0" eaLnBrk="1" fontAlgn="auto" latinLnBrk="0" hangingPunct="1">
              <a:lnSpc>
                <a:spcPct val="100000"/>
              </a:lnSpc>
              <a:spcBef>
                <a:spcPts val="67"/>
              </a:spcBef>
              <a:spcAft>
                <a:spcPts val="0"/>
              </a:spcAft>
              <a:buClrTx/>
              <a:buSzTx/>
              <a:buFontTx/>
              <a:buNone/>
              <a:tabLst/>
              <a:defRPr/>
            </a:pPr>
            <a:r>
              <a:rPr kumimoji="0" sz="4267" b="0" i="0" u="none" strike="noStrike" kern="0" cap="none" spc="-213" normalizeH="0" baseline="0" noProof="0" dirty="0">
                <a:ln>
                  <a:noFill/>
                </a:ln>
                <a:solidFill>
                  <a:srgbClr val="FFFFFF"/>
                </a:solidFill>
                <a:effectLst/>
                <a:uLnTx/>
                <a:uFillTx/>
                <a:latin typeface="Arial Narrow"/>
                <a:ea typeface="+mn-ea"/>
                <a:cs typeface="Arial Narrow"/>
              </a:rPr>
              <a:t>01</a:t>
            </a:r>
            <a:endParaRPr kumimoji="0" sz="4267" b="0" i="0" u="none" strike="noStrike" kern="0" cap="none" spc="0" normalizeH="0" baseline="0" noProof="0">
              <a:ln>
                <a:noFill/>
              </a:ln>
              <a:solidFill>
                <a:sysClr val="windowText" lastClr="000000"/>
              </a:solidFill>
              <a:effectLst/>
              <a:uLnTx/>
              <a:uFillTx/>
              <a:latin typeface="Arial Narrow"/>
              <a:ea typeface="+mn-ea"/>
              <a:cs typeface="Arial Narrow"/>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A group of people posing for a photo&#10;&#10;Description automatically generated">
            <a:extLst>
              <a:ext uri="{FF2B5EF4-FFF2-40B4-BE49-F238E27FC236}">
                <a16:creationId xmlns:a16="http://schemas.microsoft.com/office/drawing/2014/main" id="{A4685EB4-AB9B-4E85-0156-BB9E54CCAFBA}"/>
              </a:ext>
            </a:extLst>
          </p:cNvPr>
          <p:cNvPicPr>
            <a:picLocks noChangeAspect="1"/>
          </p:cNvPicPr>
          <p:nvPr/>
        </p:nvPicPr>
        <p:blipFill rotWithShape="1">
          <a:blip r:embed="rId2">
            <a:extLst>
              <a:ext uri="{28A0092B-C50C-407E-A947-70E740481C1C}">
                <a14:useLocalDpi xmlns:a14="http://schemas.microsoft.com/office/drawing/2010/main" val="0"/>
              </a:ext>
            </a:extLst>
          </a:blip>
          <a:srcRect t="1137" r="-1" b="16328"/>
          <a:stretch/>
        </p:blipFill>
        <p:spPr>
          <a:xfrm>
            <a:off x="-3" y="-8371"/>
            <a:ext cx="8115287" cy="4470815"/>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7E463EA1-6215-6668-263E-15F507C2BF8F}"/>
              </a:ext>
            </a:extLst>
          </p:cNvPr>
          <p:cNvPicPr>
            <a:picLocks noChangeAspect="1"/>
          </p:cNvPicPr>
          <p:nvPr/>
        </p:nvPicPr>
        <p:blipFill rotWithShape="1">
          <a:blip r:embed="rId3">
            <a:extLst>
              <a:ext uri="{28A0092B-C50C-407E-A947-70E740481C1C}">
                <a14:useLocalDpi xmlns:a14="http://schemas.microsoft.com/office/drawing/2010/main" val="0"/>
              </a:ext>
            </a:extLst>
          </a:blip>
          <a:srcRect l="18802" r="20334" b="2"/>
          <a:stretch/>
        </p:blipFill>
        <p:spPr>
          <a:xfrm>
            <a:off x="8115292" y="-8371"/>
            <a:ext cx="4076700" cy="4470815"/>
          </a:xfrm>
          <a:prstGeom prst="rect">
            <a:avLst/>
          </a:prstGeom>
        </p:spPr>
      </p:pic>
      <p:sp>
        <p:nvSpPr>
          <p:cNvPr id="106" name="Rectangle 10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60944"/>
            <a:ext cx="8115285"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a:extLst>
              <a:ext uri="{FF2B5EF4-FFF2-40B4-BE49-F238E27FC236}">
                <a16:creationId xmlns:a16="http://schemas.microsoft.com/office/drawing/2014/main" id="{178542E8-6C25-BC5A-25BD-70F6CC3F1822}"/>
              </a:ext>
            </a:extLst>
          </p:cNvPr>
          <p:cNvSpPr txBox="1">
            <a:spLocks/>
          </p:cNvSpPr>
          <p:nvPr/>
        </p:nvSpPr>
        <p:spPr>
          <a:xfrm>
            <a:off x="695739" y="4768553"/>
            <a:ext cx="6867289" cy="1115412"/>
          </a:xfrm>
          <a:prstGeom prst="rect">
            <a:avLst/>
          </a:prstGeom>
        </p:spPr>
        <p:txBody>
          <a:bodyPr vert="horz" lIns="91440" tIns="45720" rIns="91440" bIns="45720" rtlCol="0" anchor="b">
            <a:normAutofit/>
          </a:bodyPr>
          <a:lstStyle>
            <a:lvl1pPr>
              <a:defRPr>
                <a:latin typeface="+mj-lt"/>
                <a:ea typeface="+mj-ea"/>
                <a:cs typeface="+mj-cs"/>
              </a:defRPr>
            </a:lvl1pPr>
          </a:lstStyle>
          <a:p>
            <a:pPr marL="0" marR="3387" lvl="0" indent="0" algn="l" defTabSz="914400" rtl="0" eaLnBrk="1" fontAlgn="auto" latinLnBrk="0" hangingPunct="1">
              <a:lnSpc>
                <a:spcPct val="90000"/>
              </a:lnSpc>
              <a:spcBef>
                <a:spcPct val="0"/>
              </a:spcBef>
              <a:spcAft>
                <a:spcPts val="400"/>
              </a:spcAft>
              <a:buClrTx/>
              <a:buSzTx/>
              <a:buFontTx/>
              <a:buNone/>
              <a:tabLst/>
              <a:defRPr/>
            </a:pPr>
            <a:r>
              <a:rPr kumimoji="0" lang="en-US" sz="3700" b="0" i="0" u="none" strike="noStrike" kern="1200" cap="none" spc="117" normalizeH="0" baseline="0" noProof="0" dirty="0">
                <a:ln>
                  <a:noFill/>
                </a:ln>
                <a:solidFill>
                  <a:srgbClr val="FFFFFF"/>
                </a:solidFill>
                <a:effectLst/>
                <a:uLnTx/>
                <a:uFillTx/>
                <a:latin typeface="Calibri"/>
                <a:ea typeface="+mj-ea"/>
                <a:cs typeface="+mj-cs"/>
              </a:rPr>
              <a:t>95%</a:t>
            </a:r>
            <a:r>
              <a:rPr kumimoji="0" lang="en-US" sz="3700" b="0" i="0" u="none" strike="noStrike" kern="1200" cap="none" spc="-233" normalizeH="0" baseline="0" noProof="0" dirty="0">
                <a:ln>
                  <a:noFill/>
                </a:ln>
                <a:solidFill>
                  <a:srgbClr val="FFFFFF"/>
                </a:solidFill>
                <a:effectLst/>
                <a:uLnTx/>
                <a:uFillTx/>
                <a:latin typeface="Calibri"/>
                <a:ea typeface="+mj-ea"/>
                <a:cs typeface="+mj-cs"/>
              </a:rPr>
              <a:t> </a:t>
            </a:r>
            <a:r>
              <a:rPr kumimoji="0" lang="en-US" sz="3700" b="0" i="0" u="none" strike="noStrike" kern="1200" cap="none" spc="220" normalizeH="0" baseline="0" noProof="0" dirty="0">
                <a:ln>
                  <a:noFill/>
                </a:ln>
                <a:solidFill>
                  <a:srgbClr val="FFFFFF"/>
                </a:solidFill>
                <a:effectLst/>
                <a:uLnTx/>
                <a:uFillTx/>
                <a:latin typeface="Calibri"/>
                <a:ea typeface="+mj-ea"/>
                <a:cs typeface="+mj-cs"/>
              </a:rPr>
              <a:t>of</a:t>
            </a:r>
            <a:r>
              <a:rPr kumimoji="0" lang="en-US" sz="3700" b="0" i="0" u="none" strike="noStrike" kern="1200" cap="none" spc="-230" normalizeH="0" baseline="0" noProof="0" dirty="0">
                <a:ln>
                  <a:noFill/>
                </a:ln>
                <a:solidFill>
                  <a:srgbClr val="FFFFFF"/>
                </a:solidFill>
                <a:effectLst/>
                <a:uLnTx/>
                <a:uFillTx/>
                <a:latin typeface="Calibri"/>
                <a:ea typeface="+mj-ea"/>
                <a:cs typeface="+mj-cs"/>
              </a:rPr>
              <a:t> </a:t>
            </a:r>
            <a:r>
              <a:rPr kumimoji="0" lang="en-US" sz="3700" b="0" i="0" u="none" strike="noStrike" kern="1200" cap="none" spc="270" normalizeH="0" baseline="0" noProof="0" dirty="0">
                <a:ln>
                  <a:noFill/>
                </a:ln>
                <a:solidFill>
                  <a:srgbClr val="FFFFFF"/>
                </a:solidFill>
                <a:effectLst/>
                <a:uLnTx/>
                <a:uFillTx/>
                <a:latin typeface="Calibri"/>
                <a:ea typeface="+mj-ea"/>
                <a:cs typeface="+mj-cs"/>
              </a:rPr>
              <a:t>all</a:t>
            </a:r>
            <a:r>
              <a:rPr kumimoji="0" lang="en-US" sz="3700" b="0" i="0" u="none" strike="noStrike" kern="1200" cap="none" spc="-230" normalizeH="0" baseline="0" noProof="0" dirty="0">
                <a:ln>
                  <a:noFill/>
                </a:ln>
                <a:solidFill>
                  <a:srgbClr val="FFFFFF"/>
                </a:solidFill>
                <a:effectLst/>
                <a:uLnTx/>
                <a:uFillTx/>
                <a:latin typeface="Calibri"/>
                <a:ea typeface="+mj-ea"/>
                <a:cs typeface="+mj-cs"/>
              </a:rPr>
              <a:t> </a:t>
            </a:r>
            <a:r>
              <a:rPr kumimoji="0" lang="en-US" sz="3700" b="0" i="0" u="none" strike="noStrike" kern="1200" cap="none" spc="373" normalizeH="0" baseline="0" noProof="0" dirty="0">
                <a:ln>
                  <a:noFill/>
                </a:ln>
                <a:solidFill>
                  <a:srgbClr val="FFFFFF"/>
                </a:solidFill>
                <a:effectLst/>
                <a:uLnTx/>
                <a:uFillTx/>
                <a:latin typeface="Calibri"/>
                <a:ea typeface="+mj-ea"/>
                <a:cs typeface="+mj-cs"/>
              </a:rPr>
              <a:t>tobacco </a:t>
            </a:r>
            <a:r>
              <a:rPr kumimoji="0" lang="en-US" sz="3700" b="0" i="0" u="none" strike="noStrike" kern="1200" cap="none" spc="193" normalizeH="0" baseline="0" noProof="0" dirty="0">
                <a:ln>
                  <a:noFill/>
                </a:ln>
                <a:solidFill>
                  <a:srgbClr val="FFFFFF"/>
                </a:solidFill>
                <a:effectLst/>
                <a:uLnTx/>
                <a:uFillTx/>
                <a:latin typeface="Calibri"/>
                <a:ea typeface="+mj-ea"/>
                <a:cs typeface="+mj-cs"/>
              </a:rPr>
              <a:t>users</a:t>
            </a:r>
            <a:r>
              <a:rPr kumimoji="0" lang="en-US" sz="3700" b="0" i="0" u="none" strike="noStrike" kern="1200" cap="none" spc="-227" normalizeH="0" baseline="0" noProof="0" dirty="0">
                <a:ln>
                  <a:noFill/>
                </a:ln>
                <a:solidFill>
                  <a:srgbClr val="FFFFFF"/>
                </a:solidFill>
                <a:effectLst/>
                <a:uLnTx/>
                <a:uFillTx/>
                <a:latin typeface="Calibri"/>
                <a:ea typeface="+mj-ea"/>
                <a:cs typeface="+mj-cs"/>
              </a:rPr>
              <a:t> </a:t>
            </a:r>
            <a:r>
              <a:rPr kumimoji="0" lang="en-US" sz="3700" b="0" i="0" u="none" strike="noStrike" kern="1200" cap="none" spc="213" normalizeH="0" baseline="0" noProof="0" dirty="0">
                <a:ln>
                  <a:noFill/>
                </a:ln>
                <a:solidFill>
                  <a:srgbClr val="FFFFFF"/>
                </a:solidFill>
                <a:effectLst/>
                <a:uLnTx/>
                <a:uFillTx/>
                <a:latin typeface="Calibri"/>
                <a:ea typeface="+mj-ea"/>
                <a:cs typeface="+mj-cs"/>
              </a:rPr>
              <a:t>start</a:t>
            </a:r>
            <a:r>
              <a:rPr kumimoji="0" lang="en-US" sz="3700" b="0" i="0" u="none" strike="noStrike" kern="1200" cap="none" spc="-223" normalizeH="0" baseline="0" noProof="0" dirty="0">
                <a:ln>
                  <a:noFill/>
                </a:ln>
                <a:solidFill>
                  <a:srgbClr val="FFFFFF"/>
                </a:solidFill>
                <a:effectLst/>
                <a:uLnTx/>
                <a:uFillTx/>
                <a:latin typeface="Calibri"/>
                <a:ea typeface="+mj-ea"/>
                <a:cs typeface="+mj-cs"/>
              </a:rPr>
              <a:t> </a:t>
            </a:r>
            <a:r>
              <a:rPr kumimoji="0" lang="en-US" sz="3700" b="0" i="0" u="none" strike="noStrike" kern="1200" cap="none" spc="270" normalizeH="0" baseline="0" noProof="0" dirty="0">
                <a:ln>
                  <a:noFill/>
                </a:ln>
                <a:solidFill>
                  <a:srgbClr val="FFFFFF"/>
                </a:solidFill>
                <a:effectLst/>
                <a:uLnTx/>
                <a:uFillTx/>
                <a:latin typeface="Calibri"/>
                <a:ea typeface="+mj-ea"/>
                <a:cs typeface="+mj-cs"/>
              </a:rPr>
              <a:t>before</a:t>
            </a:r>
            <a:r>
              <a:rPr kumimoji="0" lang="en-US" sz="3700" b="0" i="0" u="none" strike="noStrike" kern="1200" cap="none" spc="-223" normalizeH="0" baseline="0" noProof="0" dirty="0">
                <a:ln>
                  <a:noFill/>
                </a:ln>
                <a:solidFill>
                  <a:srgbClr val="FFFFFF"/>
                </a:solidFill>
                <a:effectLst/>
                <a:uLnTx/>
                <a:uFillTx/>
                <a:latin typeface="Calibri"/>
                <a:ea typeface="+mj-ea"/>
                <a:cs typeface="+mj-cs"/>
              </a:rPr>
              <a:t> </a:t>
            </a:r>
            <a:r>
              <a:rPr kumimoji="0" lang="en-US" sz="3700" b="0" i="0" u="none" strike="noStrike" kern="1200" cap="none" spc="317" normalizeH="0" baseline="0" noProof="0" dirty="0">
                <a:ln>
                  <a:noFill/>
                </a:ln>
                <a:solidFill>
                  <a:srgbClr val="FFFFFF"/>
                </a:solidFill>
                <a:effectLst/>
                <a:uLnTx/>
                <a:uFillTx/>
                <a:latin typeface="Calibri"/>
                <a:ea typeface="+mj-ea"/>
                <a:cs typeface="+mj-cs"/>
              </a:rPr>
              <a:t>the </a:t>
            </a:r>
            <a:r>
              <a:rPr kumimoji="0" lang="en-US" sz="3700" b="0" i="0" u="none" strike="noStrike" kern="1200" cap="none" spc="283" normalizeH="0" baseline="0" noProof="0" dirty="0">
                <a:ln>
                  <a:noFill/>
                </a:ln>
                <a:solidFill>
                  <a:srgbClr val="FFFFFF"/>
                </a:solidFill>
                <a:effectLst/>
                <a:uLnTx/>
                <a:uFillTx/>
                <a:latin typeface="Calibri"/>
                <a:ea typeface="+mj-ea"/>
                <a:cs typeface="+mj-cs"/>
              </a:rPr>
              <a:t>age</a:t>
            </a:r>
            <a:r>
              <a:rPr kumimoji="0" lang="en-US" sz="3700" b="0" i="0" u="none" strike="noStrike" kern="1200" cap="none" spc="-233" normalizeH="0" baseline="0" noProof="0" dirty="0">
                <a:ln>
                  <a:noFill/>
                </a:ln>
                <a:solidFill>
                  <a:srgbClr val="FFFFFF"/>
                </a:solidFill>
                <a:effectLst/>
                <a:uLnTx/>
                <a:uFillTx/>
                <a:latin typeface="Calibri"/>
                <a:ea typeface="+mj-ea"/>
                <a:cs typeface="+mj-cs"/>
              </a:rPr>
              <a:t> </a:t>
            </a:r>
            <a:r>
              <a:rPr kumimoji="0" lang="en-US" sz="3700" b="0" i="0" u="none" strike="noStrike" kern="1200" cap="none" spc="220" normalizeH="0" baseline="0" noProof="0" dirty="0">
                <a:ln>
                  <a:noFill/>
                </a:ln>
                <a:solidFill>
                  <a:srgbClr val="FFFFFF"/>
                </a:solidFill>
                <a:effectLst/>
                <a:uLnTx/>
                <a:uFillTx/>
                <a:latin typeface="Calibri"/>
                <a:ea typeface="+mj-ea"/>
                <a:cs typeface="+mj-cs"/>
              </a:rPr>
              <a:t>of</a:t>
            </a:r>
            <a:r>
              <a:rPr kumimoji="0" lang="en-US" sz="3700" b="0" i="0" u="none" strike="noStrike" kern="1200" cap="none" spc="-233" normalizeH="0" baseline="0" noProof="0" dirty="0">
                <a:ln>
                  <a:noFill/>
                </a:ln>
                <a:solidFill>
                  <a:srgbClr val="FFFFFF"/>
                </a:solidFill>
                <a:effectLst/>
                <a:uLnTx/>
                <a:uFillTx/>
                <a:latin typeface="Calibri"/>
                <a:ea typeface="+mj-ea"/>
                <a:cs typeface="+mj-cs"/>
              </a:rPr>
              <a:t> </a:t>
            </a:r>
            <a:r>
              <a:rPr kumimoji="0" lang="en-US" sz="3700" b="0" i="0" u="none" strike="noStrike" kern="1200" cap="none" spc="-323" normalizeH="0" baseline="0" noProof="0" dirty="0">
                <a:ln>
                  <a:noFill/>
                </a:ln>
                <a:solidFill>
                  <a:srgbClr val="FFFFFF"/>
                </a:solidFill>
                <a:effectLst/>
                <a:uLnTx/>
                <a:uFillTx/>
                <a:latin typeface="Calibri"/>
                <a:ea typeface="+mj-ea"/>
                <a:cs typeface="+mj-cs"/>
              </a:rPr>
              <a:t>21</a:t>
            </a:r>
          </a:p>
        </p:txBody>
      </p:sp>
      <p:pic>
        <p:nvPicPr>
          <p:cNvPr id="3" name="Picture 8" descr="Physical Exam of the Adolescent Male">
            <a:extLst>
              <a:ext uri="{FF2B5EF4-FFF2-40B4-BE49-F238E27FC236}">
                <a16:creationId xmlns:a16="http://schemas.microsoft.com/office/drawing/2014/main" id="{F9A5024C-0F8A-980B-0DFB-1CFF8973AE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28" b="1"/>
          <a:stretch/>
        </p:blipFill>
        <p:spPr bwMode="auto">
          <a:xfrm>
            <a:off x="8115292" y="4454317"/>
            <a:ext cx="4076700" cy="241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670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1513397" cy="6172200"/>
            <a:chOff x="0" y="0"/>
            <a:chExt cx="17270095" cy="9258300"/>
          </a:xfrm>
        </p:grpSpPr>
        <p:pic>
          <p:nvPicPr>
            <p:cNvPr id="3" name="object 3"/>
            <p:cNvPicPr/>
            <p:nvPr/>
          </p:nvPicPr>
          <p:blipFill>
            <a:blip r:embed="rId2" cstate="print"/>
            <a:stretch>
              <a:fillRect/>
            </a:stretch>
          </p:blipFill>
          <p:spPr>
            <a:xfrm>
              <a:off x="0" y="0"/>
              <a:ext cx="15735299" cy="8727844"/>
            </a:xfrm>
            <a:prstGeom prst="rect">
              <a:avLst/>
            </a:prstGeom>
          </p:spPr>
        </p:pic>
        <p:sp>
          <p:nvSpPr>
            <p:cNvPr id="4" name="object 4"/>
            <p:cNvSpPr/>
            <p:nvPr/>
          </p:nvSpPr>
          <p:spPr>
            <a:xfrm>
              <a:off x="15344454" y="0"/>
              <a:ext cx="1909445" cy="2312035"/>
            </a:xfrm>
            <a:custGeom>
              <a:avLst/>
              <a:gdLst/>
              <a:ahLst/>
              <a:cxnLst/>
              <a:rect l="l" t="t" r="r" b="b"/>
              <a:pathLst>
                <a:path w="1909444" h="2312035">
                  <a:moveTo>
                    <a:pt x="4697" y="2311588"/>
                  </a:moveTo>
                  <a:lnTo>
                    <a:pt x="0" y="2311588"/>
                  </a:lnTo>
                  <a:lnTo>
                    <a:pt x="1259" y="1565491"/>
                  </a:lnTo>
                  <a:lnTo>
                    <a:pt x="2941" y="216812"/>
                  </a:lnTo>
                  <a:lnTo>
                    <a:pt x="3234" y="0"/>
                  </a:lnTo>
                  <a:lnTo>
                    <a:pt x="1908917" y="0"/>
                  </a:lnTo>
                  <a:lnTo>
                    <a:pt x="1908917" y="1986076"/>
                  </a:lnTo>
                  <a:lnTo>
                    <a:pt x="954037" y="1986076"/>
                  </a:lnTo>
                  <a:lnTo>
                    <a:pt x="4697" y="2311588"/>
                  </a:lnTo>
                  <a:close/>
                </a:path>
                <a:path w="1909444" h="2312035">
                  <a:moveTo>
                    <a:pt x="1908917" y="2311588"/>
                  </a:moveTo>
                  <a:lnTo>
                    <a:pt x="1904213" y="2311588"/>
                  </a:lnTo>
                  <a:lnTo>
                    <a:pt x="954037" y="1986076"/>
                  </a:lnTo>
                  <a:lnTo>
                    <a:pt x="1908917" y="1986076"/>
                  </a:lnTo>
                  <a:lnTo>
                    <a:pt x="1908917" y="2311588"/>
                  </a:lnTo>
                  <a:close/>
                </a:path>
              </a:pathLst>
            </a:custGeom>
            <a:solidFill>
              <a:srgbClr val="00000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5361156" y="0"/>
              <a:ext cx="1909445" cy="2149475"/>
            </a:xfrm>
            <a:custGeom>
              <a:avLst/>
              <a:gdLst/>
              <a:ahLst/>
              <a:cxnLst/>
              <a:rect l="l" t="t" r="r" b="b"/>
              <a:pathLst>
                <a:path w="1909444" h="2149475">
                  <a:moveTo>
                    <a:pt x="4695" y="2149271"/>
                  </a:moveTo>
                  <a:lnTo>
                    <a:pt x="0" y="2149271"/>
                  </a:lnTo>
                  <a:lnTo>
                    <a:pt x="1259" y="1403173"/>
                  </a:lnTo>
                  <a:lnTo>
                    <a:pt x="3014" y="0"/>
                  </a:lnTo>
                  <a:lnTo>
                    <a:pt x="1908917" y="0"/>
                  </a:lnTo>
                  <a:lnTo>
                    <a:pt x="1908917" y="1823759"/>
                  </a:lnTo>
                  <a:lnTo>
                    <a:pt x="954037" y="1823759"/>
                  </a:lnTo>
                  <a:lnTo>
                    <a:pt x="4695" y="2149271"/>
                  </a:lnTo>
                  <a:close/>
                </a:path>
                <a:path w="1909444" h="2149475">
                  <a:moveTo>
                    <a:pt x="1908917" y="2149271"/>
                  </a:moveTo>
                  <a:lnTo>
                    <a:pt x="1904215" y="2149271"/>
                  </a:lnTo>
                  <a:lnTo>
                    <a:pt x="954037" y="1823759"/>
                  </a:lnTo>
                  <a:lnTo>
                    <a:pt x="1908917" y="1823759"/>
                  </a:lnTo>
                  <a:lnTo>
                    <a:pt x="1908917" y="2149271"/>
                  </a:lnTo>
                  <a:close/>
                </a:path>
              </a:pathLst>
            </a:custGeom>
            <a:solidFill>
              <a:srgbClr val="09A1DD"/>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p:cNvSpPr/>
          <p:nvPr/>
        </p:nvSpPr>
        <p:spPr>
          <a:xfrm>
            <a:off x="0" y="6267194"/>
            <a:ext cx="11181927" cy="570653"/>
          </a:xfrm>
          <a:custGeom>
            <a:avLst/>
            <a:gdLst/>
            <a:ahLst/>
            <a:cxnLst/>
            <a:rect l="l" t="t" r="r" b="b"/>
            <a:pathLst>
              <a:path w="16772890" h="855979">
                <a:moveTo>
                  <a:pt x="0" y="0"/>
                </a:moveTo>
                <a:lnTo>
                  <a:pt x="16772786" y="0"/>
                </a:lnTo>
                <a:lnTo>
                  <a:pt x="16772786" y="855699"/>
                </a:lnTo>
                <a:lnTo>
                  <a:pt x="0" y="855699"/>
                </a:lnTo>
                <a:lnTo>
                  <a:pt x="0" y="0"/>
                </a:lnTo>
                <a:close/>
              </a:path>
            </a:pathLst>
          </a:custGeom>
          <a:solidFill>
            <a:srgbClr val="09A1DD"/>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872528" y="765546"/>
            <a:ext cx="10237046" cy="881417"/>
          </a:xfrm>
          <a:prstGeom prst="rect">
            <a:avLst/>
          </a:prstGeom>
          <a:solidFill>
            <a:srgbClr val="000000"/>
          </a:solidFill>
        </p:spPr>
        <p:txBody>
          <a:bodyPr vert="horz" wrap="square" lIns="0" tIns="184997" rIns="0" bIns="0" rtlCol="0">
            <a:spAutoFit/>
          </a:bodyPr>
          <a:lstStyle/>
          <a:p>
            <a:pPr marL="2971102" marR="407267" indent="-2589236">
              <a:lnSpc>
                <a:spcPct val="114900"/>
              </a:lnSpc>
              <a:spcBef>
                <a:spcPts val="1457"/>
              </a:spcBef>
            </a:pPr>
            <a:r>
              <a:rPr sz="2067" spc="127" dirty="0">
                <a:solidFill>
                  <a:srgbClr val="FFFFFF"/>
                </a:solidFill>
              </a:rPr>
              <a:t>RAISE</a:t>
            </a:r>
            <a:r>
              <a:rPr sz="2067" spc="-107" dirty="0">
                <a:solidFill>
                  <a:srgbClr val="FFFFFF"/>
                </a:solidFill>
              </a:rPr>
              <a:t> </a:t>
            </a:r>
            <a:r>
              <a:rPr sz="2067" spc="133" dirty="0">
                <a:solidFill>
                  <a:srgbClr val="FFFFFF"/>
                </a:solidFill>
              </a:rPr>
              <a:t>THE</a:t>
            </a:r>
            <a:r>
              <a:rPr sz="2067" spc="-103" dirty="0">
                <a:solidFill>
                  <a:srgbClr val="FFFFFF"/>
                </a:solidFill>
              </a:rPr>
              <a:t> </a:t>
            </a:r>
            <a:r>
              <a:rPr sz="2067" spc="207" dirty="0">
                <a:solidFill>
                  <a:srgbClr val="FFFFFF"/>
                </a:solidFill>
              </a:rPr>
              <a:t>AGE</a:t>
            </a:r>
            <a:r>
              <a:rPr sz="2067" spc="-103" dirty="0">
                <a:solidFill>
                  <a:srgbClr val="FFFFFF"/>
                </a:solidFill>
              </a:rPr>
              <a:t> </a:t>
            </a:r>
            <a:r>
              <a:rPr sz="2067" spc="93" dirty="0">
                <a:solidFill>
                  <a:srgbClr val="FFFFFF"/>
                </a:solidFill>
              </a:rPr>
              <a:t>TO</a:t>
            </a:r>
            <a:r>
              <a:rPr sz="2067" spc="-103" dirty="0">
                <a:solidFill>
                  <a:srgbClr val="FFFFFF"/>
                </a:solidFill>
              </a:rPr>
              <a:t> </a:t>
            </a:r>
            <a:r>
              <a:rPr sz="2067" spc="-136" dirty="0">
                <a:solidFill>
                  <a:srgbClr val="FFFFFF"/>
                </a:solidFill>
              </a:rPr>
              <a:t>21</a:t>
            </a:r>
            <a:r>
              <a:rPr sz="2067" spc="-103" dirty="0">
                <a:solidFill>
                  <a:srgbClr val="FFFFFF"/>
                </a:solidFill>
              </a:rPr>
              <a:t> </a:t>
            </a:r>
            <a:r>
              <a:rPr sz="2067" spc="240" dirty="0">
                <a:solidFill>
                  <a:srgbClr val="FFFFFF"/>
                </a:solidFill>
              </a:rPr>
              <a:t>AND</a:t>
            </a:r>
            <a:r>
              <a:rPr sz="2067" spc="-103" dirty="0">
                <a:solidFill>
                  <a:srgbClr val="FFFFFF"/>
                </a:solidFill>
              </a:rPr>
              <a:t> </a:t>
            </a:r>
            <a:r>
              <a:rPr sz="2067" spc="117" dirty="0">
                <a:solidFill>
                  <a:srgbClr val="FFFFFF"/>
                </a:solidFill>
              </a:rPr>
              <a:t>ESTABLISH</a:t>
            </a:r>
            <a:r>
              <a:rPr sz="2067" spc="-103" dirty="0">
                <a:solidFill>
                  <a:srgbClr val="FFFFFF"/>
                </a:solidFill>
              </a:rPr>
              <a:t> </a:t>
            </a:r>
            <a:r>
              <a:rPr sz="2067" spc="183" dirty="0">
                <a:solidFill>
                  <a:srgbClr val="FFFFFF"/>
                </a:solidFill>
              </a:rPr>
              <a:t>TOBACCO</a:t>
            </a:r>
            <a:r>
              <a:rPr sz="2067" spc="-107" dirty="0">
                <a:solidFill>
                  <a:srgbClr val="FFFFFF"/>
                </a:solidFill>
              </a:rPr>
              <a:t> </a:t>
            </a:r>
            <a:r>
              <a:rPr sz="2067" spc="117" dirty="0">
                <a:solidFill>
                  <a:srgbClr val="FFFFFF"/>
                </a:solidFill>
              </a:rPr>
              <a:t>RETAILER</a:t>
            </a:r>
            <a:r>
              <a:rPr sz="2067" spc="-103" dirty="0">
                <a:solidFill>
                  <a:srgbClr val="FFFFFF"/>
                </a:solidFill>
              </a:rPr>
              <a:t> </a:t>
            </a:r>
            <a:r>
              <a:rPr sz="2067" spc="93" dirty="0">
                <a:solidFill>
                  <a:srgbClr val="FFFFFF"/>
                </a:solidFill>
              </a:rPr>
              <a:t>PERMITTING </a:t>
            </a:r>
            <a:r>
              <a:rPr sz="2067" spc="140" dirty="0">
                <a:solidFill>
                  <a:srgbClr val="FFFFFF"/>
                </a:solidFill>
              </a:rPr>
              <a:t>SYSTEM</a:t>
            </a:r>
            <a:r>
              <a:rPr sz="2067" spc="-107" dirty="0">
                <a:solidFill>
                  <a:srgbClr val="FFFFFF"/>
                </a:solidFill>
              </a:rPr>
              <a:t> </a:t>
            </a:r>
            <a:r>
              <a:rPr sz="2067" spc="93" dirty="0">
                <a:solidFill>
                  <a:srgbClr val="FFFFFF"/>
                </a:solidFill>
              </a:rPr>
              <a:t>TO</a:t>
            </a:r>
            <a:r>
              <a:rPr sz="2067" spc="-103" dirty="0">
                <a:solidFill>
                  <a:srgbClr val="FFFFFF"/>
                </a:solidFill>
              </a:rPr>
              <a:t> </a:t>
            </a:r>
            <a:r>
              <a:rPr sz="2067" spc="140" dirty="0">
                <a:solidFill>
                  <a:srgbClr val="FFFFFF"/>
                </a:solidFill>
              </a:rPr>
              <a:t>PROTECT</a:t>
            </a:r>
            <a:r>
              <a:rPr sz="2067" spc="-107" dirty="0">
                <a:solidFill>
                  <a:srgbClr val="FFFFFF"/>
                </a:solidFill>
              </a:rPr>
              <a:t> </a:t>
            </a:r>
            <a:r>
              <a:rPr sz="2067" spc="220" dirty="0">
                <a:solidFill>
                  <a:srgbClr val="FFFFFF"/>
                </a:solidFill>
              </a:rPr>
              <a:t>NC</a:t>
            </a:r>
            <a:r>
              <a:rPr sz="2067" spc="-103" dirty="0">
                <a:solidFill>
                  <a:srgbClr val="FFFFFF"/>
                </a:solidFill>
              </a:rPr>
              <a:t> </a:t>
            </a:r>
            <a:r>
              <a:rPr sz="2067" spc="143" dirty="0">
                <a:solidFill>
                  <a:srgbClr val="FFFFFF"/>
                </a:solidFill>
              </a:rPr>
              <a:t>YOUTH</a:t>
            </a:r>
            <a:endParaRPr sz="2067"/>
          </a:p>
        </p:txBody>
      </p:sp>
      <p:sp>
        <p:nvSpPr>
          <p:cNvPr id="12" name="object 12"/>
          <p:cNvSpPr txBox="1"/>
          <p:nvPr/>
        </p:nvSpPr>
        <p:spPr>
          <a:xfrm>
            <a:off x="965200" y="2345520"/>
            <a:ext cx="10237046" cy="3270938"/>
          </a:xfrm>
          <a:prstGeom prst="rect">
            <a:avLst/>
          </a:prstGeom>
        </p:spPr>
        <p:txBody>
          <a:bodyPr vert="horz" wrap="square" lIns="0" tIns="8043" rIns="0" bIns="0" rtlCol="0">
            <a:spAutoFit/>
          </a:bodyPr>
          <a:lstStyle/>
          <a:p>
            <a:pPr marL="8467" marR="3387" lvl="0" indent="0" algn="l" defTabSz="609630" rtl="0" eaLnBrk="1" fontAlgn="auto" latinLnBrk="0" hangingPunct="1">
              <a:lnSpc>
                <a:spcPct val="117600"/>
              </a:lnSpc>
              <a:spcBef>
                <a:spcPts val="63"/>
              </a:spcBef>
              <a:spcAft>
                <a:spcPts val="0"/>
              </a:spcAft>
              <a:buClrTx/>
              <a:buSzTx/>
              <a:buFontTx/>
              <a:buNone/>
              <a:tabLst/>
              <a:defRPr/>
            </a:pPr>
            <a:r>
              <a:rPr kumimoji="0" sz="2267" b="0" i="0" u="none" strike="noStrike" kern="0" cap="none" spc="257" normalizeH="0" baseline="0" noProof="0" dirty="0">
                <a:ln>
                  <a:noFill/>
                </a:ln>
                <a:solidFill>
                  <a:sysClr val="windowText" lastClr="000000"/>
                </a:solidFill>
                <a:effectLst/>
                <a:uLnTx/>
                <a:uFillTx/>
                <a:latin typeface="Tahoma"/>
                <a:ea typeface="+mn-ea"/>
                <a:cs typeface="Tahoma"/>
              </a:rPr>
              <a:t>NC</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73" normalizeH="0" baseline="0" noProof="0" dirty="0">
                <a:ln>
                  <a:noFill/>
                </a:ln>
                <a:solidFill>
                  <a:sysClr val="windowText" lastClr="000000"/>
                </a:solidFill>
                <a:effectLst/>
                <a:uLnTx/>
                <a:uFillTx/>
                <a:latin typeface="Tahoma"/>
                <a:ea typeface="+mn-ea"/>
                <a:cs typeface="Tahoma"/>
              </a:rPr>
              <a:t>needs</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raise</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17" normalizeH="0" baseline="0" noProof="0" dirty="0">
                <a:ln>
                  <a:noFill/>
                </a:ln>
                <a:solidFill>
                  <a:sysClr val="windowText" lastClr="000000"/>
                </a:solidFill>
                <a:effectLst/>
                <a:uLnTx/>
                <a:uFillTx/>
                <a:latin typeface="Tahoma"/>
                <a:ea typeface="+mn-ea"/>
                <a:cs typeface="Tahoma"/>
              </a:rPr>
              <a:t>its</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303" normalizeH="0" baseline="0" noProof="0" dirty="0">
                <a:ln>
                  <a:noFill/>
                </a:ln>
                <a:solidFill>
                  <a:sysClr val="windowText" lastClr="000000"/>
                </a:solidFill>
                <a:effectLst/>
                <a:uLnTx/>
                <a:uFillTx/>
                <a:latin typeface="Tahoma"/>
                <a:ea typeface="+mn-ea"/>
                <a:cs typeface="Tahoma"/>
              </a:rPr>
              <a:t>minimum</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57" normalizeH="0" baseline="0" noProof="0" dirty="0">
                <a:ln>
                  <a:noFill/>
                </a:ln>
                <a:solidFill>
                  <a:sysClr val="windowText" lastClr="000000"/>
                </a:solidFill>
                <a:effectLst/>
                <a:uLnTx/>
                <a:uFillTx/>
                <a:latin typeface="Tahoma"/>
                <a:ea typeface="+mn-ea"/>
                <a:cs typeface="Tahoma"/>
              </a:rPr>
              <a:t>age</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77" normalizeH="0" baseline="0" noProof="0" dirty="0">
                <a:ln>
                  <a:noFill/>
                </a:ln>
                <a:solidFill>
                  <a:sysClr val="windowText" lastClr="000000"/>
                </a:solidFill>
                <a:effectLst/>
                <a:uLnTx/>
                <a:uFillTx/>
                <a:latin typeface="Tahoma"/>
                <a:ea typeface="+mn-ea"/>
                <a:cs typeface="Tahoma"/>
              </a:rPr>
              <a:t>purchase</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00" normalizeH="0" baseline="0" noProof="0" dirty="0">
                <a:ln>
                  <a:noFill/>
                </a:ln>
                <a:solidFill>
                  <a:sysClr val="windowText" lastClr="000000"/>
                </a:solidFill>
                <a:effectLst/>
                <a:uLnTx/>
                <a:uFillTx/>
                <a:latin typeface="Tahoma"/>
                <a:ea typeface="+mn-ea"/>
                <a:cs typeface="Tahoma"/>
              </a:rPr>
              <a:t>tobacco </a:t>
            </a:r>
            <a:r>
              <a:rPr kumimoji="0" sz="2267" b="0" i="0" u="none" strike="noStrike" kern="0" cap="none" spc="193" normalizeH="0" baseline="0" noProof="0" dirty="0">
                <a:ln>
                  <a:noFill/>
                </a:ln>
                <a:solidFill>
                  <a:sysClr val="windowText" lastClr="000000"/>
                </a:solidFill>
                <a:effectLst/>
                <a:uLnTx/>
                <a:uFillTx/>
                <a:latin typeface="Tahoma"/>
                <a:ea typeface="+mn-ea"/>
                <a:cs typeface="Tahoma"/>
              </a:rPr>
              <a:t>products</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36" normalizeH="0" baseline="0" noProof="0" dirty="0">
                <a:ln>
                  <a:noFill/>
                </a:ln>
                <a:solidFill>
                  <a:sysClr val="windowText" lastClr="000000"/>
                </a:solidFill>
                <a:effectLst/>
                <a:uLnTx/>
                <a:uFillTx/>
                <a:latin typeface="Tahoma"/>
                <a:ea typeface="+mn-ea"/>
                <a:cs typeface="Tahoma"/>
              </a:rPr>
              <a:t>21</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53" normalizeH="0" baseline="0" noProof="0" dirty="0">
                <a:ln>
                  <a:noFill/>
                </a:ln>
                <a:solidFill>
                  <a:sysClr val="windowText" lastClr="000000"/>
                </a:solidFill>
                <a:effectLst/>
                <a:uLnTx/>
                <a:uFillTx/>
                <a:latin typeface="Tahoma"/>
                <a:ea typeface="+mn-ea"/>
                <a:cs typeface="Tahoma"/>
              </a:rPr>
              <a:t>match</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3" normalizeH="0" baseline="0" noProof="0" dirty="0">
                <a:ln>
                  <a:noFill/>
                </a:ln>
                <a:solidFill>
                  <a:sysClr val="windowText" lastClr="000000"/>
                </a:solidFill>
                <a:effectLst/>
                <a:uLnTx/>
                <a:uFillTx/>
                <a:latin typeface="Tahoma"/>
                <a:ea typeface="+mn-ea"/>
                <a:cs typeface="Tahoma"/>
              </a:rPr>
              <a:t>the</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43" normalizeH="0" baseline="0" noProof="0" dirty="0">
                <a:ln>
                  <a:noFill/>
                </a:ln>
                <a:solidFill>
                  <a:sysClr val="windowText" lastClr="000000"/>
                </a:solidFill>
                <a:effectLst/>
                <a:uLnTx/>
                <a:uFillTx/>
                <a:latin typeface="Tahoma"/>
                <a:ea typeface="+mn-ea"/>
                <a:cs typeface="Tahoma"/>
              </a:rPr>
              <a:t>new</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43" normalizeH="0" baseline="0" noProof="0" dirty="0">
                <a:ln>
                  <a:noFill/>
                </a:ln>
                <a:solidFill>
                  <a:sysClr val="windowText" lastClr="000000"/>
                </a:solidFill>
                <a:effectLst/>
                <a:uLnTx/>
                <a:uFillTx/>
                <a:latin typeface="Tahoma"/>
                <a:ea typeface="+mn-ea"/>
                <a:cs typeface="Tahoma"/>
              </a:rPr>
              <a:t>federal</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57" normalizeH="0" baseline="0" noProof="0" dirty="0">
                <a:ln>
                  <a:noFill/>
                </a:ln>
                <a:solidFill>
                  <a:sysClr val="windowText" lastClr="000000"/>
                </a:solidFill>
                <a:effectLst/>
                <a:uLnTx/>
                <a:uFillTx/>
                <a:latin typeface="Tahoma"/>
                <a:ea typeface="+mn-ea"/>
                <a:cs typeface="Tahoma"/>
              </a:rPr>
              <a:t>age</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90" normalizeH="0" baseline="0" noProof="0" dirty="0">
                <a:ln>
                  <a:noFill/>
                </a:ln>
                <a:solidFill>
                  <a:sysClr val="windowText" lastClr="000000"/>
                </a:solidFill>
                <a:effectLst/>
                <a:uLnTx/>
                <a:uFillTx/>
                <a:latin typeface="Tahoma"/>
                <a:ea typeface="+mn-ea"/>
                <a:cs typeface="Tahoma"/>
              </a:rPr>
              <a:t>requirement</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57" normalizeH="0" baseline="0" noProof="0" dirty="0">
                <a:ln>
                  <a:noFill/>
                </a:ln>
                <a:solidFill>
                  <a:sysClr val="windowText" lastClr="000000"/>
                </a:solidFill>
                <a:effectLst/>
                <a:uLnTx/>
                <a:uFillTx/>
                <a:latin typeface="Tahoma"/>
                <a:ea typeface="+mn-ea"/>
                <a:cs typeface="Tahoma"/>
              </a:rPr>
              <a:t>passed </a:t>
            </a:r>
            <a:r>
              <a:rPr kumimoji="0" sz="2267" b="0" i="0" u="none" strike="noStrike" kern="0" cap="none" spc="183" normalizeH="0" baseline="0" noProof="0" dirty="0">
                <a:ln>
                  <a:noFill/>
                </a:ln>
                <a:solidFill>
                  <a:sysClr val="windowText" lastClr="000000"/>
                </a:solidFill>
                <a:effectLst/>
                <a:uLnTx/>
                <a:uFillTx/>
                <a:latin typeface="Tahoma"/>
                <a:ea typeface="+mn-ea"/>
                <a:cs typeface="Tahoma"/>
              </a:rPr>
              <a:t>in</a:t>
            </a:r>
            <a:r>
              <a:rPr kumimoji="0" sz="2267" b="0" i="0" u="none" strike="noStrike" kern="0" cap="none" spc="-12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7" normalizeH="0" baseline="0" noProof="0" dirty="0">
                <a:ln>
                  <a:noFill/>
                </a:ln>
                <a:solidFill>
                  <a:sysClr val="windowText" lastClr="000000"/>
                </a:solidFill>
                <a:effectLst/>
                <a:uLnTx/>
                <a:uFillTx/>
                <a:latin typeface="Tahoma"/>
                <a:ea typeface="+mn-ea"/>
                <a:cs typeface="Tahoma"/>
              </a:rPr>
              <a:t>2019.</a:t>
            </a:r>
            <a:endParaRPr kumimoji="0" lang="en-US" sz="2267" b="0" i="0" u="none" strike="noStrike" kern="0" cap="none" spc="-7" normalizeH="0" baseline="0" noProof="0" dirty="0">
              <a:ln>
                <a:noFill/>
              </a:ln>
              <a:solidFill>
                <a:sysClr val="windowText" lastClr="000000"/>
              </a:solidFill>
              <a:effectLst/>
              <a:uLnTx/>
              <a:uFillTx/>
              <a:latin typeface="Tahoma"/>
              <a:ea typeface="+mn-ea"/>
              <a:cs typeface="Tahoma"/>
            </a:endParaRPr>
          </a:p>
          <a:p>
            <a:pPr marL="8467" marR="3387" lvl="0" indent="0" algn="l" defTabSz="609630" rtl="0" eaLnBrk="1" fontAlgn="auto" latinLnBrk="0" hangingPunct="1">
              <a:lnSpc>
                <a:spcPct val="117600"/>
              </a:lnSpc>
              <a:spcBef>
                <a:spcPts val="63"/>
              </a:spcBef>
              <a:spcAft>
                <a:spcPts val="0"/>
              </a:spcAft>
              <a:buClrTx/>
              <a:buSzTx/>
              <a:buFontTx/>
              <a:buNone/>
              <a:tabLst/>
              <a:defRPr/>
            </a:pPr>
            <a:endParaRPr kumimoji="0" sz="2267" b="0" i="0" u="none" strike="noStrike" kern="0" cap="none" spc="0" normalizeH="0" baseline="0" noProof="0" dirty="0">
              <a:ln>
                <a:noFill/>
              </a:ln>
              <a:solidFill>
                <a:sysClr val="windowText" lastClr="000000"/>
              </a:solidFill>
              <a:effectLst/>
              <a:uLnTx/>
              <a:uFillTx/>
              <a:latin typeface="Tahoma"/>
              <a:ea typeface="+mn-ea"/>
              <a:cs typeface="Tahoma"/>
            </a:endParaRPr>
          </a:p>
          <a:p>
            <a:pPr marL="8467" marR="153677" lvl="0" indent="0" algn="l" defTabSz="609630" rtl="0" eaLnBrk="1" fontAlgn="auto" latinLnBrk="0" hangingPunct="1">
              <a:lnSpc>
                <a:spcPct val="117600"/>
              </a:lnSpc>
              <a:spcBef>
                <a:spcPts val="0"/>
              </a:spcBef>
              <a:spcAft>
                <a:spcPts val="0"/>
              </a:spcAft>
              <a:buClrTx/>
              <a:buSzTx/>
              <a:buFontTx/>
              <a:buNone/>
              <a:tabLst/>
              <a:defRPr/>
            </a:pPr>
            <a:r>
              <a:rPr kumimoji="0" sz="2267" b="0" i="0" u="none" strike="noStrike" kern="0" cap="none" spc="203" normalizeH="0" baseline="0" noProof="0" dirty="0">
                <a:ln>
                  <a:noFill/>
                </a:ln>
                <a:solidFill>
                  <a:sysClr val="windowText" lastClr="000000"/>
                </a:solidFill>
                <a:effectLst/>
                <a:uLnTx/>
                <a:uFillTx/>
                <a:latin typeface="Tahoma"/>
                <a:ea typeface="+mn-ea"/>
                <a:cs typeface="Tahoma"/>
              </a:rPr>
              <a:t>Many</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3" normalizeH="0" baseline="0" noProof="0" dirty="0">
                <a:ln>
                  <a:noFill/>
                </a:ln>
                <a:solidFill>
                  <a:sysClr val="windowText" lastClr="000000"/>
                </a:solidFill>
                <a:effectLst/>
                <a:uLnTx/>
                <a:uFillTx/>
                <a:latin typeface="Tahoma"/>
                <a:ea typeface="+mn-ea"/>
                <a:cs typeface="Tahoma"/>
              </a:rPr>
              <a:t>young</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03" normalizeH="0" baseline="0" noProof="0" dirty="0">
                <a:ln>
                  <a:noFill/>
                </a:ln>
                <a:solidFill>
                  <a:sysClr val="windowText" lastClr="000000"/>
                </a:solidFill>
                <a:effectLst/>
                <a:uLnTx/>
                <a:uFillTx/>
                <a:latin typeface="Tahoma"/>
                <a:ea typeface="+mn-ea"/>
                <a:cs typeface="Tahoma"/>
              </a:rPr>
              <a:t>people</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53" normalizeH="0" baseline="0" noProof="0" dirty="0">
                <a:ln>
                  <a:noFill/>
                </a:ln>
                <a:solidFill>
                  <a:sysClr val="windowText" lastClr="000000"/>
                </a:solidFill>
                <a:effectLst/>
                <a:uLnTx/>
                <a:uFillTx/>
                <a:latin typeface="Tahoma"/>
                <a:ea typeface="+mn-ea"/>
                <a:cs typeface="Tahoma"/>
              </a:rPr>
              <a:t>transition</a:t>
            </a:r>
            <a:r>
              <a:rPr kumimoji="0" sz="2267" b="0" i="0" u="none" strike="noStrike" kern="0" cap="none" spc="-107"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00" normalizeH="0" baseline="0" noProof="0" dirty="0">
                <a:ln>
                  <a:noFill/>
                </a:ln>
                <a:solidFill>
                  <a:sysClr val="windowText" lastClr="000000"/>
                </a:solidFill>
                <a:effectLst/>
                <a:uLnTx/>
                <a:uFillTx/>
                <a:latin typeface="Tahoma"/>
                <a:ea typeface="+mn-ea"/>
                <a:cs typeface="Tahoma"/>
              </a:rPr>
              <a:t>from</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3" normalizeH="0" baseline="0" noProof="0" dirty="0">
                <a:ln>
                  <a:noFill/>
                </a:ln>
                <a:solidFill>
                  <a:sysClr val="windowText" lastClr="000000"/>
                </a:solidFill>
                <a:effectLst/>
                <a:uLnTx/>
                <a:uFillTx/>
                <a:latin typeface="Tahoma"/>
                <a:ea typeface="+mn-ea"/>
                <a:cs typeface="Tahoma"/>
              </a:rPr>
              <a:t>experimental</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40" normalizeH="0" baseline="0" noProof="0" dirty="0">
                <a:ln>
                  <a:noFill/>
                </a:ln>
                <a:solidFill>
                  <a:sysClr val="windowText" lastClr="000000"/>
                </a:solidFill>
                <a:effectLst/>
                <a:uLnTx/>
                <a:uFillTx/>
                <a:latin typeface="Tahoma"/>
                <a:ea typeface="+mn-ea"/>
                <a:cs typeface="Tahoma"/>
              </a:rPr>
              <a:t>use</a:t>
            </a:r>
            <a:r>
              <a:rPr kumimoji="0" sz="2267" b="0" i="0" u="none" strike="noStrike" kern="0" cap="none" spc="-107"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93" normalizeH="0" baseline="0" noProof="0" dirty="0">
                <a:ln>
                  <a:noFill/>
                </a:ln>
                <a:solidFill>
                  <a:sysClr val="windowText" lastClr="000000"/>
                </a:solidFill>
                <a:effectLst/>
                <a:uLnTx/>
                <a:uFillTx/>
                <a:latin typeface="Tahoma"/>
                <a:ea typeface="+mn-ea"/>
                <a:cs typeface="Tahoma"/>
              </a:rPr>
              <a:t>regular, </a:t>
            </a:r>
            <a:r>
              <a:rPr kumimoji="0" sz="2267" b="0" i="0" u="none" strike="noStrike" kern="0" cap="none" spc="160" normalizeH="0" baseline="0" noProof="0" dirty="0">
                <a:ln>
                  <a:noFill/>
                </a:ln>
                <a:solidFill>
                  <a:sysClr val="windowText" lastClr="000000"/>
                </a:solidFill>
                <a:effectLst/>
                <a:uLnTx/>
                <a:uFillTx/>
                <a:latin typeface="Tahoma"/>
                <a:ea typeface="+mn-ea"/>
                <a:cs typeface="Tahoma"/>
              </a:rPr>
              <a:t>daily</a:t>
            </a:r>
            <a:r>
              <a:rPr kumimoji="0" sz="2267"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40" normalizeH="0" baseline="0" noProof="0" dirty="0">
                <a:ln>
                  <a:noFill/>
                </a:ln>
                <a:solidFill>
                  <a:sysClr val="windowText" lastClr="000000"/>
                </a:solidFill>
                <a:effectLst/>
                <a:uLnTx/>
                <a:uFillTx/>
                <a:latin typeface="Tahoma"/>
                <a:ea typeface="+mn-ea"/>
                <a:cs typeface="Tahoma"/>
              </a:rPr>
              <a:t>use</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10" normalizeH="0" baseline="0" noProof="0" dirty="0">
                <a:ln>
                  <a:noFill/>
                </a:ln>
                <a:solidFill>
                  <a:sysClr val="windowText" lastClr="000000"/>
                </a:solidFill>
                <a:effectLst/>
                <a:uLnTx/>
                <a:uFillTx/>
                <a:latin typeface="Tahoma"/>
                <a:ea typeface="+mn-ea"/>
                <a:cs typeface="Tahoma"/>
              </a:rPr>
              <a:t>between</a:t>
            </a:r>
            <a:r>
              <a:rPr kumimoji="0" sz="2267"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3" normalizeH="0" baseline="0" noProof="0" dirty="0">
                <a:ln>
                  <a:noFill/>
                </a:ln>
                <a:solidFill>
                  <a:sysClr val="windowText" lastClr="000000"/>
                </a:solidFill>
                <a:effectLst/>
                <a:uLnTx/>
                <a:uFillTx/>
                <a:latin typeface="Tahoma"/>
                <a:ea typeface="+mn-ea"/>
                <a:cs typeface="Tahoma"/>
              </a:rPr>
              <a:t>the</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33" normalizeH="0" baseline="0" noProof="0" dirty="0">
                <a:ln>
                  <a:noFill/>
                </a:ln>
                <a:solidFill>
                  <a:sysClr val="windowText" lastClr="000000"/>
                </a:solidFill>
                <a:effectLst/>
                <a:uLnTx/>
                <a:uFillTx/>
                <a:latin typeface="Tahoma"/>
                <a:ea typeface="+mn-ea"/>
                <a:cs typeface="Tahoma"/>
              </a:rPr>
              <a:t>ages</a:t>
            </a:r>
            <a:r>
              <a:rPr kumimoji="0" sz="2267"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23" normalizeH="0" baseline="0" noProof="0" dirty="0">
                <a:ln>
                  <a:noFill/>
                </a:ln>
                <a:solidFill>
                  <a:sysClr val="windowText" lastClr="000000"/>
                </a:solidFill>
                <a:effectLst/>
                <a:uLnTx/>
                <a:uFillTx/>
                <a:latin typeface="Tahoma"/>
                <a:ea typeface="+mn-ea"/>
                <a:cs typeface="Tahoma"/>
              </a:rPr>
              <a:t>of</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90" normalizeH="0" baseline="0" noProof="0" dirty="0">
                <a:ln>
                  <a:noFill/>
                </a:ln>
                <a:solidFill>
                  <a:sysClr val="windowText" lastClr="000000"/>
                </a:solidFill>
                <a:effectLst/>
                <a:uLnTx/>
                <a:uFillTx/>
                <a:latin typeface="Tahoma"/>
                <a:ea typeface="+mn-ea"/>
                <a:cs typeface="Tahoma"/>
              </a:rPr>
              <a:t>18</a:t>
            </a:r>
            <a:r>
              <a:rPr kumimoji="0" sz="2267"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7" normalizeH="0" baseline="0" noProof="0" dirty="0">
                <a:ln>
                  <a:noFill/>
                </a:ln>
                <a:solidFill>
                  <a:sysClr val="windowText" lastClr="000000"/>
                </a:solidFill>
                <a:effectLst/>
                <a:uLnTx/>
                <a:uFillTx/>
                <a:latin typeface="Tahoma"/>
                <a:ea typeface="+mn-ea"/>
                <a:cs typeface="Tahoma"/>
              </a:rPr>
              <a:t>21.</a:t>
            </a:r>
            <a:endParaRPr kumimoji="0" lang="en-US" sz="2267" b="0" i="0" u="none" strike="noStrike" kern="0" cap="none" spc="-17" normalizeH="0" baseline="0" noProof="0" dirty="0">
              <a:ln>
                <a:noFill/>
              </a:ln>
              <a:solidFill>
                <a:sysClr val="windowText" lastClr="000000"/>
              </a:solidFill>
              <a:effectLst/>
              <a:uLnTx/>
              <a:uFillTx/>
              <a:latin typeface="Tahoma"/>
              <a:ea typeface="+mn-ea"/>
              <a:cs typeface="Tahoma"/>
            </a:endParaRPr>
          </a:p>
          <a:p>
            <a:pPr marL="8467" marR="153677" lvl="0" indent="0" algn="l" defTabSz="609630" rtl="0" eaLnBrk="1" fontAlgn="auto" latinLnBrk="0" hangingPunct="1">
              <a:lnSpc>
                <a:spcPct val="117600"/>
              </a:lnSpc>
              <a:spcBef>
                <a:spcPts val="0"/>
              </a:spcBef>
              <a:spcAft>
                <a:spcPts val="0"/>
              </a:spcAft>
              <a:buClrTx/>
              <a:buSzTx/>
              <a:buFontTx/>
              <a:buNone/>
              <a:tabLst/>
              <a:defRPr/>
            </a:pPr>
            <a:endParaRPr kumimoji="0" sz="2267" b="0" i="0" u="none" strike="noStrike" kern="0" cap="none" spc="0" normalizeH="0" baseline="0" noProof="0" dirty="0">
              <a:ln>
                <a:noFill/>
              </a:ln>
              <a:solidFill>
                <a:sysClr val="windowText" lastClr="000000"/>
              </a:solidFill>
              <a:effectLst/>
              <a:uLnTx/>
              <a:uFillTx/>
              <a:latin typeface="Tahoma"/>
              <a:ea typeface="+mn-ea"/>
              <a:cs typeface="Tahoma"/>
            </a:endParaRPr>
          </a:p>
          <a:p>
            <a:pPr marL="8467" marR="345457" lvl="0" indent="0" algn="l" defTabSz="609630" rtl="0" eaLnBrk="1" fontAlgn="auto" latinLnBrk="0" hangingPunct="1">
              <a:lnSpc>
                <a:spcPct val="117600"/>
              </a:lnSpc>
              <a:spcBef>
                <a:spcPts val="3"/>
              </a:spcBef>
              <a:spcAft>
                <a:spcPts val="0"/>
              </a:spcAft>
              <a:buClrTx/>
              <a:buSzTx/>
              <a:buFontTx/>
              <a:buNone/>
              <a:tabLst/>
              <a:defRPr/>
            </a:pPr>
            <a:r>
              <a:rPr kumimoji="0" sz="2267" b="0" i="0" u="none" strike="noStrike" kern="0" cap="none" spc="0" normalizeH="0" baseline="0" noProof="0" dirty="0">
                <a:ln>
                  <a:noFill/>
                </a:ln>
                <a:solidFill>
                  <a:sysClr val="windowText" lastClr="000000"/>
                </a:solidFill>
                <a:effectLst/>
                <a:uLnTx/>
                <a:uFillTx/>
                <a:latin typeface="Tahoma"/>
                <a:ea typeface="+mn-ea"/>
                <a:cs typeface="Tahoma"/>
              </a:rPr>
              <a:t>It’s</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73" normalizeH="0" baseline="0" noProof="0" dirty="0">
                <a:ln>
                  <a:noFill/>
                </a:ln>
                <a:solidFill>
                  <a:sysClr val="windowText" lastClr="000000"/>
                </a:solidFill>
                <a:effectLst/>
                <a:uLnTx/>
                <a:uFillTx/>
                <a:latin typeface="Tahoma"/>
                <a:ea typeface="+mn-ea"/>
                <a:cs typeface="Tahoma"/>
              </a:rPr>
              <a:t>confusing</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20" normalizeH="0" baseline="0" noProof="0" dirty="0">
                <a:ln>
                  <a:noFill/>
                </a:ln>
                <a:solidFill>
                  <a:sysClr val="windowText" lastClr="000000"/>
                </a:solidFill>
                <a:effectLst/>
                <a:uLnTx/>
                <a:uFillTx/>
                <a:latin typeface="Tahoma"/>
                <a:ea typeface="+mn-ea"/>
                <a:cs typeface="Tahoma"/>
              </a:rPr>
              <a:t>retailers</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23" normalizeH="0" baseline="0" noProof="0" dirty="0">
                <a:ln>
                  <a:noFill/>
                </a:ln>
                <a:solidFill>
                  <a:sysClr val="windowText" lastClr="000000"/>
                </a:solidFill>
                <a:effectLst/>
                <a:uLnTx/>
                <a:uFillTx/>
                <a:latin typeface="Tahoma"/>
                <a:ea typeface="+mn-ea"/>
                <a:cs typeface="Tahoma"/>
              </a:rPr>
              <a:t>and</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7" normalizeH="0" baseline="0" noProof="0" dirty="0">
                <a:ln>
                  <a:noFill/>
                </a:ln>
                <a:solidFill>
                  <a:sysClr val="windowText" lastClr="000000"/>
                </a:solidFill>
                <a:effectLst/>
                <a:uLnTx/>
                <a:uFillTx/>
                <a:latin typeface="Tahoma"/>
                <a:ea typeface="+mn-ea"/>
                <a:cs typeface="Tahoma"/>
              </a:rPr>
              <a:t>consumers</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80" normalizeH="0" baseline="0" noProof="0" dirty="0">
                <a:ln>
                  <a:noFill/>
                </a:ln>
                <a:solidFill>
                  <a:sysClr val="windowText" lastClr="000000"/>
                </a:solidFill>
                <a:effectLst/>
                <a:uLnTx/>
                <a:uFillTx/>
                <a:latin typeface="Tahoma"/>
                <a:ea typeface="+mn-ea"/>
                <a:cs typeface="Tahoma"/>
              </a:rPr>
              <a:t>to</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47" normalizeH="0" baseline="0" noProof="0" dirty="0">
                <a:ln>
                  <a:noFill/>
                </a:ln>
                <a:solidFill>
                  <a:sysClr val="windowText" lastClr="000000"/>
                </a:solidFill>
                <a:effectLst/>
                <a:uLnTx/>
                <a:uFillTx/>
                <a:latin typeface="Tahoma"/>
                <a:ea typeface="+mn-ea"/>
                <a:cs typeface="Tahoma"/>
              </a:rPr>
              <a:t>have</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43" normalizeH="0" baseline="0" noProof="0" dirty="0">
                <a:ln>
                  <a:noFill/>
                </a:ln>
                <a:solidFill>
                  <a:sysClr val="windowText" lastClr="000000"/>
                </a:solidFill>
                <a:effectLst/>
                <a:uLnTx/>
                <a:uFillTx/>
                <a:latin typeface="Tahoma"/>
                <a:ea typeface="+mn-ea"/>
                <a:cs typeface="Tahoma"/>
              </a:rPr>
              <a:t>separate</a:t>
            </a:r>
            <a:r>
              <a:rPr kumimoji="0" sz="2267" b="0" i="0" u="none" strike="noStrike" kern="0" cap="none" spc="-100"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20" normalizeH="0" baseline="0" noProof="0" dirty="0">
                <a:ln>
                  <a:noFill/>
                </a:ln>
                <a:solidFill>
                  <a:sysClr val="windowText" lastClr="000000"/>
                </a:solidFill>
                <a:effectLst/>
                <a:uLnTx/>
                <a:uFillTx/>
                <a:latin typeface="Tahoma"/>
                <a:ea typeface="+mn-ea"/>
                <a:cs typeface="Tahoma"/>
              </a:rPr>
              <a:t>ages </a:t>
            </a:r>
            <a:r>
              <a:rPr kumimoji="0" sz="2267" b="0" i="0" u="none" strike="noStrike" kern="0" cap="none" spc="110" normalizeH="0" baseline="0" noProof="0" dirty="0">
                <a:ln>
                  <a:noFill/>
                </a:ln>
                <a:solidFill>
                  <a:sysClr val="windowText" lastClr="000000"/>
                </a:solidFill>
                <a:effectLst/>
                <a:uLnTx/>
                <a:uFillTx/>
                <a:latin typeface="Tahoma"/>
                <a:ea typeface="+mn-ea"/>
                <a:cs typeface="Tahoma"/>
              </a:rPr>
              <a:t>for</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33" normalizeH="0" baseline="0" noProof="0" dirty="0">
                <a:ln>
                  <a:noFill/>
                </a:ln>
                <a:solidFill>
                  <a:sysClr val="windowText" lastClr="000000"/>
                </a:solidFill>
                <a:effectLst/>
                <a:uLnTx/>
                <a:uFillTx/>
                <a:latin typeface="Tahoma"/>
                <a:ea typeface="+mn-ea"/>
                <a:cs typeface="Tahoma"/>
              </a:rPr>
              <a:t>state</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223" normalizeH="0" baseline="0" noProof="0" dirty="0">
                <a:ln>
                  <a:noFill/>
                </a:ln>
                <a:solidFill>
                  <a:sysClr val="windowText" lastClr="000000"/>
                </a:solidFill>
                <a:effectLst/>
                <a:uLnTx/>
                <a:uFillTx/>
                <a:latin typeface="Tahoma"/>
                <a:ea typeface="+mn-ea"/>
                <a:cs typeface="Tahoma"/>
              </a:rPr>
              <a:t>and</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143" normalizeH="0" baseline="0" noProof="0" dirty="0">
                <a:ln>
                  <a:noFill/>
                </a:ln>
                <a:solidFill>
                  <a:sysClr val="windowText" lastClr="000000"/>
                </a:solidFill>
                <a:effectLst/>
                <a:uLnTx/>
                <a:uFillTx/>
                <a:latin typeface="Tahoma"/>
                <a:ea typeface="+mn-ea"/>
                <a:cs typeface="Tahoma"/>
              </a:rPr>
              <a:t>federal</a:t>
            </a:r>
            <a:r>
              <a:rPr kumimoji="0" sz="2267"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267" b="0" i="0" u="none" strike="noStrike" kern="0" cap="none" spc="97" normalizeH="0" baseline="0" noProof="0" dirty="0">
                <a:ln>
                  <a:noFill/>
                </a:ln>
                <a:solidFill>
                  <a:sysClr val="windowText" lastClr="000000"/>
                </a:solidFill>
                <a:effectLst/>
                <a:uLnTx/>
                <a:uFillTx/>
                <a:latin typeface="Tahoma"/>
                <a:ea typeface="+mn-ea"/>
                <a:cs typeface="Tahoma"/>
              </a:rPr>
              <a:t>law.</a:t>
            </a:r>
            <a:endParaRPr kumimoji="0" sz="2267"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87503" cy="6858185"/>
            <a:chOff x="0" y="0"/>
            <a:chExt cx="18281254" cy="10287277"/>
          </a:xfrm>
        </p:grpSpPr>
        <p:pic>
          <p:nvPicPr>
            <p:cNvPr id="3" name="object 3"/>
            <p:cNvPicPr/>
            <p:nvPr/>
          </p:nvPicPr>
          <p:blipFill>
            <a:blip r:embed="rId2" cstate="print"/>
            <a:stretch>
              <a:fillRect/>
            </a:stretch>
          </p:blipFill>
          <p:spPr>
            <a:xfrm>
              <a:off x="545237" y="0"/>
              <a:ext cx="15754349" cy="9429749"/>
            </a:xfrm>
            <a:prstGeom prst="rect">
              <a:avLst/>
            </a:prstGeom>
          </p:spPr>
        </p:pic>
        <p:sp>
          <p:nvSpPr>
            <p:cNvPr id="4" name="object 4"/>
            <p:cNvSpPr/>
            <p:nvPr/>
          </p:nvSpPr>
          <p:spPr>
            <a:xfrm>
              <a:off x="15344454" y="0"/>
              <a:ext cx="1909445" cy="2312035"/>
            </a:xfrm>
            <a:custGeom>
              <a:avLst/>
              <a:gdLst/>
              <a:ahLst/>
              <a:cxnLst/>
              <a:rect l="l" t="t" r="r" b="b"/>
              <a:pathLst>
                <a:path w="1909444" h="2312035">
                  <a:moveTo>
                    <a:pt x="4697" y="2311588"/>
                  </a:moveTo>
                  <a:lnTo>
                    <a:pt x="0" y="2311588"/>
                  </a:lnTo>
                  <a:lnTo>
                    <a:pt x="1259" y="1565491"/>
                  </a:lnTo>
                  <a:lnTo>
                    <a:pt x="2941" y="216812"/>
                  </a:lnTo>
                  <a:lnTo>
                    <a:pt x="3234" y="0"/>
                  </a:lnTo>
                  <a:lnTo>
                    <a:pt x="1908917" y="0"/>
                  </a:lnTo>
                  <a:lnTo>
                    <a:pt x="1908917" y="1986076"/>
                  </a:lnTo>
                  <a:lnTo>
                    <a:pt x="954037" y="1986076"/>
                  </a:lnTo>
                  <a:lnTo>
                    <a:pt x="4697" y="2311588"/>
                  </a:lnTo>
                  <a:close/>
                </a:path>
                <a:path w="1909444" h="2312035">
                  <a:moveTo>
                    <a:pt x="1908917" y="2311588"/>
                  </a:moveTo>
                  <a:lnTo>
                    <a:pt x="1904213" y="2311588"/>
                  </a:lnTo>
                  <a:lnTo>
                    <a:pt x="954037" y="1986076"/>
                  </a:lnTo>
                  <a:lnTo>
                    <a:pt x="1908917" y="1986076"/>
                  </a:lnTo>
                  <a:lnTo>
                    <a:pt x="1908917" y="2311588"/>
                  </a:lnTo>
                  <a:close/>
                </a:path>
              </a:pathLst>
            </a:custGeom>
            <a:solidFill>
              <a:srgbClr val="00000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0" y="11"/>
              <a:ext cx="17270095" cy="10287000"/>
            </a:xfrm>
            <a:custGeom>
              <a:avLst/>
              <a:gdLst/>
              <a:ahLst/>
              <a:cxnLst/>
              <a:rect l="l" t="t" r="r" b="b"/>
              <a:pathLst>
                <a:path w="17270095" h="10287000">
                  <a:moveTo>
                    <a:pt x="16772776" y="9431299"/>
                  </a:moveTo>
                  <a:lnTo>
                    <a:pt x="0" y="9431299"/>
                  </a:lnTo>
                  <a:lnTo>
                    <a:pt x="0" y="10286987"/>
                  </a:lnTo>
                  <a:lnTo>
                    <a:pt x="16772776" y="10286987"/>
                  </a:lnTo>
                  <a:lnTo>
                    <a:pt x="16772776" y="9431299"/>
                  </a:lnTo>
                  <a:close/>
                </a:path>
                <a:path w="17270095" h="10287000">
                  <a:moveTo>
                    <a:pt x="17270070" y="0"/>
                  </a:moveTo>
                  <a:lnTo>
                    <a:pt x="15364168" y="0"/>
                  </a:lnTo>
                  <a:lnTo>
                    <a:pt x="15362416" y="1403172"/>
                  </a:lnTo>
                  <a:lnTo>
                    <a:pt x="15361146" y="2149271"/>
                  </a:lnTo>
                  <a:lnTo>
                    <a:pt x="15365845" y="2149271"/>
                  </a:lnTo>
                  <a:lnTo>
                    <a:pt x="16315195" y="1823758"/>
                  </a:lnTo>
                  <a:lnTo>
                    <a:pt x="17265371" y="2149271"/>
                  </a:lnTo>
                  <a:lnTo>
                    <a:pt x="17270070" y="2149271"/>
                  </a:lnTo>
                  <a:lnTo>
                    <a:pt x="17270070" y="1823758"/>
                  </a:lnTo>
                  <a:lnTo>
                    <a:pt x="17270070" y="0"/>
                  </a:lnTo>
                  <a:close/>
                </a:path>
              </a:pathLst>
            </a:custGeom>
            <a:solidFill>
              <a:srgbClr val="09A1DD"/>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6783924" y="8454032"/>
              <a:ext cx="1497330" cy="1833245"/>
            </a:xfrm>
            <a:custGeom>
              <a:avLst/>
              <a:gdLst/>
              <a:ahLst/>
              <a:cxnLst/>
              <a:rect l="l" t="t" r="r" b="b"/>
              <a:pathLst>
                <a:path w="1497330" h="1833245">
                  <a:moveTo>
                    <a:pt x="0" y="0"/>
                  </a:moveTo>
                  <a:lnTo>
                    <a:pt x="1496973" y="0"/>
                  </a:lnTo>
                  <a:lnTo>
                    <a:pt x="1496973" y="1832967"/>
                  </a:lnTo>
                  <a:lnTo>
                    <a:pt x="0" y="1832967"/>
                  </a:lnTo>
                  <a:lnTo>
                    <a:pt x="0" y="0"/>
                  </a:lnTo>
                  <a:close/>
                </a:path>
              </a:pathLst>
            </a:custGeom>
            <a:solidFill>
              <a:srgbClr val="00000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9964370" y="7350022"/>
              <a:ext cx="6296024" cy="2085974"/>
            </a:xfrm>
            <a:prstGeom prst="rect">
              <a:avLst/>
            </a:prstGeom>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91FFA2D-5379-F091-2894-73392246DE2D}"/>
              </a:ext>
            </a:extLst>
          </p:cNvPr>
          <p:cNvSpPr>
            <a:spLocks noGrp="1"/>
          </p:cNvSpPr>
          <p:nvPr>
            <p:ph type="title"/>
          </p:nvPr>
        </p:nvSpPr>
        <p:spPr>
          <a:xfrm>
            <a:off x="770744" y="355601"/>
            <a:ext cx="10515600" cy="677108"/>
          </a:xfrm>
          <a:solidFill>
            <a:srgbClr val="09A1DD"/>
          </a:solidFill>
        </p:spPr>
        <p:txBody>
          <a:bodyPr/>
          <a:lstStyle/>
          <a:p>
            <a:pPr algn="ctr"/>
            <a:r>
              <a:rPr lang="en-US" sz="4400" dirty="0"/>
              <a:t>Current Law: NC General Statute 14-313</a:t>
            </a:r>
            <a:endParaRPr lang="en-US" b="1" dirty="0">
              <a:latin typeface="+mn-lt"/>
            </a:endParaRPr>
          </a:p>
        </p:txBody>
      </p:sp>
      <p:sp>
        <p:nvSpPr>
          <p:cNvPr id="2" name="Google Shape;2365;p289">
            <a:extLst>
              <a:ext uri="{FF2B5EF4-FFF2-40B4-BE49-F238E27FC236}">
                <a16:creationId xmlns:a16="http://schemas.microsoft.com/office/drawing/2014/main" id="{B514C884-4D34-B892-0E0F-C364B3412BF4}"/>
              </a:ext>
            </a:extLst>
          </p:cNvPr>
          <p:cNvSpPr txBox="1">
            <a:spLocks noGrp="1"/>
          </p:cNvSpPr>
          <p:nvPr>
            <p:ph type="body" idx="1"/>
          </p:nvPr>
        </p:nvSpPr>
        <p:spPr>
          <a:xfrm>
            <a:off x="1155549" y="1320801"/>
            <a:ext cx="9880892" cy="4856162"/>
          </a:xfrm>
          <a:prstGeom prst="rect">
            <a:avLst/>
          </a:prstGeom>
        </p:spPr>
        <p:txBody>
          <a:bodyPr spcFirstLastPara="1" wrap="square" lIns="91433" tIns="45700" rIns="91433" bIns="45700" anchor="t" anchorCtr="0">
            <a:normAutofit/>
          </a:bodyPr>
          <a:lstStyle/>
          <a:p>
            <a:pPr marL="237061" indent="-228594">
              <a:spcBef>
                <a:spcPts val="0"/>
              </a:spcBef>
              <a:buSzPts val="2100"/>
            </a:pPr>
            <a:r>
              <a:rPr lang="en-US" sz="2400" dirty="0"/>
              <a:t>This is the </a:t>
            </a:r>
            <a:r>
              <a:rPr lang="en-US" sz="2400" b="1" dirty="0"/>
              <a:t>criminal statute </a:t>
            </a:r>
            <a:r>
              <a:rPr lang="en-US" sz="2400" dirty="0"/>
              <a:t>where all of North Carolina’s tobacco sales laws exist.</a:t>
            </a:r>
          </a:p>
          <a:p>
            <a:pPr marL="351367" indent="-342900">
              <a:lnSpc>
                <a:spcPct val="150000"/>
              </a:lnSpc>
              <a:buSzPts val="2100"/>
              <a:buFont typeface="Arial" panose="020B0604020202020204" pitchFamily="34" charset="0"/>
              <a:buChar char="•"/>
            </a:pPr>
            <a:r>
              <a:rPr lang="en-US" sz="2400" dirty="0"/>
              <a:t>Maintains 18 as the minimum age for tobacco sales.</a:t>
            </a:r>
          </a:p>
          <a:p>
            <a:pPr marL="351367" indent="-342900">
              <a:lnSpc>
                <a:spcPct val="150000"/>
              </a:lnSpc>
              <a:buSzPts val="2100"/>
              <a:buFont typeface="Arial" panose="020B0604020202020204" pitchFamily="34" charset="0"/>
              <a:buChar char="•"/>
            </a:pPr>
            <a:r>
              <a:rPr lang="en-US" sz="2400" dirty="0"/>
              <a:t>Tobacco products are defined as including vapor products and all products containing tobacco. </a:t>
            </a:r>
          </a:p>
          <a:p>
            <a:pPr marL="351367" indent="-342900">
              <a:lnSpc>
                <a:spcPct val="150000"/>
              </a:lnSpc>
              <a:buSzPts val="2100"/>
              <a:buFont typeface="Arial" panose="020B0604020202020204" pitchFamily="34" charset="0"/>
              <a:buChar char="•"/>
            </a:pPr>
            <a:r>
              <a:rPr lang="en-US" sz="2400" dirty="0"/>
              <a:t>Criminally penalizes clerks for selling to underage persons and youth for buying tobacco products.</a:t>
            </a:r>
          </a:p>
          <a:p>
            <a:pPr marL="351367" indent="-342900">
              <a:lnSpc>
                <a:spcPct val="150000"/>
              </a:lnSpc>
              <a:buSzPts val="2100"/>
              <a:buFont typeface="Arial" panose="020B0604020202020204" pitchFamily="34" charset="0"/>
              <a:buChar char="•"/>
            </a:pPr>
            <a:r>
              <a:rPr lang="en-US" sz="2400" dirty="0"/>
              <a:t>Preempts local governments from regulating the “sale, distribution, display, or promotion” of tobacco products.</a:t>
            </a:r>
          </a:p>
        </p:txBody>
      </p:sp>
    </p:spTree>
    <p:extLst>
      <p:ext uri="{BB962C8B-B14F-4D97-AF65-F5344CB8AC3E}">
        <p14:creationId xmlns:p14="http://schemas.microsoft.com/office/powerpoint/2010/main" val="306974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34E71A0E-D0A8-4861-8071-703070415738}"/>
              </a:ext>
            </a:extLst>
          </p:cNvPr>
          <p:cNvSpPr>
            <a:spLocks noGrp="1"/>
          </p:cNvSpPr>
          <p:nvPr>
            <p:ph type="title"/>
          </p:nvPr>
        </p:nvSpPr>
        <p:spPr>
          <a:xfrm>
            <a:off x="4544267" y="284039"/>
            <a:ext cx="7171208" cy="1128450"/>
          </a:xfrm>
          <a:solidFill>
            <a:srgbClr val="09A1DD"/>
          </a:solidFill>
        </p:spPr>
        <p:txBody>
          <a:bodyPr vert="horz" lIns="91440" tIns="45720" rIns="91440" bIns="45720" rtlCol="0" anchor="t">
            <a:normAutofit fontScale="90000"/>
          </a:bodyPr>
          <a:lstStyle/>
          <a:p>
            <a:pPr algn="ctr" defTabSz="914400"/>
            <a:r>
              <a:rPr lang="en-US" sz="4000" b="1" kern="1200" dirty="0">
                <a:latin typeface="+mj-lt"/>
                <a:ea typeface="+mj-ea"/>
                <a:cs typeface="+mj-cs"/>
              </a:rPr>
              <a:t>An Effective Law to </a:t>
            </a:r>
            <a:br>
              <a:rPr lang="en-US" sz="4000" b="1" kern="1200" dirty="0">
                <a:latin typeface="+mj-lt"/>
                <a:ea typeface="+mj-ea"/>
                <a:cs typeface="+mj-cs"/>
              </a:rPr>
            </a:br>
            <a:r>
              <a:rPr lang="en-US" sz="4000" b="1" kern="1200" dirty="0">
                <a:latin typeface="+mj-lt"/>
                <a:ea typeface="+mj-ea"/>
                <a:cs typeface="+mj-cs"/>
              </a:rPr>
              <a:t>Raise Tobacco Sales Age to 21</a:t>
            </a:r>
            <a:endParaRPr lang="en-US" sz="4000" kern="1200" dirty="0">
              <a:solidFill>
                <a:srgbClr val="FFFFFF"/>
              </a:solidFill>
              <a:latin typeface="+mj-lt"/>
              <a:ea typeface="+mj-ea"/>
              <a:cs typeface="+mj-cs"/>
            </a:endParaRPr>
          </a:p>
        </p:txBody>
      </p:sp>
      <p:sp>
        <p:nvSpPr>
          <p:cNvPr id="7" name="Content Placeholder 6">
            <a:extLst>
              <a:ext uri="{FF2B5EF4-FFF2-40B4-BE49-F238E27FC236}">
                <a16:creationId xmlns:a16="http://schemas.microsoft.com/office/drawing/2014/main" id="{0753E92B-6A35-4521-B802-5A0508013831}"/>
              </a:ext>
            </a:extLst>
          </p:cNvPr>
          <p:cNvSpPr>
            <a:spLocks noGrp="1"/>
          </p:cNvSpPr>
          <p:nvPr>
            <p:ph idx="1"/>
          </p:nvPr>
        </p:nvSpPr>
        <p:spPr>
          <a:xfrm>
            <a:off x="4131792" y="1558324"/>
            <a:ext cx="3942857" cy="4363844"/>
          </a:xfrm>
        </p:spPr>
        <p:txBody>
          <a:bodyPr vert="horz" lIns="91440" tIns="45720" rIns="91440" bIns="45720" rtlCol="0">
            <a:normAutofit/>
          </a:bodyPr>
          <a:lstStyle/>
          <a:p>
            <a:pPr marL="0" indent="-228600" defTabSz="914400">
              <a:spcBef>
                <a:spcPts val="0"/>
              </a:spcBef>
              <a:spcAft>
                <a:spcPts val="600"/>
              </a:spcAft>
            </a:pPr>
            <a:endParaRPr lang="en-US" sz="1400" dirty="0"/>
          </a:p>
          <a:p>
            <a:pPr indent="-228600" defTabSz="914400">
              <a:spcBef>
                <a:spcPts val="0"/>
              </a:spcBef>
              <a:spcAft>
                <a:spcPts val="600"/>
              </a:spcAft>
            </a:pPr>
            <a:r>
              <a:rPr lang="en-US" sz="2400" dirty="0"/>
              <a:t>Applies to all tobacco products</a:t>
            </a:r>
          </a:p>
          <a:p>
            <a:pPr indent="-228600" defTabSz="914400">
              <a:spcBef>
                <a:spcPts val="0"/>
              </a:spcBef>
              <a:spcAft>
                <a:spcPts val="600"/>
              </a:spcAft>
            </a:pPr>
            <a:r>
              <a:rPr lang="en-US" sz="2400" b="1" dirty="0">
                <a:solidFill>
                  <a:srgbClr val="C00000"/>
                </a:solidFill>
              </a:rPr>
              <a:t>Requires retailer permit</a:t>
            </a:r>
          </a:p>
          <a:p>
            <a:pPr indent="-228600" defTabSz="914400">
              <a:spcBef>
                <a:spcPts val="0"/>
              </a:spcBef>
              <a:spcAft>
                <a:spcPts val="600"/>
              </a:spcAft>
            </a:pPr>
            <a:r>
              <a:rPr lang="en-US" sz="2400" dirty="0"/>
              <a:t>Requires ID checks</a:t>
            </a:r>
          </a:p>
          <a:p>
            <a:pPr indent="-228600" defTabSz="914400">
              <a:spcBef>
                <a:spcPts val="0"/>
              </a:spcBef>
              <a:spcAft>
                <a:spcPts val="600"/>
              </a:spcAft>
            </a:pPr>
            <a:r>
              <a:rPr lang="en-US" sz="2400" dirty="0"/>
              <a:t>Imposes minimal penalties for purchasers under 21</a:t>
            </a:r>
          </a:p>
          <a:p>
            <a:pPr indent="-228600" defTabSz="914400">
              <a:spcBef>
                <a:spcPts val="0"/>
              </a:spcBef>
              <a:spcAft>
                <a:spcPts val="600"/>
              </a:spcAft>
            </a:pPr>
            <a:r>
              <a:rPr lang="en-US" sz="2400" dirty="0"/>
              <a:t>Holds retailers responsible for violations</a:t>
            </a:r>
          </a:p>
          <a:p>
            <a:pPr indent="-228600" defTabSz="914400">
              <a:spcBef>
                <a:spcPts val="0"/>
              </a:spcBef>
              <a:spcAft>
                <a:spcPts val="600"/>
              </a:spcAft>
            </a:pPr>
            <a:r>
              <a:rPr lang="en-US" sz="2400" dirty="0"/>
              <a:t>Requires signage</a:t>
            </a:r>
          </a:p>
          <a:p>
            <a:pPr indent="-228600" defTabSz="914400">
              <a:spcBef>
                <a:spcPts val="0"/>
              </a:spcBef>
              <a:spcAft>
                <a:spcPts val="600"/>
              </a:spcAft>
            </a:pPr>
            <a:endParaRPr lang="en-US" sz="1400" dirty="0"/>
          </a:p>
        </p:txBody>
      </p:sp>
      <p:cxnSp>
        <p:nvCxnSpPr>
          <p:cNvPr id="27" name="Straight Connector 2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573FAC5-91F8-4E64-B9F5-FFFA43F6A002}"/>
              </a:ext>
            </a:extLst>
          </p:cNvPr>
          <p:cNvSpPr txBox="1"/>
          <p:nvPr/>
        </p:nvSpPr>
        <p:spPr>
          <a:xfrm>
            <a:off x="4352452" y="6140961"/>
            <a:ext cx="7717251" cy="143407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https://www.cdc.gov/tobacco/stateandcommunity/tobacco_control_programs/surveillance_evaluation/tobacco-21-policy-evaluation/index.html</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6">
            <a:extLst>
              <a:ext uri="{FF2B5EF4-FFF2-40B4-BE49-F238E27FC236}">
                <a16:creationId xmlns:a16="http://schemas.microsoft.com/office/drawing/2014/main" id="{3354A8FC-D555-027E-2D88-2D9EB2E90139}"/>
              </a:ext>
            </a:extLst>
          </p:cNvPr>
          <p:cNvSpPr txBox="1">
            <a:spLocks/>
          </p:cNvSpPr>
          <p:nvPr/>
        </p:nvSpPr>
        <p:spPr>
          <a:xfrm>
            <a:off x="8321863" y="1556015"/>
            <a:ext cx="3747840" cy="4363844"/>
          </a:xfrm>
          <a:prstGeom prst="rect">
            <a:avLst/>
          </a:prstGeom>
        </p:spPr>
        <p:txBody>
          <a:bodyPr vert="horz" lIns="91440" tIns="45720" rIns="91440" bIns="45720" rtlCol="0">
            <a:normAutofit/>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11"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Requires employee training</a:t>
            </a:r>
          </a:p>
          <a:p>
            <a:pPr marL="228611"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Prohibits internet sales to people under 21</a:t>
            </a:r>
          </a:p>
          <a:p>
            <a:pPr marL="228611"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Allows local government authority </a:t>
            </a:r>
          </a:p>
          <a:p>
            <a:pPr marL="228611"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Provides enough time for the state to implement and to educate retailers about the new law </a:t>
            </a:r>
          </a:p>
          <a:p>
            <a:pPr marL="228611"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775AB4B4-22C1-8C7B-02AC-84C4EB523B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02" y="372533"/>
            <a:ext cx="3342988" cy="5094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676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DAD3F49-C76A-DB39-CEA4-54227168F802}"/>
              </a:ext>
            </a:extLst>
          </p:cNvPr>
          <p:cNvSpPr txBox="1">
            <a:spLocks/>
          </p:cNvSpPr>
          <p:nvPr/>
        </p:nvSpPr>
        <p:spPr>
          <a:xfrm>
            <a:off x="762000" y="1498600"/>
            <a:ext cx="10983686" cy="4256313"/>
          </a:xfrm>
          <a:prstGeom prst="rect">
            <a:avLst/>
          </a:prstGeom>
        </p:spPr>
        <p:txBody>
          <a:bodyPr wrap="square" lIns="0" tIns="0" rIns="0" bIns="0">
            <a:normAutofit/>
          </a:bodyPr>
          <a:lstStyle>
            <a:lvl1pPr marL="0">
              <a:defRPr sz="3100" b="0" i="0">
                <a:solidFill>
                  <a:schemeClr val="tx1"/>
                </a:solidFill>
                <a:latin typeface="Tahoma"/>
                <a:ea typeface="+mn-ea"/>
                <a:cs typeface="Tahoma"/>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67" b="1" i="0" u="none" strike="noStrike" kern="0" cap="none" spc="0" normalizeH="0" baseline="0" noProof="0" dirty="0">
              <a:ln>
                <a:noFill/>
              </a:ln>
              <a:solidFill>
                <a:prstClr val="black"/>
              </a:solidFill>
              <a:effectLst/>
              <a:uLnTx/>
              <a:uFillTx/>
              <a:latin typeface="Tahoma"/>
              <a:ea typeface="+mn-ea"/>
              <a:cs typeface="Tahoma"/>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67" b="0" i="0" u="none" strike="noStrike" kern="0" cap="none" spc="0" normalizeH="0" baseline="0" noProof="0" dirty="0">
                <a:ln>
                  <a:noFill/>
                </a:ln>
                <a:solidFill>
                  <a:prstClr val="black"/>
                </a:solidFill>
                <a:effectLst/>
                <a:uLnTx/>
                <a:uFillTx/>
                <a:latin typeface="Tahoma"/>
                <a:ea typeface="+mn-ea"/>
                <a:cs typeface="Tahoma"/>
              </a:rPr>
              <a:t>Federal law,  known as the Synar Amendment, now requires states to annually inspect a random sample of tobacco retailers to determine what percentage are selling to </a:t>
            </a:r>
            <a:r>
              <a:rPr kumimoji="0" lang="en-US" sz="2067" b="1" i="0" u="none" strike="noStrike" kern="0" cap="none" spc="0" normalizeH="0" baseline="0" noProof="0" dirty="0">
                <a:ln>
                  <a:noFill/>
                </a:ln>
                <a:solidFill>
                  <a:prstClr val="black"/>
                </a:solidFill>
                <a:effectLst/>
                <a:uLnTx/>
                <a:uFillTx/>
                <a:latin typeface="Tahoma"/>
                <a:ea typeface="+mn-ea"/>
                <a:cs typeface="Tahoma"/>
              </a:rPr>
              <a:t>youth under age 21</a:t>
            </a:r>
            <a:r>
              <a:rPr kumimoji="0" lang="en-US" sz="2067" b="0" i="0" u="none" strike="noStrike" kern="0" cap="none" spc="0" normalizeH="0" baseline="0" noProof="0" dirty="0">
                <a:ln>
                  <a:noFill/>
                </a:ln>
                <a:solidFill>
                  <a:prstClr val="black"/>
                </a:solidFill>
                <a:effectLst/>
                <a:uLnTx/>
                <a:uFillTx/>
                <a:latin typeface="Tahoma"/>
                <a:ea typeface="+mn-ea"/>
                <a:cs typeface="Tahoma"/>
              </a:rPr>
              <a:t>.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67" b="0" i="0" u="none" strike="noStrike" kern="0" cap="none" spc="0" normalizeH="0" baseline="0" noProof="0" dirty="0">
              <a:ln>
                <a:noFill/>
              </a:ln>
              <a:solidFill>
                <a:prstClr val="black"/>
              </a:solidFill>
              <a:effectLst/>
              <a:uLnTx/>
              <a:uFillTx/>
              <a:latin typeface="Tahoma"/>
              <a:ea typeface="+mn-ea"/>
              <a:cs typeface="Tahoma"/>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67" b="0" i="0" u="none" strike="noStrike" kern="0" cap="none" spc="0" normalizeH="0" baseline="0" noProof="0" dirty="0">
                <a:ln>
                  <a:noFill/>
                </a:ln>
                <a:solidFill>
                  <a:prstClr val="black"/>
                </a:solidFill>
                <a:effectLst/>
                <a:uLnTx/>
                <a:uFillTx/>
                <a:latin typeface="Tahoma"/>
                <a:ea typeface="+mn-ea"/>
                <a:cs typeface="Tahoma"/>
              </a:rPr>
              <a:t>If the percentage of underage sales goes above </a:t>
            </a:r>
            <a:r>
              <a:rPr kumimoji="0" lang="en-US" sz="2067" b="0" i="0" u="none" strike="noStrike" kern="0" cap="none" spc="0" normalizeH="0" baseline="0" noProof="0" dirty="0">
                <a:ln>
                  <a:noFill/>
                </a:ln>
                <a:solidFill>
                  <a:srgbClr val="FF0000"/>
                </a:solidFill>
                <a:effectLst/>
                <a:uLnTx/>
                <a:uFillTx/>
                <a:latin typeface="Tahoma"/>
                <a:ea typeface="+mn-ea"/>
                <a:cs typeface="Tahoma"/>
              </a:rPr>
              <a:t>20%</a:t>
            </a:r>
            <a:r>
              <a:rPr kumimoji="0" lang="en-US" sz="2067" b="0" i="0" u="none" strike="noStrike" kern="0" cap="none" spc="0" normalizeH="0" baseline="0" noProof="0" dirty="0">
                <a:ln>
                  <a:noFill/>
                </a:ln>
                <a:solidFill>
                  <a:prstClr val="black"/>
                </a:solidFill>
                <a:effectLst/>
                <a:uLnTx/>
                <a:uFillTx/>
                <a:latin typeface="Tahoma"/>
                <a:ea typeface="+mn-ea"/>
                <a:cs typeface="Tahoma"/>
              </a:rPr>
              <a:t>, the state may be forced to forfeit </a:t>
            </a:r>
            <a:r>
              <a:rPr kumimoji="0" lang="en-US" sz="2067" b="1" i="0" u="none" strike="noStrike" kern="0" cap="none" spc="0" normalizeH="0" baseline="0" noProof="0" dirty="0">
                <a:ln>
                  <a:noFill/>
                </a:ln>
                <a:solidFill>
                  <a:prstClr val="black"/>
                </a:solidFill>
                <a:effectLst/>
                <a:uLnTx/>
                <a:uFillTx/>
                <a:latin typeface="Tahoma"/>
                <a:ea typeface="+mn-ea"/>
                <a:cs typeface="Tahoma"/>
              </a:rPr>
              <a:t>millions</a:t>
            </a:r>
            <a:r>
              <a:rPr kumimoji="0" lang="en-US" sz="2067" b="0" i="0" u="none" strike="noStrike" kern="0" cap="none" spc="0" normalizeH="0" baseline="0" noProof="0" dirty="0">
                <a:ln>
                  <a:noFill/>
                </a:ln>
                <a:solidFill>
                  <a:prstClr val="black"/>
                </a:solidFill>
                <a:effectLst/>
                <a:uLnTx/>
                <a:uFillTx/>
                <a:latin typeface="Tahoma"/>
                <a:ea typeface="+mn-ea"/>
                <a:cs typeface="Tahoma"/>
              </a:rPr>
              <a:t> of federal Substance Abuse Prevention and Treatment block grant monies that fund prevention, treatment, and recovery initiatives</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67" b="0" i="0" u="none" strike="noStrike" kern="0" cap="none" spc="0" normalizeH="0" baseline="0" noProof="0" dirty="0">
              <a:ln>
                <a:noFill/>
              </a:ln>
              <a:solidFill>
                <a:prstClr val="black"/>
              </a:solidFill>
              <a:effectLst/>
              <a:uLnTx/>
              <a:uFillTx/>
              <a:latin typeface="Tahoma"/>
              <a:ea typeface="+mn-ea"/>
              <a:cs typeface="Tahoma"/>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67" b="0" i="0" u="none" strike="noStrike" kern="0" cap="none" spc="0" normalizeH="0" baseline="0" noProof="0" dirty="0">
                <a:ln>
                  <a:noFill/>
                </a:ln>
                <a:solidFill>
                  <a:prstClr val="black"/>
                </a:solidFill>
                <a:effectLst/>
                <a:uLnTx/>
                <a:uFillTx/>
                <a:latin typeface="Tahoma"/>
                <a:ea typeface="+mn-ea"/>
                <a:cs typeface="Tahoma"/>
              </a:rPr>
              <a:t>Recent high violation rates in North Carolina have sounded the alarm to focus on reducing sales to youth.</a:t>
            </a:r>
            <a:br>
              <a:rPr kumimoji="0" lang="en-US" sz="2067" b="0" i="0" u="none" strike="noStrike" kern="0" cap="none" spc="0" normalizeH="0" baseline="0" noProof="0" dirty="0">
                <a:ln>
                  <a:noFill/>
                </a:ln>
                <a:solidFill>
                  <a:prstClr val="black"/>
                </a:solidFill>
                <a:effectLst/>
                <a:uLnTx/>
                <a:uFillTx/>
                <a:latin typeface="Tahoma"/>
                <a:ea typeface="+mn-ea"/>
                <a:cs typeface="Tahoma"/>
              </a:rPr>
            </a:br>
            <a:endParaRPr kumimoji="0" lang="en-US" sz="2067" b="0" i="0" u="none" strike="noStrike" kern="0" cap="none" spc="0" normalizeH="0" baseline="0" noProof="0" dirty="0">
              <a:ln>
                <a:noFill/>
              </a:ln>
              <a:solidFill>
                <a:prstClr val="black"/>
              </a:solidFill>
              <a:effectLst/>
              <a:uLnTx/>
              <a:uFillTx/>
              <a:latin typeface="Tahoma"/>
              <a:ea typeface="+mn-ea"/>
              <a:cs typeface="Tahoma"/>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67" b="1" i="0" u="none" strike="noStrike" kern="0" cap="none" spc="0" normalizeH="0" baseline="0" noProof="0" dirty="0">
              <a:ln>
                <a:noFill/>
              </a:ln>
              <a:solidFill>
                <a:prstClr val="black"/>
              </a:solidFill>
              <a:effectLst/>
              <a:uLnTx/>
              <a:uFillTx/>
              <a:latin typeface="Tahoma"/>
              <a:ea typeface="+mn-ea"/>
              <a:cs typeface="Tahoma"/>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67" b="0" i="0" u="none" strike="noStrike" kern="0" cap="none" spc="0" normalizeH="0" baseline="0" noProof="0" dirty="0">
              <a:ln>
                <a:noFill/>
              </a:ln>
              <a:solidFill>
                <a:prstClr val="black"/>
              </a:solidFill>
              <a:effectLst/>
              <a:uLnTx/>
              <a:uFillTx/>
              <a:latin typeface="Tahoma"/>
              <a:ea typeface="+mn-ea"/>
              <a:cs typeface="Tahoma"/>
            </a:endParaRPr>
          </a:p>
        </p:txBody>
      </p:sp>
      <p:sp>
        <p:nvSpPr>
          <p:cNvPr id="5" name="Title 1">
            <a:extLst>
              <a:ext uri="{FF2B5EF4-FFF2-40B4-BE49-F238E27FC236}">
                <a16:creationId xmlns:a16="http://schemas.microsoft.com/office/drawing/2014/main" id="{891FFA2D-5379-F091-2894-73392246DE2D}"/>
              </a:ext>
            </a:extLst>
          </p:cNvPr>
          <p:cNvSpPr>
            <a:spLocks noGrp="1"/>
          </p:cNvSpPr>
          <p:nvPr>
            <p:ph type="title"/>
          </p:nvPr>
        </p:nvSpPr>
        <p:spPr>
          <a:xfrm>
            <a:off x="745344" y="584201"/>
            <a:ext cx="10515600" cy="666977"/>
          </a:xfrm>
        </p:spPr>
        <p:txBody>
          <a:bodyPr/>
          <a:lstStyle/>
          <a:p>
            <a:pPr algn="ctr"/>
            <a:r>
              <a:rPr lang="en-US" b="1" dirty="0"/>
              <a:t>Federal Synar Amendment</a:t>
            </a:r>
          </a:p>
        </p:txBody>
      </p:sp>
    </p:spTree>
    <p:extLst>
      <p:ext uri="{BB962C8B-B14F-4D97-AF65-F5344CB8AC3E}">
        <p14:creationId xmlns:p14="http://schemas.microsoft.com/office/powerpoint/2010/main" val="417791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9AA204-04B9-5EA0-1349-972D5A6FF0F3}"/>
              </a:ext>
            </a:extLst>
          </p:cNvPr>
          <p:cNvPicPr>
            <a:picLocks noGrp="1" noChangeAspect="1"/>
          </p:cNvPicPr>
          <p:nvPr>
            <p:ph idx="1"/>
          </p:nvPr>
        </p:nvPicPr>
        <p:blipFill>
          <a:blip r:embed="rId2"/>
          <a:stretch>
            <a:fillRect/>
          </a:stretch>
        </p:blipFill>
        <p:spPr>
          <a:xfrm>
            <a:off x="514217" y="335597"/>
            <a:ext cx="9242055" cy="4351338"/>
          </a:xfrm>
        </p:spPr>
      </p:pic>
      <p:sp>
        <p:nvSpPr>
          <p:cNvPr id="6" name="TextBox 5">
            <a:extLst>
              <a:ext uri="{FF2B5EF4-FFF2-40B4-BE49-F238E27FC236}">
                <a16:creationId xmlns:a16="http://schemas.microsoft.com/office/drawing/2014/main" id="{8E0D438C-4DBF-1069-F8AB-2F3B7EA41F9C}"/>
              </a:ext>
            </a:extLst>
          </p:cNvPr>
          <p:cNvSpPr txBox="1"/>
          <p:nvPr/>
        </p:nvSpPr>
        <p:spPr>
          <a:xfrm>
            <a:off x="1111249" y="5045075"/>
            <a:ext cx="5689601"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Change for Life: Tobacco-Free Recovery</a:t>
            </a:r>
          </a:p>
          <a:p>
            <a:pPr marL="285750" indent="-285750">
              <a:buFont typeface="Arial" panose="020B0604020202020204" pitchFamily="34" charset="0"/>
              <a:buChar char="•"/>
            </a:pPr>
            <a:r>
              <a:rPr lang="en-US" sz="2400" b="1" dirty="0"/>
              <a:t>Quit Menthol Your Way</a:t>
            </a:r>
          </a:p>
          <a:p>
            <a:pPr marL="285750" indent="-285750">
              <a:buFont typeface="Arial" panose="020B0604020202020204" pitchFamily="34" charset="0"/>
              <a:buChar char="•"/>
            </a:pPr>
            <a:r>
              <a:rPr lang="en-US" sz="2400" b="1" dirty="0"/>
              <a:t>Quitting Tobacco Use</a:t>
            </a:r>
          </a:p>
        </p:txBody>
      </p:sp>
      <p:sp>
        <p:nvSpPr>
          <p:cNvPr id="7" name="TextBox 6">
            <a:extLst>
              <a:ext uri="{FF2B5EF4-FFF2-40B4-BE49-F238E27FC236}">
                <a16:creationId xmlns:a16="http://schemas.microsoft.com/office/drawing/2014/main" id="{6876BFC6-7094-2285-D37A-9CDEE86EA6B2}"/>
              </a:ext>
            </a:extLst>
          </p:cNvPr>
          <p:cNvSpPr txBox="1"/>
          <p:nvPr/>
        </p:nvSpPr>
        <p:spPr>
          <a:xfrm>
            <a:off x="6800850" y="5045075"/>
            <a:ext cx="4943475" cy="1477328"/>
          </a:xfrm>
          <a:prstGeom prst="rect">
            <a:avLst/>
          </a:prstGeom>
          <a:noFill/>
        </p:spPr>
        <p:txBody>
          <a:bodyPr wrap="square" rtlCol="0">
            <a:spAutoFit/>
          </a:bodyPr>
          <a:lstStyle/>
          <a:p>
            <a:pPr marL="285750" indent="-285750">
              <a:buFont typeface="Arial" panose="020B0604020202020204" pitchFamily="34" charset="0"/>
              <a:buChar char="•"/>
            </a:pPr>
            <a:r>
              <a:rPr lang="en-US" sz="2400" b="1" dirty="0"/>
              <a:t>Region 4 Tobacco-Free Alliance</a:t>
            </a:r>
          </a:p>
          <a:p>
            <a:pPr marL="285750" indent="-285750">
              <a:buFont typeface="Arial" panose="020B0604020202020204" pitchFamily="34" charset="0"/>
              <a:buChar char="•"/>
            </a:pPr>
            <a:r>
              <a:rPr lang="en-US" sz="2400" b="1" dirty="0"/>
              <a:t>Tobacco-Free Policy</a:t>
            </a:r>
          </a:p>
          <a:p>
            <a:pPr marL="285750" indent="-285750">
              <a:buFont typeface="Arial" panose="020B0604020202020204" pitchFamily="34" charset="0"/>
              <a:buChar char="•"/>
            </a:pPr>
            <a:r>
              <a:rPr lang="en-US" sz="2400" b="1" dirty="0"/>
              <a:t>Youth Tobacco Prevention</a:t>
            </a:r>
          </a:p>
          <a:p>
            <a:endParaRPr lang="en-US" dirty="0"/>
          </a:p>
        </p:txBody>
      </p:sp>
      <p:sp>
        <p:nvSpPr>
          <p:cNvPr id="8" name="Oval 7">
            <a:extLst>
              <a:ext uri="{FF2B5EF4-FFF2-40B4-BE49-F238E27FC236}">
                <a16:creationId xmlns:a16="http://schemas.microsoft.com/office/drawing/2014/main" id="{6F47EC70-54AF-CAA7-A0C0-5B67B888D357}"/>
              </a:ext>
            </a:extLst>
          </p:cNvPr>
          <p:cNvSpPr/>
          <p:nvPr/>
        </p:nvSpPr>
        <p:spPr>
          <a:xfrm>
            <a:off x="9756272" y="1329415"/>
            <a:ext cx="2268443" cy="1989314"/>
          </a:xfrm>
          <a:prstGeom prst="ellipse">
            <a:avLst/>
          </a:prstGeom>
          <a:noFill/>
          <a:ln w="76200">
            <a:solidFill>
              <a:srgbClr val="2E9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89253A9-9938-FE5C-DE89-550594A83DE7}"/>
              </a:ext>
            </a:extLst>
          </p:cNvPr>
          <p:cNvSpPr txBox="1"/>
          <p:nvPr/>
        </p:nvSpPr>
        <p:spPr>
          <a:xfrm rot="20458864">
            <a:off x="9766790" y="1772170"/>
            <a:ext cx="2247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TobaccoFree.MeckNC.gov</a:t>
            </a:r>
          </a:p>
        </p:txBody>
      </p:sp>
    </p:spTree>
    <p:extLst>
      <p:ext uri="{BB962C8B-B14F-4D97-AF65-F5344CB8AC3E}">
        <p14:creationId xmlns:p14="http://schemas.microsoft.com/office/powerpoint/2010/main" val="10788890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942482" y="279400"/>
            <a:ext cx="10237046" cy="645027"/>
          </a:xfrm>
          <a:prstGeom prst="rect">
            <a:avLst/>
          </a:prstGeom>
          <a:solidFill>
            <a:srgbClr val="000000"/>
          </a:solidFill>
        </p:spPr>
        <p:txBody>
          <a:bodyPr vert="horz" wrap="square" lIns="0" tIns="13123" rIns="0" bIns="0" rtlCol="0">
            <a:spAutoFit/>
          </a:bodyPr>
          <a:lstStyle/>
          <a:p>
            <a:pPr marL="3002853" marR="307355" indent="-2480434">
              <a:lnSpc>
                <a:spcPts val="2553"/>
              </a:lnSpc>
              <a:spcBef>
                <a:spcPts val="103"/>
              </a:spcBef>
            </a:pPr>
            <a:r>
              <a:rPr sz="1833" spc="87" dirty="0">
                <a:solidFill>
                  <a:srgbClr val="FFFFFF"/>
                </a:solidFill>
              </a:rPr>
              <a:t>LICENSING</a:t>
            </a:r>
            <a:r>
              <a:rPr sz="1833" spc="-97" dirty="0">
                <a:solidFill>
                  <a:srgbClr val="FFFFFF"/>
                </a:solidFill>
              </a:rPr>
              <a:t> </a:t>
            </a:r>
            <a:r>
              <a:rPr sz="1833" spc="180" dirty="0">
                <a:solidFill>
                  <a:srgbClr val="FFFFFF"/>
                </a:solidFill>
              </a:rPr>
              <a:t>OR</a:t>
            </a:r>
            <a:r>
              <a:rPr sz="1833" spc="-97" dirty="0">
                <a:solidFill>
                  <a:srgbClr val="FFFFFF"/>
                </a:solidFill>
              </a:rPr>
              <a:t> </a:t>
            </a:r>
            <a:r>
              <a:rPr sz="1833" spc="87" dirty="0">
                <a:solidFill>
                  <a:srgbClr val="FFFFFF"/>
                </a:solidFill>
              </a:rPr>
              <a:t>PERMITTING</a:t>
            </a:r>
            <a:r>
              <a:rPr sz="1833" spc="-97" dirty="0">
                <a:solidFill>
                  <a:srgbClr val="FFFFFF"/>
                </a:solidFill>
              </a:rPr>
              <a:t> </a:t>
            </a:r>
            <a:r>
              <a:rPr sz="1833" spc="136" dirty="0">
                <a:solidFill>
                  <a:srgbClr val="FFFFFF"/>
                </a:solidFill>
              </a:rPr>
              <a:t>OF</a:t>
            </a:r>
            <a:r>
              <a:rPr sz="1833" spc="-93" dirty="0">
                <a:solidFill>
                  <a:srgbClr val="FFFFFF"/>
                </a:solidFill>
              </a:rPr>
              <a:t> </a:t>
            </a:r>
            <a:r>
              <a:rPr sz="1833" spc="160" dirty="0">
                <a:solidFill>
                  <a:srgbClr val="FFFFFF"/>
                </a:solidFill>
              </a:rPr>
              <a:t>TOBACCO</a:t>
            </a:r>
            <a:r>
              <a:rPr sz="1833" spc="-97" dirty="0">
                <a:solidFill>
                  <a:srgbClr val="FFFFFF"/>
                </a:solidFill>
              </a:rPr>
              <a:t> </a:t>
            </a:r>
            <a:r>
              <a:rPr sz="1833" spc="157" dirty="0">
                <a:solidFill>
                  <a:srgbClr val="FFFFFF"/>
                </a:solidFill>
              </a:rPr>
              <a:t>PRODUCT</a:t>
            </a:r>
            <a:r>
              <a:rPr sz="1833" spc="-97" dirty="0">
                <a:solidFill>
                  <a:srgbClr val="FFFFFF"/>
                </a:solidFill>
              </a:rPr>
              <a:t> </a:t>
            </a:r>
            <a:r>
              <a:rPr sz="1833" spc="103" dirty="0">
                <a:solidFill>
                  <a:srgbClr val="FFFFFF"/>
                </a:solidFill>
              </a:rPr>
              <a:t>RETAILERS</a:t>
            </a:r>
            <a:r>
              <a:rPr sz="1833" spc="-93" dirty="0">
                <a:solidFill>
                  <a:srgbClr val="FFFFFF"/>
                </a:solidFill>
              </a:rPr>
              <a:t> </a:t>
            </a:r>
            <a:r>
              <a:rPr sz="1833" dirty="0">
                <a:solidFill>
                  <a:srgbClr val="FFFFFF"/>
                </a:solidFill>
              </a:rPr>
              <a:t>IS</a:t>
            </a:r>
            <a:r>
              <a:rPr sz="1833" spc="-97" dirty="0">
                <a:solidFill>
                  <a:srgbClr val="FFFFFF"/>
                </a:solidFill>
              </a:rPr>
              <a:t> </a:t>
            </a:r>
            <a:r>
              <a:rPr sz="1833" spc="233" dirty="0">
                <a:solidFill>
                  <a:srgbClr val="FFFFFF"/>
                </a:solidFill>
              </a:rPr>
              <a:t>AN</a:t>
            </a:r>
            <a:r>
              <a:rPr sz="1833" spc="-97" dirty="0">
                <a:solidFill>
                  <a:srgbClr val="FFFFFF"/>
                </a:solidFill>
              </a:rPr>
              <a:t> </a:t>
            </a:r>
            <a:r>
              <a:rPr sz="1833" spc="87" dirty="0">
                <a:solidFill>
                  <a:srgbClr val="FFFFFF"/>
                </a:solidFill>
              </a:rPr>
              <a:t>EFFECTIVE </a:t>
            </a:r>
            <a:r>
              <a:rPr sz="1833" spc="203" dirty="0">
                <a:solidFill>
                  <a:srgbClr val="FFFFFF"/>
                </a:solidFill>
              </a:rPr>
              <a:t>MEANS</a:t>
            </a:r>
            <a:r>
              <a:rPr sz="1833" spc="-100" dirty="0">
                <a:solidFill>
                  <a:srgbClr val="FFFFFF"/>
                </a:solidFill>
              </a:rPr>
              <a:t> </a:t>
            </a:r>
            <a:r>
              <a:rPr sz="1833" spc="83" dirty="0">
                <a:solidFill>
                  <a:srgbClr val="FFFFFF"/>
                </a:solidFill>
              </a:rPr>
              <a:t>TO</a:t>
            </a:r>
            <a:r>
              <a:rPr sz="1833" spc="-97" dirty="0">
                <a:solidFill>
                  <a:srgbClr val="FFFFFF"/>
                </a:solidFill>
              </a:rPr>
              <a:t> </a:t>
            </a:r>
            <a:r>
              <a:rPr sz="1833" spc="169" dirty="0">
                <a:solidFill>
                  <a:srgbClr val="FFFFFF"/>
                </a:solidFill>
              </a:rPr>
              <a:t>REDUCE</a:t>
            </a:r>
            <a:r>
              <a:rPr sz="1833" spc="-97" dirty="0">
                <a:solidFill>
                  <a:srgbClr val="FFFFFF"/>
                </a:solidFill>
              </a:rPr>
              <a:t> </a:t>
            </a:r>
            <a:r>
              <a:rPr sz="1833" spc="136" dirty="0">
                <a:solidFill>
                  <a:srgbClr val="FFFFFF"/>
                </a:solidFill>
              </a:rPr>
              <a:t>SALES</a:t>
            </a:r>
            <a:r>
              <a:rPr sz="1833" spc="-97" dirty="0">
                <a:solidFill>
                  <a:srgbClr val="FFFFFF"/>
                </a:solidFill>
              </a:rPr>
              <a:t> </a:t>
            </a:r>
            <a:r>
              <a:rPr sz="1833" spc="83" dirty="0">
                <a:solidFill>
                  <a:srgbClr val="FFFFFF"/>
                </a:solidFill>
              </a:rPr>
              <a:t>TO</a:t>
            </a:r>
            <a:r>
              <a:rPr sz="1833" spc="-97" dirty="0">
                <a:solidFill>
                  <a:srgbClr val="FFFFFF"/>
                </a:solidFill>
              </a:rPr>
              <a:t> </a:t>
            </a:r>
            <a:r>
              <a:rPr sz="1833" spc="123" dirty="0">
                <a:solidFill>
                  <a:srgbClr val="FFFFFF"/>
                </a:solidFill>
              </a:rPr>
              <a:t>YOUTH</a:t>
            </a:r>
            <a:endParaRPr sz="1833" dirty="0"/>
          </a:p>
        </p:txBody>
      </p:sp>
      <p:sp>
        <p:nvSpPr>
          <p:cNvPr id="12" name="object 12"/>
          <p:cNvSpPr txBox="1"/>
          <p:nvPr/>
        </p:nvSpPr>
        <p:spPr>
          <a:xfrm>
            <a:off x="863600" y="1295400"/>
            <a:ext cx="10608272" cy="4617973"/>
          </a:xfrm>
          <a:prstGeom prst="rect">
            <a:avLst/>
          </a:prstGeom>
        </p:spPr>
        <p:txBody>
          <a:bodyPr vert="horz" wrap="square" lIns="0" tIns="65193" rIns="0" bIns="0" rtlCol="0">
            <a:spAutoFit/>
          </a:bodyPr>
          <a:lstStyle/>
          <a:p>
            <a:pPr marL="8467" marR="0" lvl="0" indent="0" algn="l" defTabSz="609630" rtl="0" eaLnBrk="1" fontAlgn="auto" latinLnBrk="0" hangingPunct="1">
              <a:lnSpc>
                <a:spcPct val="100000"/>
              </a:lnSpc>
              <a:spcBef>
                <a:spcPts val="513"/>
              </a:spcBef>
              <a:spcAft>
                <a:spcPts val="0"/>
              </a:spcAft>
              <a:buClrTx/>
              <a:buSzTx/>
              <a:buFontTx/>
              <a:buNone/>
              <a:tabLst/>
              <a:defRPr/>
            </a:pPr>
            <a:r>
              <a:rPr kumimoji="0" sz="2333" b="0" i="0" u="none" strike="noStrike" kern="0" cap="none" spc="187" normalizeH="0" baseline="0" noProof="0" dirty="0">
                <a:ln>
                  <a:noFill/>
                </a:ln>
                <a:solidFill>
                  <a:sysClr val="windowText" lastClr="000000"/>
                </a:solidFill>
                <a:effectLst/>
                <a:uLnTx/>
                <a:uFillTx/>
                <a:latin typeface="Tahoma"/>
                <a:ea typeface="+mn-ea"/>
                <a:cs typeface="Tahoma"/>
              </a:rPr>
              <a:t>Tobacco</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30" normalizeH="0" baseline="0" noProof="0" dirty="0">
                <a:ln>
                  <a:noFill/>
                </a:ln>
                <a:solidFill>
                  <a:sysClr val="windowText" lastClr="000000"/>
                </a:solidFill>
                <a:effectLst/>
                <a:uLnTx/>
                <a:uFillTx/>
                <a:latin typeface="Tahoma"/>
                <a:ea typeface="+mn-ea"/>
                <a:cs typeface="Tahoma"/>
              </a:rPr>
              <a:t>retailer</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03" normalizeH="0" baseline="0" noProof="0" dirty="0">
                <a:ln>
                  <a:noFill/>
                </a:ln>
                <a:solidFill>
                  <a:sysClr val="windowText" lastClr="000000"/>
                </a:solidFill>
                <a:effectLst/>
                <a:uLnTx/>
                <a:uFillTx/>
                <a:latin typeface="Tahoma"/>
                <a:ea typeface="+mn-ea"/>
                <a:cs typeface="Tahoma"/>
              </a:rPr>
              <a:t>permitting</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93" normalizeH="0" baseline="0" noProof="0" dirty="0">
                <a:ln>
                  <a:noFill/>
                </a:ln>
                <a:solidFill>
                  <a:sysClr val="windowText" lastClr="000000"/>
                </a:solidFill>
                <a:effectLst/>
                <a:uLnTx/>
                <a:uFillTx/>
                <a:latin typeface="Tahoma"/>
                <a:ea typeface="+mn-ea"/>
                <a:cs typeface="Tahoma"/>
              </a:rPr>
              <a:t>is</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69" normalizeH="0" baseline="0" noProof="0" dirty="0">
                <a:ln>
                  <a:noFill/>
                </a:ln>
                <a:solidFill>
                  <a:sysClr val="windowText" lastClr="000000"/>
                </a:solidFill>
                <a:effectLst/>
                <a:uLnTx/>
                <a:uFillTx/>
                <a:latin typeface="Tahoma"/>
                <a:ea typeface="+mn-ea"/>
                <a:cs typeface="Tahoma"/>
              </a:rPr>
              <a:t>beneficial</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80" normalizeH="0" baseline="0" noProof="0" dirty="0">
                <a:ln>
                  <a:noFill/>
                </a:ln>
                <a:solidFill>
                  <a:sysClr val="windowText" lastClr="000000"/>
                </a:solidFill>
                <a:effectLst/>
                <a:uLnTx/>
                <a:uFillTx/>
                <a:latin typeface="Tahoma"/>
                <a:ea typeface="+mn-ea"/>
                <a:cs typeface="Tahoma"/>
              </a:rPr>
              <a:t>because</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7" normalizeH="0" baseline="0" noProof="0" dirty="0">
                <a:ln>
                  <a:noFill/>
                </a:ln>
                <a:solidFill>
                  <a:sysClr val="windowText" lastClr="000000"/>
                </a:solidFill>
                <a:effectLst/>
                <a:uLnTx/>
                <a:uFillTx/>
                <a:latin typeface="Tahoma"/>
                <a:ea typeface="+mn-ea"/>
                <a:cs typeface="Tahoma"/>
              </a:rPr>
              <a:t>it:</a:t>
            </a:r>
            <a:endParaRPr kumimoji="0" lang="en-US" sz="2333" b="0" i="0" u="none" strike="noStrike" kern="0" cap="none" spc="-17" normalizeH="0" baseline="0" noProof="0" dirty="0">
              <a:ln>
                <a:noFill/>
              </a:ln>
              <a:solidFill>
                <a:sysClr val="windowText" lastClr="000000"/>
              </a:solidFill>
              <a:effectLst/>
              <a:uLnTx/>
              <a:uFillTx/>
              <a:latin typeface="Tahoma"/>
              <a:ea typeface="+mn-ea"/>
              <a:cs typeface="Tahoma"/>
            </a:endParaRPr>
          </a:p>
          <a:p>
            <a:pPr marL="8467" marR="0" lvl="0" indent="0" algn="l" defTabSz="609630" rtl="0" eaLnBrk="1" fontAlgn="auto" latinLnBrk="0" hangingPunct="1">
              <a:lnSpc>
                <a:spcPct val="100000"/>
              </a:lnSpc>
              <a:spcBef>
                <a:spcPts val="513"/>
              </a:spcBef>
              <a:spcAft>
                <a:spcPts val="0"/>
              </a:spcAft>
              <a:buClrTx/>
              <a:buSzTx/>
              <a:buFontTx/>
              <a:buNone/>
              <a:tabLst/>
              <a:defRPr/>
            </a:pPr>
            <a:endParaRPr kumimoji="0" sz="2333" b="0" i="0" u="none" strike="noStrike" kern="0" cap="none" spc="0" normalizeH="0" baseline="0" noProof="0" dirty="0">
              <a:ln>
                <a:noFill/>
              </a:ln>
              <a:solidFill>
                <a:sysClr val="windowText" lastClr="000000"/>
              </a:solidFill>
              <a:effectLst/>
              <a:uLnTx/>
              <a:uFillTx/>
              <a:latin typeface="Tahoma"/>
              <a:ea typeface="+mn-ea"/>
              <a:cs typeface="Tahoma"/>
            </a:endParaRPr>
          </a:p>
          <a:p>
            <a:pPr marL="516069" marR="3387" lvl="0" indent="0" algn="l" defTabSz="609630" rtl="0" eaLnBrk="1" fontAlgn="auto" latinLnBrk="0" hangingPunct="1">
              <a:lnSpc>
                <a:spcPts val="3253"/>
              </a:lnSpc>
              <a:spcBef>
                <a:spcPts val="180"/>
              </a:spcBef>
              <a:spcAft>
                <a:spcPts val="0"/>
              </a:spcAft>
              <a:buClrTx/>
              <a:buSzTx/>
              <a:buFontTx/>
              <a:buNone/>
              <a:tabLst/>
              <a:defRPr/>
            </a:pPr>
            <a:r>
              <a:rPr kumimoji="0" sz="2333" b="0" i="0" u="none" strike="noStrike" kern="0" cap="none" spc="210" normalizeH="0" baseline="0" noProof="0" dirty="0">
                <a:ln>
                  <a:noFill/>
                </a:ln>
                <a:solidFill>
                  <a:sysClr val="windowText" lastClr="000000"/>
                </a:solidFill>
                <a:effectLst/>
                <a:uLnTx/>
                <a:uFillTx/>
                <a:latin typeface="Tahoma"/>
                <a:ea typeface="+mn-ea"/>
                <a:cs typeface="Tahoma"/>
              </a:rPr>
              <a:t>Allows</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0" normalizeH="0" baseline="0" noProof="0" dirty="0">
                <a:ln>
                  <a:noFill/>
                </a:ln>
                <a:solidFill>
                  <a:sysClr val="windowText" lastClr="000000"/>
                </a:solidFill>
                <a:effectLst/>
                <a:uLnTx/>
                <a:uFillTx/>
                <a:latin typeface="Tahoma"/>
                <a:ea typeface="+mn-ea"/>
                <a:cs typeface="Tahoma"/>
              </a:rPr>
              <a:t>the</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36" normalizeH="0" baseline="0" noProof="0" dirty="0">
                <a:ln>
                  <a:noFill/>
                </a:ln>
                <a:solidFill>
                  <a:sysClr val="windowText" lastClr="000000"/>
                </a:solidFill>
                <a:effectLst/>
                <a:uLnTx/>
                <a:uFillTx/>
                <a:latin typeface="Tahoma"/>
                <a:ea typeface="+mn-ea"/>
                <a:cs typeface="Tahoma"/>
              </a:rPr>
              <a:t>state</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83" normalizeH="0" baseline="0" noProof="0" dirty="0">
                <a:ln>
                  <a:noFill/>
                </a:ln>
                <a:solidFill>
                  <a:sysClr val="windowText" lastClr="000000"/>
                </a:solidFill>
                <a:effectLst/>
                <a:uLnTx/>
                <a:uFillTx/>
                <a:latin typeface="Tahoma"/>
                <a:ea typeface="+mn-ea"/>
                <a:cs typeface="Tahoma"/>
              </a:rPr>
              <a:t>to</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57" normalizeH="0" baseline="0" noProof="0" dirty="0">
                <a:ln>
                  <a:noFill/>
                </a:ln>
                <a:solidFill>
                  <a:sysClr val="windowText" lastClr="000000"/>
                </a:solidFill>
                <a:effectLst/>
                <a:uLnTx/>
                <a:uFillTx/>
                <a:latin typeface="Tahoma"/>
                <a:ea typeface="+mn-ea"/>
                <a:cs typeface="Tahoma"/>
              </a:rPr>
              <a:t>know</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7" normalizeH="0" baseline="0" noProof="0" dirty="0">
                <a:ln>
                  <a:noFill/>
                </a:ln>
                <a:solidFill>
                  <a:sysClr val="windowText" lastClr="000000"/>
                </a:solidFill>
                <a:effectLst/>
                <a:uLnTx/>
                <a:uFillTx/>
                <a:latin typeface="Tahoma"/>
                <a:ea typeface="+mn-ea"/>
                <a:cs typeface="Tahoma"/>
              </a:rPr>
              <a:t>where</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13" normalizeH="0" baseline="0" noProof="0" dirty="0">
                <a:ln>
                  <a:noFill/>
                </a:ln>
                <a:solidFill>
                  <a:sysClr val="windowText" lastClr="000000"/>
                </a:solidFill>
                <a:effectLst/>
                <a:uLnTx/>
                <a:uFillTx/>
                <a:latin typeface="Tahoma"/>
                <a:ea typeface="+mn-ea"/>
                <a:cs typeface="Tahoma"/>
              </a:rPr>
              <a:t>tobacco</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7" normalizeH="0" baseline="0" noProof="0" dirty="0">
                <a:ln>
                  <a:noFill/>
                </a:ln>
                <a:solidFill>
                  <a:sysClr val="windowText" lastClr="000000"/>
                </a:solidFill>
                <a:effectLst/>
                <a:uLnTx/>
                <a:uFillTx/>
                <a:latin typeface="Tahoma"/>
                <a:ea typeface="+mn-ea"/>
                <a:cs typeface="Tahoma"/>
              </a:rPr>
              <a:t>products</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23" normalizeH="0" baseline="0" noProof="0" dirty="0">
                <a:ln>
                  <a:noFill/>
                </a:ln>
                <a:solidFill>
                  <a:sysClr val="windowText" lastClr="000000"/>
                </a:solidFill>
                <a:effectLst/>
                <a:uLnTx/>
                <a:uFillTx/>
                <a:latin typeface="Tahoma"/>
                <a:ea typeface="+mn-ea"/>
                <a:cs typeface="Tahoma"/>
              </a:rPr>
              <a:t>are</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0" normalizeH="0" baseline="0" noProof="0" dirty="0">
                <a:ln>
                  <a:noFill/>
                </a:ln>
                <a:solidFill>
                  <a:sysClr val="windowText" lastClr="000000"/>
                </a:solidFill>
                <a:effectLst/>
                <a:uLnTx/>
                <a:uFillTx/>
                <a:latin typeface="Tahoma"/>
                <a:ea typeface="+mn-ea"/>
                <a:cs typeface="Tahoma"/>
              </a:rPr>
              <a:t>being</a:t>
            </a:r>
            <a:r>
              <a:rPr kumimoji="0" lang="en-US" sz="2333" b="0" i="0" u="none" strike="noStrike" kern="0" cap="none" spc="19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70" normalizeH="0" baseline="0" noProof="0" dirty="0">
                <a:ln>
                  <a:noFill/>
                </a:ln>
                <a:solidFill>
                  <a:sysClr val="windowText" lastClr="000000"/>
                </a:solidFill>
                <a:effectLst/>
                <a:uLnTx/>
                <a:uFillTx/>
                <a:latin typeface="Tahoma"/>
                <a:ea typeface="+mn-ea"/>
                <a:cs typeface="Tahoma"/>
              </a:rPr>
              <a:t>sold;</a:t>
            </a:r>
            <a:endParaRPr kumimoji="0" lang="en-US" sz="2333" b="0" i="0" u="none" strike="noStrike" kern="0" cap="none" spc="70" normalizeH="0" baseline="0" noProof="0" dirty="0">
              <a:ln>
                <a:noFill/>
              </a:ln>
              <a:solidFill>
                <a:sysClr val="windowText" lastClr="000000"/>
              </a:solidFill>
              <a:effectLst/>
              <a:uLnTx/>
              <a:uFillTx/>
              <a:latin typeface="Tahoma"/>
              <a:ea typeface="+mn-ea"/>
              <a:cs typeface="Tahoma"/>
            </a:endParaRPr>
          </a:p>
          <a:p>
            <a:pPr marL="516069" marR="3387" lvl="0" indent="0" algn="l" defTabSz="609630" rtl="0" eaLnBrk="1" fontAlgn="auto" latinLnBrk="0" hangingPunct="1">
              <a:lnSpc>
                <a:spcPts val="3253"/>
              </a:lnSpc>
              <a:spcBef>
                <a:spcPts val="180"/>
              </a:spcBef>
              <a:spcAft>
                <a:spcPts val="0"/>
              </a:spcAft>
              <a:buClrTx/>
              <a:buSzTx/>
              <a:buFontTx/>
              <a:buNone/>
              <a:tabLst/>
              <a:defRPr/>
            </a:pPr>
            <a:endParaRPr kumimoji="0" sz="2333" b="0" i="0" u="none" strike="noStrike" kern="0" cap="none" spc="0" normalizeH="0" baseline="0" noProof="0" dirty="0">
              <a:ln>
                <a:noFill/>
              </a:ln>
              <a:solidFill>
                <a:sysClr val="windowText" lastClr="000000"/>
              </a:solidFill>
              <a:effectLst/>
              <a:uLnTx/>
              <a:uFillTx/>
              <a:latin typeface="Tahoma"/>
              <a:ea typeface="+mn-ea"/>
              <a:cs typeface="Tahoma"/>
            </a:endParaRPr>
          </a:p>
          <a:p>
            <a:pPr marL="516069" marR="0" lvl="0" indent="0" algn="l" defTabSz="609630" rtl="0" eaLnBrk="1" fontAlgn="auto" latinLnBrk="0" hangingPunct="1">
              <a:lnSpc>
                <a:spcPct val="100000"/>
              </a:lnSpc>
              <a:spcBef>
                <a:spcPts val="263"/>
              </a:spcBef>
              <a:spcAft>
                <a:spcPts val="0"/>
              </a:spcAft>
              <a:buClrTx/>
              <a:buSzTx/>
              <a:buFontTx/>
              <a:buNone/>
              <a:tabLst/>
              <a:defRPr/>
            </a:pPr>
            <a:r>
              <a:rPr kumimoji="0" sz="2333" b="0" i="0" u="none" strike="noStrike" kern="0" cap="none" spc="210" normalizeH="0" baseline="0" noProof="0" dirty="0">
                <a:ln>
                  <a:noFill/>
                </a:ln>
                <a:solidFill>
                  <a:sysClr val="windowText" lastClr="000000"/>
                </a:solidFill>
                <a:effectLst/>
                <a:uLnTx/>
                <a:uFillTx/>
                <a:latin typeface="Tahoma"/>
                <a:ea typeface="+mn-ea"/>
                <a:cs typeface="Tahoma"/>
              </a:rPr>
              <a:t>Allows</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0" normalizeH="0" baseline="0" noProof="0" dirty="0">
                <a:ln>
                  <a:noFill/>
                </a:ln>
                <a:solidFill>
                  <a:sysClr val="windowText" lastClr="000000"/>
                </a:solidFill>
                <a:effectLst/>
                <a:uLnTx/>
                <a:uFillTx/>
                <a:latin typeface="Tahoma"/>
                <a:ea typeface="+mn-ea"/>
                <a:cs typeface="Tahoma"/>
              </a:rPr>
              <a:t>the</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36" normalizeH="0" baseline="0" noProof="0" dirty="0">
                <a:ln>
                  <a:noFill/>
                </a:ln>
                <a:solidFill>
                  <a:sysClr val="windowText" lastClr="000000"/>
                </a:solidFill>
                <a:effectLst/>
                <a:uLnTx/>
                <a:uFillTx/>
                <a:latin typeface="Tahoma"/>
                <a:ea typeface="+mn-ea"/>
                <a:cs typeface="Tahoma"/>
              </a:rPr>
              <a:t>state</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83" normalizeH="0" baseline="0" noProof="0" dirty="0">
                <a:ln>
                  <a:noFill/>
                </a:ln>
                <a:solidFill>
                  <a:sysClr val="windowText" lastClr="000000"/>
                </a:solidFill>
                <a:effectLst/>
                <a:uLnTx/>
                <a:uFillTx/>
                <a:latin typeface="Tahoma"/>
                <a:ea typeface="+mn-ea"/>
                <a:cs typeface="Tahoma"/>
              </a:rPr>
              <a:t>to</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83" normalizeH="0" baseline="0" noProof="0" dirty="0">
                <a:ln>
                  <a:noFill/>
                </a:ln>
                <a:solidFill>
                  <a:sysClr val="windowText" lastClr="000000"/>
                </a:solidFill>
                <a:effectLst/>
                <a:uLnTx/>
                <a:uFillTx/>
                <a:latin typeface="Tahoma"/>
                <a:ea typeface="+mn-ea"/>
                <a:cs typeface="Tahoma"/>
              </a:rPr>
              <a:t>inspect</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for</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63" normalizeH="0" baseline="0" noProof="0" dirty="0">
                <a:ln>
                  <a:noFill/>
                </a:ln>
                <a:solidFill>
                  <a:sysClr val="windowText" lastClr="000000"/>
                </a:solidFill>
                <a:effectLst/>
                <a:uLnTx/>
                <a:uFillTx/>
                <a:latin typeface="Tahoma"/>
                <a:ea typeface="+mn-ea"/>
                <a:cs typeface="Tahoma"/>
              </a:rPr>
              <a:t>responsible</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36" normalizeH="0" baseline="0" noProof="0" dirty="0">
                <a:ln>
                  <a:noFill/>
                </a:ln>
                <a:solidFill>
                  <a:sysClr val="windowText" lastClr="000000"/>
                </a:solidFill>
                <a:effectLst/>
                <a:uLnTx/>
                <a:uFillTx/>
                <a:latin typeface="Tahoma"/>
                <a:ea typeface="+mn-ea"/>
                <a:cs typeface="Tahoma"/>
              </a:rPr>
              <a:t>retail</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practices;</a:t>
            </a:r>
            <a:endParaRPr kumimoji="0" lang="en-US" sz="2333" b="0" i="0" u="none" strike="noStrike" kern="0" cap="none" spc="110" normalizeH="0" baseline="0" noProof="0" dirty="0">
              <a:ln>
                <a:noFill/>
              </a:ln>
              <a:solidFill>
                <a:sysClr val="windowText" lastClr="000000"/>
              </a:solidFill>
              <a:effectLst/>
              <a:uLnTx/>
              <a:uFillTx/>
              <a:latin typeface="Tahoma"/>
              <a:ea typeface="+mn-ea"/>
              <a:cs typeface="Tahoma"/>
            </a:endParaRPr>
          </a:p>
          <a:p>
            <a:pPr marL="516069" marR="0" lvl="0" indent="0" algn="l" defTabSz="609630" rtl="0" eaLnBrk="1" fontAlgn="auto" latinLnBrk="0" hangingPunct="1">
              <a:lnSpc>
                <a:spcPct val="100000"/>
              </a:lnSpc>
              <a:spcBef>
                <a:spcPts val="263"/>
              </a:spcBef>
              <a:spcAft>
                <a:spcPts val="0"/>
              </a:spcAft>
              <a:buClrTx/>
              <a:buSzTx/>
              <a:buFontTx/>
              <a:buNone/>
              <a:tabLst/>
              <a:defRPr/>
            </a:pPr>
            <a:endParaRPr kumimoji="0" sz="2333" b="0" i="0" u="none" strike="noStrike" kern="0" cap="none" spc="0" normalizeH="0" baseline="0" noProof="0" dirty="0">
              <a:ln>
                <a:noFill/>
              </a:ln>
              <a:solidFill>
                <a:sysClr val="windowText" lastClr="000000"/>
              </a:solidFill>
              <a:effectLst/>
              <a:uLnTx/>
              <a:uFillTx/>
              <a:latin typeface="Tahoma"/>
              <a:ea typeface="+mn-ea"/>
              <a:cs typeface="Tahoma"/>
            </a:endParaRPr>
          </a:p>
          <a:p>
            <a:pPr marL="516069" marR="124043" lvl="0" indent="0" algn="l" defTabSz="609630" rtl="0" eaLnBrk="1" fontAlgn="auto" latinLnBrk="0" hangingPunct="1">
              <a:lnSpc>
                <a:spcPts val="3253"/>
              </a:lnSpc>
              <a:spcBef>
                <a:spcPts val="180"/>
              </a:spcBef>
              <a:spcAft>
                <a:spcPts val="0"/>
              </a:spcAft>
              <a:buClrTx/>
              <a:buSzTx/>
              <a:buFontTx/>
              <a:buNone/>
              <a:tabLst>
                <a:tab pos="1510529" algn="l"/>
              </a:tabLst>
              <a:defRPr/>
            </a:pPr>
            <a:r>
              <a:rPr kumimoji="0" sz="2333" b="0" i="0" u="none" strike="noStrike" kern="0" cap="none" spc="160" normalizeH="0" baseline="0" noProof="0" dirty="0">
                <a:ln>
                  <a:noFill/>
                </a:ln>
                <a:solidFill>
                  <a:sysClr val="windowText" lastClr="000000"/>
                </a:solidFill>
                <a:effectLst/>
                <a:uLnTx/>
                <a:uFillTx/>
                <a:latin typeface="Tahoma"/>
                <a:ea typeface="+mn-ea"/>
                <a:cs typeface="Tahoma"/>
              </a:rPr>
              <a:t>Provides</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47" normalizeH="0" baseline="0" noProof="0" dirty="0">
                <a:ln>
                  <a:noFill/>
                </a:ln>
                <a:solidFill>
                  <a:sysClr val="windowText" lastClr="000000"/>
                </a:solidFill>
                <a:effectLst/>
                <a:uLnTx/>
                <a:uFillTx/>
                <a:latin typeface="Tahoma"/>
                <a:ea typeface="+mn-ea"/>
                <a:cs typeface="Tahoma"/>
              </a:rPr>
              <a:t>a</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27" normalizeH="0" baseline="0" noProof="0" dirty="0">
                <a:ln>
                  <a:noFill/>
                </a:ln>
                <a:solidFill>
                  <a:sysClr val="windowText" lastClr="000000"/>
                </a:solidFill>
                <a:effectLst/>
                <a:uLnTx/>
                <a:uFillTx/>
                <a:latin typeface="Tahoma"/>
                <a:ea typeface="+mn-ea"/>
                <a:cs typeface="Tahoma"/>
              </a:rPr>
              <a:t>more</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27" normalizeH="0" baseline="0" noProof="0" dirty="0">
                <a:ln>
                  <a:noFill/>
                </a:ln>
                <a:solidFill>
                  <a:sysClr val="windowText" lastClr="000000"/>
                </a:solidFill>
                <a:effectLst/>
                <a:uLnTx/>
                <a:uFillTx/>
                <a:latin typeface="Tahoma"/>
                <a:ea typeface="+mn-ea"/>
                <a:cs typeface="Tahoma"/>
              </a:rPr>
              <a:t>effective</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43" normalizeH="0" baseline="0" noProof="0" dirty="0">
                <a:ln>
                  <a:noFill/>
                </a:ln>
                <a:solidFill>
                  <a:sysClr val="windowText" lastClr="000000"/>
                </a:solidFill>
                <a:effectLst/>
                <a:uLnTx/>
                <a:uFillTx/>
                <a:latin typeface="Tahoma"/>
                <a:ea typeface="+mn-ea"/>
                <a:cs typeface="Tahoma"/>
              </a:rPr>
              <a:t>mechanism</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for</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69" normalizeH="0" baseline="0" noProof="0" dirty="0">
                <a:ln>
                  <a:noFill/>
                </a:ln>
                <a:solidFill>
                  <a:sysClr val="windowText" lastClr="000000"/>
                </a:solidFill>
                <a:effectLst/>
                <a:uLnTx/>
                <a:uFillTx/>
                <a:latin typeface="Tahoma"/>
                <a:ea typeface="+mn-ea"/>
                <a:cs typeface="Tahoma"/>
              </a:rPr>
              <a:t>enforcing</a:t>
            </a:r>
            <a:r>
              <a:rPr kumimoji="0" sz="2333" b="0" i="0" u="none" strike="noStrike" kern="0" cap="none" spc="-11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0" normalizeH="0" baseline="0" noProof="0" dirty="0">
                <a:ln>
                  <a:noFill/>
                </a:ln>
                <a:solidFill>
                  <a:sysClr val="windowText" lastClr="000000"/>
                </a:solidFill>
                <a:effectLst/>
                <a:uLnTx/>
                <a:uFillTx/>
                <a:latin typeface="Tahoma"/>
                <a:ea typeface="+mn-ea"/>
                <a:cs typeface="Tahoma"/>
              </a:rPr>
              <a:t>the</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03" normalizeH="0" baseline="0" noProof="0" dirty="0">
                <a:ln>
                  <a:noFill/>
                </a:ln>
                <a:solidFill>
                  <a:sysClr val="windowText" lastClr="000000"/>
                </a:solidFill>
                <a:effectLst/>
                <a:uLnTx/>
                <a:uFillTx/>
                <a:latin typeface="Tahoma"/>
                <a:ea typeface="+mn-ea"/>
                <a:cs typeface="Tahoma"/>
              </a:rPr>
              <a:t>law </a:t>
            </a:r>
            <a:r>
              <a:rPr kumimoji="0" sz="2333" b="0" i="0" u="none" strike="noStrike" kern="0" cap="none" spc="237" normalizeH="0" baseline="0" noProof="0" dirty="0">
                <a:ln>
                  <a:noFill/>
                </a:ln>
                <a:solidFill>
                  <a:sysClr val="windowText" lastClr="000000"/>
                </a:solidFill>
                <a:effectLst/>
                <a:uLnTx/>
                <a:uFillTx/>
                <a:latin typeface="Tahoma"/>
                <a:ea typeface="+mn-ea"/>
                <a:cs typeface="Tahoma"/>
              </a:rPr>
              <a:t>when</a:t>
            </a:r>
            <a:r>
              <a:rPr kumimoji="0" lang="en-US" sz="2333" b="0" i="0" u="none" strike="noStrike" kern="0" cap="none" spc="23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50" normalizeH="0" baseline="0" noProof="0" dirty="0">
                <a:ln>
                  <a:noFill/>
                </a:ln>
                <a:solidFill>
                  <a:sysClr val="windowText" lastClr="000000"/>
                </a:solidFill>
                <a:effectLst/>
                <a:uLnTx/>
                <a:uFillTx/>
                <a:latin typeface="Tahoma"/>
                <a:ea typeface="+mn-ea"/>
                <a:cs typeface="Tahoma"/>
              </a:rPr>
              <a:t>violations</a:t>
            </a:r>
            <a:r>
              <a:rPr kumimoji="0" sz="2333" b="0" i="0" u="none" strike="noStrike" kern="0" cap="none" spc="-12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23" normalizeH="0" baseline="0" noProof="0" dirty="0">
                <a:ln>
                  <a:noFill/>
                </a:ln>
                <a:solidFill>
                  <a:sysClr val="windowText" lastClr="000000"/>
                </a:solidFill>
                <a:effectLst/>
                <a:uLnTx/>
                <a:uFillTx/>
                <a:latin typeface="Tahoma"/>
                <a:ea typeface="+mn-ea"/>
                <a:cs typeface="Tahoma"/>
              </a:rPr>
              <a:t>are</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43" normalizeH="0" baseline="0" noProof="0" dirty="0">
                <a:ln>
                  <a:noFill/>
                </a:ln>
                <a:solidFill>
                  <a:sysClr val="windowText" lastClr="000000"/>
                </a:solidFill>
                <a:effectLst/>
                <a:uLnTx/>
                <a:uFillTx/>
                <a:latin typeface="Tahoma"/>
                <a:ea typeface="+mn-ea"/>
                <a:cs typeface="Tahoma"/>
              </a:rPr>
              <a:t>detected;</a:t>
            </a:r>
            <a:r>
              <a:rPr kumimoji="0" sz="2333" b="0" i="0" u="none" strike="noStrike" kern="0" cap="none" spc="-120"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13" normalizeH="0" baseline="0" noProof="0" dirty="0">
                <a:ln>
                  <a:noFill/>
                </a:ln>
                <a:solidFill>
                  <a:sysClr val="windowText" lastClr="000000"/>
                </a:solidFill>
                <a:effectLst/>
                <a:uLnTx/>
                <a:uFillTx/>
                <a:latin typeface="Tahoma"/>
                <a:ea typeface="+mn-ea"/>
                <a:cs typeface="Tahoma"/>
              </a:rPr>
              <a:t>and</a:t>
            </a:r>
            <a:endParaRPr kumimoji="0" lang="en-US" sz="2333" b="0" i="0" u="none" strike="noStrike" kern="0" cap="none" spc="213" normalizeH="0" baseline="0" noProof="0" dirty="0">
              <a:ln>
                <a:noFill/>
              </a:ln>
              <a:solidFill>
                <a:sysClr val="windowText" lastClr="000000"/>
              </a:solidFill>
              <a:effectLst/>
              <a:uLnTx/>
              <a:uFillTx/>
              <a:latin typeface="Tahoma"/>
              <a:ea typeface="+mn-ea"/>
              <a:cs typeface="Tahoma"/>
            </a:endParaRPr>
          </a:p>
          <a:p>
            <a:pPr marL="516069" marR="124043" lvl="0" indent="0" algn="l" defTabSz="609630" rtl="0" eaLnBrk="1" fontAlgn="auto" latinLnBrk="0" hangingPunct="1">
              <a:lnSpc>
                <a:spcPts val="3253"/>
              </a:lnSpc>
              <a:spcBef>
                <a:spcPts val="180"/>
              </a:spcBef>
              <a:spcAft>
                <a:spcPts val="0"/>
              </a:spcAft>
              <a:buClrTx/>
              <a:buSzTx/>
              <a:buFontTx/>
              <a:buNone/>
              <a:tabLst>
                <a:tab pos="1510529" algn="l"/>
              </a:tabLst>
              <a:defRPr/>
            </a:pPr>
            <a:endParaRPr kumimoji="0" sz="2333" b="0" i="0" u="none" strike="noStrike" kern="0" cap="none" spc="0" normalizeH="0" baseline="0" noProof="0" dirty="0">
              <a:ln>
                <a:noFill/>
              </a:ln>
              <a:solidFill>
                <a:sysClr val="windowText" lastClr="000000"/>
              </a:solidFill>
              <a:effectLst/>
              <a:uLnTx/>
              <a:uFillTx/>
              <a:latin typeface="Tahoma"/>
              <a:ea typeface="+mn-ea"/>
              <a:cs typeface="Tahoma"/>
            </a:endParaRPr>
          </a:p>
          <a:p>
            <a:pPr marL="516069" marR="0" lvl="0" indent="0" algn="l" defTabSz="609630" rtl="0" eaLnBrk="1" fontAlgn="auto" latinLnBrk="0" hangingPunct="1">
              <a:lnSpc>
                <a:spcPct val="100000"/>
              </a:lnSpc>
              <a:spcBef>
                <a:spcPts val="263"/>
              </a:spcBef>
              <a:spcAft>
                <a:spcPts val="0"/>
              </a:spcAft>
              <a:buClrTx/>
              <a:buSzTx/>
              <a:buFontTx/>
              <a:buNone/>
              <a:tabLst/>
              <a:defRPr/>
            </a:pPr>
            <a:r>
              <a:rPr kumimoji="0" sz="2333" b="0" i="0" u="none" strike="noStrike" kern="0" cap="none" spc="160" normalizeH="0" baseline="0" noProof="0" dirty="0">
                <a:ln>
                  <a:noFill/>
                </a:ln>
                <a:solidFill>
                  <a:sysClr val="windowText" lastClr="000000"/>
                </a:solidFill>
                <a:effectLst/>
                <a:uLnTx/>
                <a:uFillTx/>
                <a:latin typeface="Tahoma"/>
                <a:ea typeface="+mn-ea"/>
                <a:cs typeface="Tahoma"/>
              </a:rPr>
              <a:t>Provides</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47" normalizeH="0" baseline="0" noProof="0" dirty="0">
                <a:ln>
                  <a:noFill/>
                </a:ln>
                <a:solidFill>
                  <a:sysClr val="windowText" lastClr="000000"/>
                </a:solidFill>
                <a:effectLst/>
                <a:uLnTx/>
                <a:uFillTx/>
                <a:latin typeface="Tahoma"/>
                <a:ea typeface="+mn-ea"/>
                <a:cs typeface="Tahoma"/>
              </a:rPr>
              <a:t>a</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00" normalizeH="0" baseline="0" noProof="0" dirty="0">
                <a:ln>
                  <a:noFill/>
                </a:ln>
                <a:solidFill>
                  <a:sysClr val="windowText" lastClr="000000"/>
                </a:solidFill>
                <a:effectLst/>
                <a:uLnTx/>
                <a:uFillTx/>
                <a:latin typeface="Tahoma"/>
                <a:ea typeface="+mn-ea"/>
                <a:cs typeface="Tahoma"/>
              </a:rPr>
              <a:t>funding</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43" normalizeH="0" baseline="0" noProof="0" dirty="0">
                <a:ln>
                  <a:noFill/>
                </a:ln>
                <a:solidFill>
                  <a:sysClr val="windowText" lastClr="000000"/>
                </a:solidFill>
                <a:effectLst/>
                <a:uLnTx/>
                <a:uFillTx/>
                <a:latin typeface="Tahoma"/>
                <a:ea typeface="+mn-ea"/>
                <a:cs typeface="Tahoma"/>
              </a:rPr>
              <a:t>mechanism</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10" normalizeH="0" baseline="0" noProof="0" dirty="0">
                <a:ln>
                  <a:noFill/>
                </a:ln>
                <a:solidFill>
                  <a:sysClr val="windowText" lastClr="000000"/>
                </a:solidFill>
                <a:effectLst/>
                <a:uLnTx/>
                <a:uFillTx/>
                <a:latin typeface="Tahoma"/>
                <a:ea typeface="+mn-ea"/>
                <a:cs typeface="Tahoma"/>
              </a:rPr>
              <a:t>for</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43" normalizeH="0" baseline="0" noProof="0" dirty="0">
                <a:ln>
                  <a:noFill/>
                </a:ln>
                <a:solidFill>
                  <a:sysClr val="windowText" lastClr="000000"/>
                </a:solidFill>
                <a:effectLst/>
                <a:uLnTx/>
                <a:uFillTx/>
                <a:latin typeface="Tahoma"/>
                <a:ea typeface="+mn-ea"/>
                <a:cs typeface="Tahoma"/>
              </a:rPr>
              <a:t>inspections,</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23" normalizeH="0" baseline="0" noProof="0" dirty="0">
                <a:ln>
                  <a:noFill/>
                </a:ln>
                <a:solidFill>
                  <a:sysClr val="windowText" lastClr="000000"/>
                </a:solidFill>
                <a:effectLst/>
                <a:uLnTx/>
                <a:uFillTx/>
                <a:latin typeface="Tahoma"/>
                <a:ea typeface="+mn-ea"/>
                <a:cs typeface="Tahoma"/>
              </a:rPr>
              <a:t>retailer</a:t>
            </a:r>
            <a:r>
              <a:rPr kumimoji="0" lang="en-US" sz="2333" b="0" i="0" u="none" strike="noStrike" kern="0" cap="none" spc="12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93" normalizeH="0" baseline="0" noProof="0" dirty="0">
                <a:ln>
                  <a:noFill/>
                </a:ln>
                <a:solidFill>
                  <a:sysClr val="windowText" lastClr="000000"/>
                </a:solidFill>
                <a:effectLst/>
                <a:uLnTx/>
                <a:uFillTx/>
                <a:latin typeface="Tahoma"/>
                <a:ea typeface="+mn-ea"/>
                <a:cs typeface="Tahoma"/>
              </a:rPr>
              <a:t>education</a:t>
            </a:r>
            <a:r>
              <a:rPr kumimoji="0" lang="en-US" sz="2333" b="0" i="0" u="none" strike="noStrike" kern="0" cap="none" spc="193"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230" normalizeH="0" baseline="0" noProof="0" dirty="0">
                <a:ln>
                  <a:noFill/>
                </a:ln>
                <a:solidFill>
                  <a:sysClr val="windowText" lastClr="000000"/>
                </a:solidFill>
                <a:effectLst/>
                <a:uLnTx/>
                <a:uFillTx/>
                <a:latin typeface="Tahoma"/>
                <a:ea typeface="+mn-ea"/>
                <a:cs typeface="Tahoma"/>
              </a:rPr>
              <a:t>and</a:t>
            </a:r>
            <a:r>
              <a:rPr kumimoji="0" sz="2333" b="0" i="0" u="none" strike="noStrike" kern="0" cap="none" spc="-117" normalizeH="0" baseline="0" noProof="0" dirty="0">
                <a:ln>
                  <a:noFill/>
                </a:ln>
                <a:solidFill>
                  <a:sysClr val="windowText" lastClr="000000"/>
                </a:solidFill>
                <a:effectLst/>
                <a:uLnTx/>
                <a:uFillTx/>
                <a:latin typeface="Tahoma"/>
                <a:ea typeface="+mn-ea"/>
                <a:cs typeface="Tahoma"/>
              </a:rPr>
              <a:t> </a:t>
            </a:r>
            <a:r>
              <a:rPr kumimoji="0" sz="2333" b="0" i="0" u="none" strike="noStrike" kern="0" cap="none" spc="153" normalizeH="0" baseline="0" noProof="0" dirty="0">
                <a:ln>
                  <a:noFill/>
                </a:ln>
                <a:solidFill>
                  <a:sysClr val="windowText" lastClr="000000"/>
                </a:solidFill>
                <a:effectLst/>
                <a:uLnTx/>
                <a:uFillTx/>
                <a:latin typeface="Tahoma"/>
                <a:ea typeface="+mn-ea"/>
                <a:cs typeface="Tahoma"/>
              </a:rPr>
              <a:t>enforcement.</a:t>
            </a:r>
            <a:endParaRPr kumimoji="0" sz="2333" b="0" i="0" u="none" strike="noStrike" kern="0" cap="none" spc="0" normalizeH="0" baseline="0" noProof="0" dirty="0">
              <a:ln>
                <a:noFill/>
              </a:ln>
              <a:solidFill>
                <a:sysClr val="windowText" lastClr="000000"/>
              </a:solidFill>
              <a:effectLst/>
              <a:uLnTx/>
              <a:uFillTx/>
              <a:latin typeface="Tahoma"/>
              <a:ea typeface="+mn-ea"/>
              <a:cs typeface="Tahom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14B53B-3257-D857-6A90-47B32CA3DD23}"/>
              </a:ext>
            </a:extLst>
          </p:cNvPr>
          <p:cNvSpPr txBox="1"/>
          <p:nvPr/>
        </p:nvSpPr>
        <p:spPr>
          <a:xfrm>
            <a:off x="542924" y="666750"/>
            <a:ext cx="5781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American Heart Association TRL Infographic </a:t>
            </a:r>
          </a:p>
        </p:txBody>
      </p:sp>
      <p:sp>
        <p:nvSpPr>
          <p:cNvPr id="5" name="TextBox 4">
            <a:extLst>
              <a:ext uri="{FF2B5EF4-FFF2-40B4-BE49-F238E27FC236}">
                <a16:creationId xmlns:a16="http://schemas.microsoft.com/office/drawing/2014/main" id="{D333854E-E9F7-DDD8-C320-279096511C94}"/>
              </a:ext>
            </a:extLst>
          </p:cNvPr>
          <p:cNvSpPr txBox="1"/>
          <p:nvPr/>
        </p:nvSpPr>
        <p:spPr>
          <a:xfrm>
            <a:off x="6977568" y="666750"/>
            <a:ext cx="43243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CINC T21 Fact Sheet </a:t>
            </a:r>
          </a:p>
        </p:txBody>
      </p:sp>
      <p:pic>
        <p:nvPicPr>
          <p:cNvPr id="7" name="Picture 6">
            <a:extLst>
              <a:ext uri="{FF2B5EF4-FFF2-40B4-BE49-F238E27FC236}">
                <a16:creationId xmlns:a16="http://schemas.microsoft.com/office/drawing/2014/main" id="{EEF7E698-579E-E6DC-E93A-499D27CD4CD3}"/>
              </a:ext>
            </a:extLst>
          </p:cNvPr>
          <p:cNvPicPr>
            <a:picLocks noChangeAspect="1"/>
          </p:cNvPicPr>
          <p:nvPr/>
        </p:nvPicPr>
        <p:blipFill>
          <a:blip r:embed="rId3"/>
          <a:stretch>
            <a:fillRect/>
          </a:stretch>
        </p:blipFill>
        <p:spPr>
          <a:xfrm>
            <a:off x="1537751" y="1382808"/>
            <a:ext cx="3792019" cy="43321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DD44629-3912-7398-6E19-3474EB452EE5}"/>
              </a:ext>
            </a:extLst>
          </p:cNvPr>
          <p:cNvPicPr>
            <a:picLocks noChangeAspect="1"/>
          </p:cNvPicPr>
          <p:nvPr/>
        </p:nvPicPr>
        <p:blipFill>
          <a:blip r:embed="rId4"/>
          <a:stretch>
            <a:fillRect/>
          </a:stretch>
        </p:blipFill>
        <p:spPr>
          <a:xfrm>
            <a:off x="7070689" y="1350346"/>
            <a:ext cx="4138108" cy="43971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720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9AAE9-C24C-DBD5-8244-048699B89932}"/>
              </a:ext>
            </a:extLst>
          </p:cNvPr>
          <p:cNvSpPr>
            <a:spLocks noGrp="1"/>
          </p:cNvSpPr>
          <p:nvPr>
            <p:ph type="title"/>
          </p:nvPr>
        </p:nvSpPr>
        <p:spPr/>
        <p:txBody>
          <a:bodyPr/>
          <a:lstStyle/>
          <a:p>
            <a:pPr algn="ctr"/>
            <a:r>
              <a:rPr lang="en-US" b="1" dirty="0"/>
              <a:t>Partnering With Counter Tools</a:t>
            </a:r>
          </a:p>
        </p:txBody>
      </p:sp>
      <p:pic>
        <p:nvPicPr>
          <p:cNvPr id="5" name="Content Placeholder 4">
            <a:extLst>
              <a:ext uri="{FF2B5EF4-FFF2-40B4-BE49-F238E27FC236}">
                <a16:creationId xmlns:a16="http://schemas.microsoft.com/office/drawing/2014/main" id="{1C4F269B-A5DE-EDF8-CD99-0F92E74BC744}"/>
              </a:ext>
            </a:extLst>
          </p:cNvPr>
          <p:cNvPicPr>
            <a:picLocks noGrp="1" noChangeAspect="1"/>
          </p:cNvPicPr>
          <p:nvPr>
            <p:ph idx="1"/>
          </p:nvPr>
        </p:nvPicPr>
        <p:blipFill>
          <a:blip r:embed="rId2"/>
          <a:stretch>
            <a:fillRect/>
          </a:stretch>
        </p:blipFill>
        <p:spPr>
          <a:xfrm>
            <a:off x="302653" y="1483197"/>
            <a:ext cx="10190965" cy="2743200"/>
          </a:xfrm>
        </p:spPr>
      </p:pic>
      <p:sp>
        <p:nvSpPr>
          <p:cNvPr id="6" name="TextBox 5">
            <a:extLst>
              <a:ext uri="{FF2B5EF4-FFF2-40B4-BE49-F238E27FC236}">
                <a16:creationId xmlns:a16="http://schemas.microsoft.com/office/drawing/2014/main" id="{B1DF5694-A2EF-6377-DDE9-1675D722C21E}"/>
              </a:ext>
            </a:extLst>
          </p:cNvPr>
          <p:cNvSpPr txBox="1"/>
          <p:nvPr/>
        </p:nvSpPr>
        <p:spPr>
          <a:xfrm>
            <a:off x="302653" y="4605805"/>
            <a:ext cx="7154817"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a:t>Storytelling</a:t>
            </a:r>
          </a:p>
          <a:p>
            <a:pPr marL="285750" indent="-285750">
              <a:buFont typeface="Arial" panose="020B0604020202020204" pitchFamily="34" charset="0"/>
              <a:buChar char="•"/>
            </a:pPr>
            <a:r>
              <a:rPr lang="en-US" b="1" dirty="0"/>
              <a:t>Communication Tools</a:t>
            </a:r>
          </a:p>
          <a:p>
            <a:pPr marL="285750" indent="-285750">
              <a:buFont typeface="Arial" panose="020B0604020202020204" pitchFamily="34" charset="0"/>
              <a:buChar char="•"/>
            </a:pPr>
            <a:r>
              <a:rPr lang="en-US" b="1" dirty="0"/>
              <a:t>Data Dashboard</a:t>
            </a:r>
          </a:p>
          <a:p>
            <a:pPr marL="285750" indent="-285750">
              <a:buFont typeface="Arial" panose="020B0604020202020204" pitchFamily="34" charset="0"/>
              <a:buChar char="•"/>
            </a:pPr>
            <a:r>
              <a:rPr lang="en-US" b="1" dirty="0"/>
              <a:t>Advocacy for T21 and TRL</a:t>
            </a:r>
          </a:p>
          <a:p>
            <a:pPr marL="285750" indent="-285750">
              <a:buFont typeface="Arial" panose="020B0604020202020204" pitchFamily="34" charset="0"/>
              <a:buChar char="•"/>
            </a:pPr>
            <a:r>
              <a:rPr lang="en-US" b="1" dirty="0"/>
              <a:t>Applied Practice Experience Internship (Wingate Student)</a:t>
            </a:r>
          </a:p>
        </p:txBody>
      </p:sp>
      <p:pic>
        <p:nvPicPr>
          <p:cNvPr id="8" name="Picture 7" descr="A picture containing calendar&#10;&#10;Description automatically generated">
            <a:extLst>
              <a:ext uri="{FF2B5EF4-FFF2-40B4-BE49-F238E27FC236}">
                <a16:creationId xmlns:a16="http://schemas.microsoft.com/office/drawing/2014/main" id="{CF106792-41FC-4749-B433-A0B393317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43798" y="1517154"/>
            <a:ext cx="2055622" cy="1640794"/>
          </a:xfrm>
          <a:prstGeom prst="rect">
            <a:avLst/>
          </a:prstGeom>
          <a:ln>
            <a:noFill/>
          </a:ln>
          <a:effectLst>
            <a:softEdge rad="112500"/>
          </a:effectLst>
        </p:spPr>
      </p:pic>
      <p:pic>
        <p:nvPicPr>
          <p:cNvPr id="10" name="Picture 9" descr="A picture containing text&#10;&#10;Description automatically generated">
            <a:extLst>
              <a:ext uri="{FF2B5EF4-FFF2-40B4-BE49-F238E27FC236}">
                <a16:creationId xmlns:a16="http://schemas.microsoft.com/office/drawing/2014/main" id="{A3055CB7-9787-CA6B-6D4D-B6AE662E14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930807" y="4259599"/>
            <a:ext cx="2681605" cy="2011204"/>
          </a:xfrm>
          <a:prstGeom prst="rect">
            <a:avLst/>
          </a:prstGeom>
          <a:ln>
            <a:noFill/>
          </a:ln>
          <a:effectLst>
            <a:softEdge rad="112500"/>
          </a:effectLst>
        </p:spPr>
      </p:pic>
      <p:pic>
        <p:nvPicPr>
          <p:cNvPr id="12" name="Picture 11" descr="A close-up of a sign&#10;&#10;Description automatically generated with low confidence">
            <a:extLst>
              <a:ext uri="{FF2B5EF4-FFF2-40B4-BE49-F238E27FC236}">
                <a16:creationId xmlns:a16="http://schemas.microsoft.com/office/drawing/2014/main" id="{095FBDE5-0FFE-AD3B-41BE-8A0DD1E653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41473" y="3097647"/>
            <a:ext cx="2311096" cy="1733322"/>
          </a:xfrm>
          <a:prstGeom prst="rect">
            <a:avLst/>
          </a:prstGeom>
          <a:ln>
            <a:noFill/>
          </a:ln>
          <a:effectLst>
            <a:softEdge rad="112500"/>
          </a:effectLst>
        </p:spPr>
      </p:pic>
    </p:spTree>
    <p:extLst>
      <p:ext uri="{BB962C8B-B14F-4D97-AF65-F5344CB8AC3E}">
        <p14:creationId xmlns:p14="http://schemas.microsoft.com/office/powerpoint/2010/main" val="2404770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F6F9-F1A4-EE97-A329-937F2C25CB0C}"/>
              </a:ext>
            </a:extLst>
          </p:cNvPr>
          <p:cNvSpPr>
            <a:spLocks noGrp="1"/>
          </p:cNvSpPr>
          <p:nvPr>
            <p:ph type="title"/>
          </p:nvPr>
        </p:nvSpPr>
        <p:spPr/>
        <p:txBody>
          <a:bodyPr/>
          <a:lstStyle/>
          <a:p>
            <a:pPr algn="ctr"/>
            <a:r>
              <a:rPr lang="en-US" b="1" dirty="0"/>
              <a:t>Counter Tools Data Dashboard</a:t>
            </a:r>
          </a:p>
        </p:txBody>
      </p:sp>
      <p:pic>
        <p:nvPicPr>
          <p:cNvPr id="5" name="Content Placeholder 4">
            <a:extLst>
              <a:ext uri="{FF2B5EF4-FFF2-40B4-BE49-F238E27FC236}">
                <a16:creationId xmlns:a16="http://schemas.microsoft.com/office/drawing/2014/main" id="{0E934A12-C4B0-2CA3-87E1-C1F13852FDB1}"/>
              </a:ext>
            </a:extLst>
          </p:cNvPr>
          <p:cNvPicPr>
            <a:picLocks noGrp="1" noChangeAspect="1"/>
          </p:cNvPicPr>
          <p:nvPr>
            <p:ph idx="1"/>
          </p:nvPr>
        </p:nvPicPr>
        <p:blipFill>
          <a:blip r:embed="rId2"/>
          <a:stretch>
            <a:fillRect/>
          </a:stretch>
        </p:blipFill>
        <p:spPr>
          <a:xfrm>
            <a:off x="1769814" y="1825625"/>
            <a:ext cx="8652371" cy="4351338"/>
          </a:xfrm>
        </p:spPr>
      </p:pic>
    </p:spTree>
    <p:extLst>
      <p:ext uri="{BB962C8B-B14F-4D97-AF65-F5344CB8AC3E}">
        <p14:creationId xmlns:p14="http://schemas.microsoft.com/office/powerpoint/2010/main" val="1355161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B2FFF8D-1A75-83FA-87BA-07DEEF0EE802}"/>
              </a:ext>
            </a:extLst>
          </p:cNvPr>
          <p:cNvSpPr>
            <a:spLocks noGrp="1"/>
          </p:cNvSpPr>
          <p:nvPr>
            <p:ph type="title"/>
          </p:nvPr>
        </p:nvSpPr>
        <p:spPr>
          <a:xfrm>
            <a:off x="643466" y="5304675"/>
            <a:ext cx="10905065" cy="662672"/>
          </a:xfrm>
        </p:spPr>
        <p:txBody>
          <a:bodyPr vert="horz" lIns="91440" tIns="45720" rIns="91440" bIns="45720" rtlCol="0" anchor="b">
            <a:normAutofit/>
          </a:bodyPr>
          <a:lstStyle/>
          <a:p>
            <a:pPr algn="ctr">
              <a:lnSpc>
                <a:spcPct val="80000"/>
              </a:lnSpc>
            </a:pPr>
            <a:r>
              <a:rPr lang="en-US" sz="4400" spc="150">
                <a:solidFill>
                  <a:schemeClr val="tx2"/>
                </a:solidFill>
              </a:rPr>
              <a:t>questions</a:t>
            </a:r>
          </a:p>
        </p:txBody>
      </p:sp>
      <p:sp>
        <p:nvSpPr>
          <p:cNvPr id="14" name="Rectangle 13">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Graphic 6" descr="Help">
            <a:extLst>
              <a:ext uri="{FF2B5EF4-FFF2-40B4-BE49-F238E27FC236}">
                <a16:creationId xmlns:a16="http://schemas.microsoft.com/office/drawing/2014/main" id="{DE529E1F-A381-6220-F2B1-FC7CB4A1CD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35759" y="494988"/>
            <a:ext cx="4720479" cy="4720479"/>
          </a:xfrm>
          <a:prstGeom prst="rect">
            <a:avLst/>
          </a:prstGeom>
        </p:spPr>
      </p:pic>
      <p:sp>
        <p:nvSpPr>
          <p:cNvPr id="16" name="Rectangle 15">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54255196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891A9-722F-4651-8637-5376C97445F0}"/>
              </a:ext>
            </a:extLst>
          </p:cNvPr>
          <p:cNvSpPr>
            <a:spLocks noGrp="1"/>
          </p:cNvSpPr>
          <p:nvPr>
            <p:ph type="title"/>
          </p:nvPr>
        </p:nvSpPr>
        <p:spPr>
          <a:xfrm>
            <a:off x="838200" y="18255"/>
            <a:ext cx="10515600" cy="1325563"/>
          </a:xfrm>
        </p:spPr>
        <p:txBody>
          <a:bodyPr/>
          <a:lstStyle/>
          <a:p>
            <a:pPr algn="ctr"/>
            <a:r>
              <a:rPr lang="en-US" b="1" dirty="0"/>
              <a:t>Thank You! </a:t>
            </a:r>
          </a:p>
        </p:txBody>
      </p:sp>
      <p:sp>
        <p:nvSpPr>
          <p:cNvPr id="3" name="Content Placeholder 2">
            <a:extLst>
              <a:ext uri="{FF2B5EF4-FFF2-40B4-BE49-F238E27FC236}">
                <a16:creationId xmlns:a16="http://schemas.microsoft.com/office/drawing/2014/main" id="{132F34DB-AC51-4303-A026-4CF11B3D5749}"/>
              </a:ext>
            </a:extLst>
          </p:cNvPr>
          <p:cNvSpPr>
            <a:spLocks noGrp="1"/>
          </p:cNvSpPr>
          <p:nvPr>
            <p:ph idx="1"/>
          </p:nvPr>
        </p:nvSpPr>
        <p:spPr>
          <a:xfrm>
            <a:off x="914400" y="1842075"/>
            <a:ext cx="10515600" cy="4351338"/>
          </a:xfrm>
        </p:spPr>
        <p:txBody>
          <a:bodyPr/>
          <a:lstStyle/>
          <a:p>
            <a:pPr marL="0" marR="0" indent="0">
              <a:spcBef>
                <a:spcPts val="0"/>
              </a:spcBef>
              <a:spcAft>
                <a:spcPts val="0"/>
              </a:spcAft>
              <a:buNone/>
            </a:pPr>
            <a:r>
              <a:rPr lang="en-US" sz="2400" b="1" i="1" dirty="0">
                <a:solidFill>
                  <a:srgbClr val="002060"/>
                </a:solidFill>
                <a:effectLst/>
                <a:latin typeface="Calibri" panose="020F0502020204030204" pitchFamily="34" charset="0"/>
                <a:ea typeface="Calibri" panose="020F0502020204030204" pitchFamily="34" charset="0"/>
              </a:rPr>
              <a:t>Kim Bayha</a:t>
            </a:r>
            <a:r>
              <a:rPr lang="en-US" sz="2400" i="1" dirty="0">
                <a:solidFill>
                  <a:srgbClr val="002060"/>
                </a:solidFill>
                <a:effectLst/>
                <a:latin typeface="Calibri" panose="020F0502020204030204" pitchFamily="34" charset="0"/>
                <a:ea typeface="Calibri" panose="020F0502020204030204" pitchFamily="34" charset="0"/>
              </a:rPr>
              <a:t>, CTTS</a:t>
            </a:r>
            <a:endParaRPr lang="en-US" sz="2400" dirty="0">
              <a:solidFill>
                <a:srgbClr val="00206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Tobacco Prevention &amp; Control Supervisor</a:t>
            </a: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Office of Policy &amp; Prevention | Mecklenburg County Public Health</a:t>
            </a: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(C) 704.614.7805 </a:t>
            </a:r>
          </a:p>
          <a:p>
            <a:pPr marL="0" marR="0" indent="0">
              <a:spcBef>
                <a:spcPts val="0"/>
              </a:spcBef>
              <a:spcAft>
                <a:spcPts val="0"/>
              </a:spcAft>
              <a:buNone/>
            </a:pPr>
            <a:r>
              <a:rPr lang="en-US" sz="2400" u="sng" dirty="0">
                <a:solidFill>
                  <a:srgbClr val="0000FF"/>
                </a:solidFill>
                <a:effectLst/>
                <a:latin typeface="Calibri" panose="020F0502020204030204" pitchFamily="34" charset="0"/>
                <a:ea typeface="Calibri" panose="020F0502020204030204" pitchFamily="34" charset="0"/>
                <a:hlinkClick r:id="rId2"/>
              </a:rPr>
              <a:t>Kimberly.Bayha@MeckNC.gov</a:t>
            </a:r>
            <a:endParaRPr lang="en-US" sz="2400" u="sng" dirty="0">
              <a:solidFill>
                <a:srgbClr val="0000FF"/>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4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b="1" i="1" dirty="0">
                <a:solidFill>
                  <a:srgbClr val="002060"/>
                </a:solidFill>
                <a:effectLst/>
                <a:latin typeface="Calibri" panose="020F0502020204030204" pitchFamily="34" charset="0"/>
                <a:ea typeface="Calibri" panose="020F0502020204030204" pitchFamily="34" charset="0"/>
              </a:rPr>
              <a:t>Irini McCarthy</a:t>
            </a:r>
            <a:endParaRPr lang="en-US" sz="2400" dirty="0">
              <a:solidFill>
                <a:srgbClr val="00206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Tobacco Prevention Coordinator </a:t>
            </a: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Office of Policy &amp; Prevention | Mecklenburg County Public Health</a:t>
            </a: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(C) 980-406-0629 </a:t>
            </a:r>
          </a:p>
          <a:p>
            <a:pPr marL="0" marR="0" indent="0">
              <a:spcBef>
                <a:spcPts val="0"/>
              </a:spcBef>
              <a:spcAft>
                <a:spcPts val="0"/>
              </a:spcAft>
              <a:buNone/>
            </a:pPr>
            <a:r>
              <a:rPr lang="en-US" sz="2400" dirty="0">
                <a:latin typeface="Calibri" panose="020F0502020204030204" pitchFamily="34" charset="0"/>
                <a:ea typeface="Calibri" panose="020F0502020204030204" pitchFamily="34" charset="0"/>
                <a:hlinkClick r:id="rId3"/>
              </a:rPr>
              <a:t>Irini.McCarthy@MeckNC.gov</a:t>
            </a:r>
            <a:endParaRPr lang="en-US" sz="2400"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8AEDCE12-9278-7485-B011-E2AC64E806C4}"/>
              </a:ext>
            </a:extLst>
          </p:cNvPr>
          <p:cNvSpPr txBox="1"/>
          <p:nvPr/>
        </p:nvSpPr>
        <p:spPr>
          <a:xfrm>
            <a:off x="838200" y="1143000"/>
            <a:ext cx="3933825" cy="584775"/>
          </a:xfrm>
          <a:prstGeom prst="rect">
            <a:avLst/>
          </a:prstGeom>
          <a:noFill/>
        </p:spPr>
        <p:txBody>
          <a:bodyPr wrap="square" rtlCol="0">
            <a:spAutoFit/>
          </a:bodyPr>
          <a:lstStyle/>
          <a:p>
            <a:r>
              <a:rPr lang="en-US" sz="3200" b="1" i="1" dirty="0"/>
              <a:t>Contact Information</a:t>
            </a:r>
          </a:p>
        </p:txBody>
      </p:sp>
    </p:spTree>
    <p:extLst>
      <p:ext uri="{BB962C8B-B14F-4D97-AF65-F5344CB8AC3E}">
        <p14:creationId xmlns:p14="http://schemas.microsoft.com/office/powerpoint/2010/main" val="305334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0C3404-F038-4223-9203-E1421D8055BB}"/>
              </a:ext>
            </a:extLst>
          </p:cNvPr>
          <p:cNvGrpSpPr/>
          <p:nvPr/>
        </p:nvGrpSpPr>
        <p:grpSpPr>
          <a:xfrm>
            <a:off x="272791" y="583117"/>
            <a:ext cx="11646417" cy="5691765"/>
            <a:chOff x="117284" y="972886"/>
            <a:chExt cx="11646417" cy="5691765"/>
          </a:xfrm>
        </p:grpSpPr>
        <p:sp>
          <p:nvSpPr>
            <p:cNvPr id="4" name="Freeform: Shape 3">
              <a:extLst>
                <a:ext uri="{FF2B5EF4-FFF2-40B4-BE49-F238E27FC236}">
                  <a16:creationId xmlns:a16="http://schemas.microsoft.com/office/drawing/2014/main" id="{37BBE998-D7BC-47D6-8A5D-A1342CF4F591}"/>
                </a:ext>
              </a:extLst>
            </p:cNvPr>
            <p:cNvSpPr/>
            <p:nvPr/>
          </p:nvSpPr>
          <p:spPr>
            <a:xfrm>
              <a:off x="117284" y="4797810"/>
              <a:ext cx="11642116" cy="1866841"/>
            </a:xfrm>
            <a:custGeom>
              <a:avLst/>
              <a:gdLst>
                <a:gd name="connsiteX0" fmla="*/ 0 w 11642116"/>
                <a:gd name="connsiteY0" fmla="*/ 186684 h 1866841"/>
                <a:gd name="connsiteX1" fmla="*/ 186684 w 11642116"/>
                <a:gd name="connsiteY1" fmla="*/ 0 h 1866841"/>
                <a:gd name="connsiteX2" fmla="*/ 11455432 w 11642116"/>
                <a:gd name="connsiteY2" fmla="*/ 0 h 1866841"/>
                <a:gd name="connsiteX3" fmla="*/ 11642116 w 11642116"/>
                <a:gd name="connsiteY3" fmla="*/ 186684 h 1866841"/>
                <a:gd name="connsiteX4" fmla="*/ 11642116 w 11642116"/>
                <a:gd name="connsiteY4" fmla="*/ 1680157 h 1866841"/>
                <a:gd name="connsiteX5" fmla="*/ 11455432 w 11642116"/>
                <a:gd name="connsiteY5" fmla="*/ 1866841 h 1866841"/>
                <a:gd name="connsiteX6" fmla="*/ 186684 w 11642116"/>
                <a:gd name="connsiteY6" fmla="*/ 1866841 h 1866841"/>
                <a:gd name="connsiteX7" fmla="*/ 0 w 11642116"/>
                <a:gd name="connsiteY7" fmla="*/ 1680157 h 1866841"/>
                <a:gd name="connsiteX8" fmla="*/ 0 w 11642116"/>
                <a:gd name="connsiteY8" fmla="*/ 186684 h 186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42116" h="1866841">
                  <a:moveTo>
                    <a:pt x="0" y="186684"/>
                  </a:moveTo>
                  <a:cubicBezTo>
                    <a:pt x="0" y="83581"/>
                    <a:pt x="83581" y="0"/>
                    <a:pt x="186684" y="0"/>
                  </a:cubicBezTo>
                  <a:lnTo>
                    <a:pt x="11455432" y="0"/>
                  </a:lnTo>
                  <a:cubicBezTo>
                    <a:pt x="11558535" y="0"/>
                    <a:pt x="11642116" y="83581"/>
                    <a:pt x="11642116" y="186684"/>
                  </a:cubicBezTo>
                  <a:lnTo>
                    <a:pt x="11642116" y="1680157"/>
                  </a:lnTo>
                  <a:cubicBezTo>
                    <a:pt x="11642116" y="1783260"/>
                    <a:pt x="11558535" y="1866841"/>
                    <a:pt x="11455432" y="1866841"/>
                  </a:cubicBezTo>
                  <a:lnTo>
                    <a:pt x="186684" y="1866841"/>
                  </a:lnTo>
                  <a:cubicBezTo>
                    <a:pt x="83581" y="1866841"/>
                    <a:pt x="0" y="1783260"/>
                    <a:pt x="0" y="1680157"/>
                  </a:cubicBezTo>
                  <a:lnTo>
                    <a:pt x="0" y="18668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7078" tIns="207078" rIns="207078" bIns="2070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B6F6DF35-16B3-4E46-8A8A-521E107C2829}"/>
                </a:ext>
              </a:extLst>
            </p:cNvPr>
            <p:cNvSpPr/>
            <p:nvPr/>
          </p:nvSpPr>
          <p:spPr>
            <a:xfrm>
              <a:off x="295669" y="2863378"/>
              <a:ext cx="5692608" cy="1711976"/>
            </a:xfrm>
            <a:custGeom>
              <a:avLst/>
              <a:gdLst>
                <a:gd name="connsiteX0" fmla="*/ 0 w 5692608"/>
                <a:gd name="connsiteY0" fmla="*/ 171198 h 1711976"/>
                <a:gd name="connsiteX1" fmla="*/ 171198 w 5692608"/>
                <a:gd name="connsiteY1" fmla="*/ 0 h 1711976"/>
                <a:gd name="connsiteX2" fmla="*/ 5521410 w 5692608"/>
                <a:gd name="connsiteY2" fmla="*/ 0 h 1711976"/>
                <a:gd name="connsiteX3" fmla="*/ 5692608 w 5692608"/>
                <a:gd name="connsiteY3" fmla="*/ 171198 h 1711976"/>
                <a:gd name="connsiteX4" fmla="*/ 5692608 w 5692608"/>
                <a:gd name="connsiteY4" fmla="*/ 1540778 h 1711976"/>
                <a:gd name="connsiteX5" fmla="*/ 5521410 w 5692608"/>
                <a:gd name="connsiteY5" fmla="*/ 1711976 h 1711976"/>
                <a:gd name="connsiteX6" fmla="*/ 171198 w 5692608"/>
                <a:gd name="connsiteY6" fmla="*/ 1711976 h 1711976"/>
                <a:gd name="connsiteX7" fmla="*/ 0 w 5692608"/>
                <a:gd name="connsiteY7" fmla="*/ 1540778 h 1711976"/>
                <a:gd name="connsiteX8" fmla="*/ 0 w 5692608"/>
                <a:gd name="connsiteY8" fmla="*/ 171198 h 17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2608" h="1711976">
                  <a:moveTo>
                    <a:pt x="0" y="171198"/>
                  </a:moveTo>
                  <a:cubicBezTo>
                    <a:pt x="0" y="76648"/>
                    <a:pt x="76648" y="0"/>
                    <a:pt x="171198" y="0"/>
                  </a:cubicBezTo>
                  <a:lnTo>
                    <a:pt x="5521410" y="0"/>
                  </a:lnTo>
                  <a:cubicBezTo>
                    <a:pt x="5615960" y="0"/>
                    <a:pt x="5692608" y="76648"/>
                    <a:pt x="5692608" y="171198"/>
                  </a:cubicBezTo>
                  <a:lnTo>
                    <a:pt x="5692608" y="1540778"/>
                  </a:lnTo>
                  <a:cubicBezTo>
                    <a:pt x="5692608" y="1635328"/>
                    <a:pt x="5615960" y="1711976"/>
                    <a:pt x="5521410" y="1711976"/>
                  </a:cubicBezTo>
                  <a:lnTo>
                    <a:pt x="171198" y="1711976"/>
                  </a:lnTo>
                  <a:cubicBezTo>
                    <a:pt x="76648" y="1711976"/>
                    <a:pt x="0" y="1635328"/>
                    <a:pt x="0" y="1540778"/>
                  </a:cubicBezTo>
                  <a:lnTo>
                    <a:pt x="0" y="17119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2542" tIns="202542" rIns="202542" bIns="20254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Tobacco-Free Policy</a:t>
              </a:r>
            </a:p>
          </p:txBody>
        </p:sp>
        <p:sp>
          <p:nvSpPr>
            <p:cNvPr id="7" name="Freeform: Shape 6">
              <a:extLst>
                <a:ext uri="{FF2B5EF4-FFF2-40B4-BE49-F238E27FC236}">
                  <a16:creationId xmlns:a16="http://schemas.microsoft.com/office/drawing/2014/main" id="{01BE470E-1FCC-4802-97AE-4B26AE42D6B3}"/>
                </a:ext>
              </a:extLst>
            </p:cNvPr>
            <p:cNvSpPr/>
            <p:nvPr/>
          </p:nvSpPr>
          <p:spPr>
            <a:xfrm>
              <a:off x="128648" y="977129"/>
              <a:ext cx="2787761" cy="1711976"/>
            </a:xfrm>
            <a:custGeom>
              <a:avLst/>
              <a:gdLst>
                <a:gd name="connsiteX0" fmla="*/ 0 w 2787761"/>
                <a:gd name="connsiteY0" fmla="*/ 171198 h 1711976"/>
                <a:gd name="connsiteX1" fmla="*/ 171198 w 2787761"/>
                <a:gd name="connsiteY1" fmla="*/ 0 h 1711976"/>
                <a:gd name="connsiteX2" fmla="*/ 2616563 w 2787761"/>
                <a:gd name="connsiteY2" fmla="*/ 0 h 1711976"/>
                <a:gd name="connsiteX3" fmla="*/ 2787761 w 2787761"/>
                <a:gd name="connsiteY3" fmla="*/ 171198 h 1711976"/>
                <a:gd name="connsiteX4" fmla="*/ 2787761 w 2787761"/>
                <a:gd name="connsiteY4" fmla="*/ 1540778 h 1711976"/>
                <a:gd name="connsiteX5" fmla="*/ 2616563 w 2787761"/>
                <a:gd name="connsiteY5" fmla="*/ 1711976 h 1711976"/>
                <a:gd name="connsiteX6" fmla="*/ 171198 w 2787761"/>
                <a:gd name="connsiteY6" fmla="*/ 1711976 h 1711976"/>
                <a:gd name="connsiteX7" fmla="*/ 0 w 2787761"/>
                <a:gd name="connsiteY7" fmla="*/ 1540778 h 1711976"/>
                <a:gd name="connsiteX8" fmla="*/ 0 w 2787761"/>
                <a:gd name="connsiteY8" fmla="*/ 171198 h 17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761" h="1711976">
                  <a:moveTo>
                    <a:pt x="0" y="171198"/>
                  </a:moveTo>
                  <a:cubicBezTo>
                    <a:pt x="0" y="76648"/>
                    <a:pt x="76648" y="0"/>
                    <a:pt x="171198" y="0"/>
                  </a:cubicBezTo>
                  <a:lnTo>
                    <a:pt x="2616563" y="0"/>
                  </a:lnTo>
                  <a:cubicBezTo>
                    <a:pt x="2711113" y="0"/>
                    <a:pt x="2787761" y="76648"/>
                    <a:pt x="2787761" y="171198"/>
                  </a:cubicBezTo>
                  <a:lnTo>
                    <a:pt x="2787761" y="1540778"/>
                  </a:lnTo>
                  <a:cubicBezTo>
                    <a:pt x="2787761" y="1635328"/>
                    <a:pt x="2711113" y="1711976"/>
                    <a:pt x="2616563" y="1711976"/>
                  </a:cubicBezTo>
                  <a:lnTo>
                    <a:pt x="171198" y="1711976"/>
                  </a:lnTo>
                  <a:cubicBezTo>
                    <a:pt x="76648" y="1711976"/>
                    <a:pt x="0" y="1635328"/>
                    <a:pt x="0" y="1540778"/>
                  </a:cubicBezTo>
                  <a:lnTo>
                    <a:pt x="0" y="17119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9202" tIns="149202" rIns="149202" bIns="149202"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Local Governments</a:t>
              </a:r>
            </a:p>
          </p:txBody>
        </p:sp>
        <p:sp>
          <p:nvSpPr>
            <p:cNvPr id="8" name="Freeform: Shape 7">
              <a:extLst>
                <a:ext uri="{FF2B5EF4-FFF2-40B4-BE49-F238E27FC236}">
                  <a16:creationId xmlns:a16="http://schemas.microsoft.com/office/drawing/2014/main" id="{7993B9C2-876A-4A22-9742-F8E4C3F68458}"/>
                </a:ext>
              </a:extLst>
            </p:cNvPr>
            <p:cNvSpPr/>
            <p:nvPr/>
          </p:nvSpPr>
          <p:spPr>
            <a:xfrm>
              <a:off x="3106144" y="972886"/>
              <a:ext cx="2787761" cy="1711976"/>
            </a:xfrm>
            <a:custGeom>
              <a:avLst/>
              <a:gdLst>
                <a:gd name="connsiteX0" fmla="*/ 0 w 2787761"/>
                <a:gd name="connsiteY0" fmla="*/ 171198 h 1711976"/>
                <a:gd name="connsiteX1" fmla="*/ 171198 w 2787761"/>
                <a:gd name="connsiteY1" fmla="*/ 0 h 1711976"/>
                <a:gd name="connsiteX2" fmla="*/ 2616563 w 2787761"/>
                <a:gd name="connsiteY2" fmla="*/ 0 h 1711976"/>
                <a:gd name="connsiteX3" fmla="*/ 2787761 w 2787761"/>
                <a:gd name="connsiteY3" fmla="*/ 171198 h 1711976"/>
                <a:gd name="connsiteX4" fmla="*/ 2787761 w 2787761"/>
                <a:gd name="connsiteY4" fmla="*/ 1540778 h 1711976"/>
                <a:gd name="connsiteX5" fmla="*/ 2616563 w 2787761"/>
                <a:gd name="connsiteY5" fmla="*/ 1711976 h 1711976"/>
                <a:gd name="connsiteX6" fmla="*/ 171198 w 2787761"/>
                <a:gd name="connsiteY6" fmla="*/ 1711976 h 1711976"/>
                <a:gd name="connsiteX7" fmla="*/ 0 w 2787761"/>
                <a:gd name="connsiteY7" fmla="*/ 1540778 h 1711976"/>
                <a:gd name="connsiteX8" fmla="*/ 0 w 2787761"/>
                <a:gd name="connsiteY8" fmla="*/ 171198 h 17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761" h="1711976">
                  <a:moveTo>
                    <a:pt x="0" y="171198"/>
                  </a:moveTo>
                  <a:cubicBezTo>
                    <a:pt x="0" y="76648"/>
                    <a:pt x="76648" y="0"/>
                    <a:pt x="171198" y="0"/>
                  </a:cubicBezTo>
                  <a:lnTo>
                    <a:pt x="2616563" y="0"/>
                  </a:lnTo>
                  <a:cubicBezTo>
                    <a:pt x="2711113" y="0"/>
                    <a:pt x="2787761" y="76648"/>
                    <a:pt x="2787761" y="171198"/>
                  </a:cubicBezTo>
                  <a:lnTo>
                    <a:pt x="2787761" y="1540778"/>
                  </a:lnTo>
                  <a:cubicBezTo>
                    <a:pt x="2787761" y="1635328"/>
                    <a:pt x="2711113" y="1711976"/>
                    <a:pt x="2616563" y="1711976"/>
                  </a:cubicBezTo>
                  <a:lnTo>
                    <a:pt x="171198" y="1711976"/>
                  </a:lnTo>
                  <a:cubicBezTo>
                    <a:pt x="76648" y="1711976"/>
                    <a:pt x="0" y="1635328"/>
                    <a:pt x="0" y="1540778"/>
                  </a:cubicBezTo>
                  <a:lnTo>
                    <a:pt x="0" y="17119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9202" tIns="149202" rIns="149202" bIns="149202"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Multi-Unit Housing</a:t>
              </a:r>
            </a:p>
          </p:txBody>
        </p:sp>
        <p:sp>
          <p:nvSpPr>
            <p:cNvPr id="11" name="Freeform: Shape 10">
              <a:extLst>
                <a:ext uri="{FF2B5EF4-FFF2-40B4-BE49-F238E27FC236}">
                  <a16:creationId xmlns:a16="http://schemas.microsoft.com/office/drawing/2014/main" id="{903761DF-D5C1-4E0D-B95B-9665D55D5E66}"/>
                </a:ext>
              </a:extLst>
            </p:cNvPr>
            <p:cNvSpPr/>
            <p:nvPr/>
          </p:nvSpPr>
          <p:spPr>
            <a:xfrm>
              <a:off x="6607621" y="2825035"/>
              <a:ext cx="5156080" cy="1711976"/>
            </a:xfrm>
            <a:custGeom>
              <a:avLst/>
              <a:gdLst>
                <a:gd name="connsiteX0" fmla="*/ 0 w 5156080"/>
                <a:gd name="connsiteY0" fmla="*/ 171198 h 1711976"/>
                <a:gd name="connsiteX1" fmla="*/ 171198 w 5156080"/>
                <a:gd name="connsiteY1" fmla="*/ 0 h 1711976"/>
                <a:gd name="connsiteX2" fmla="*/ 4984882 w 5156080"/>
                <a:gd name="connsiteY2" fmla="*/ 0 h 1711976"/>
                <a:gd name="connsiteX3" fmla="*/ 5156080 w 5156080"/>
                <a:gd name="connsiteY3" fmla="*/ 171198 h 1711976"/>
                <a:gd name="connsiteX4" fmla="*/ 5156080 w 5156080"/>
                <a:gd name="connsiteY4" fmla="*/ 1540778 h 1711976"/>
                <a:gd name="connsiteX5" fmla="*/ 4984882 w 5156080"/>
                <a:gd name="connsiteY5" fmla="*/ 1711976 h 1711976"/>
                <a:gd name="connsiteX6" fmla="*/ 171198 w 5156080"/>
                <a:gd name="connsiteY6" fmla="*/ 1711976 h 1711976"/>
                <a:gd name="connsiteX7" fmla="*/ 0 w 5156080"/>
                <a:gd name="connsiteY7" fmla="*/ 1540778 h 1711976"/>
                <a:gd name="connsiteX8" fmla="*/ 0 w 5156080"/>
                <a:gd name="connsiteY8" fmla="*/ 171198 h 17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6080" h="1711976">
                  <a:moveTo>
                    <a:pt x="0" y="171198"/>
                  </a:moveTo>
                  <a:cubicBezTo>
                    <a:pt x="0" y="76648"/>
                    <a:pt x="76648" y="0"/>
                    <a:pt x="171198" y="0"/>
                  </a:cubicBezTo>
                  <a:lnTo>
                    <a:pt x="4984882" y="0"/>
                  </a:lnTo>
                  <a:cubicBezTo>
                    <a:pt x="5079432" y="0"/>
                    <a:pt x="5156080" y="76648"/>
                    <a:pt x="5156080" y="171198"/>
                  </a:cubicBezTo>
                  <a:lnTo>
                    <a:pt x="5156080" y="1540778"/>
                  </a:lnTo>
                  <a:cubicBezTo>
                    <a:pt x="5156080" y="1635328"/>
                    <a:pt x="5079432" y="1711976"/>
                    <a:pt x="4984882" y="1711976"/>
                  </a:cubicBezTo>
                  <a:lnTo>
                    <a:pt x="171198" y="1711976"/>
                  </a:lnTo>
                  <a:cubicBezTo>
                    <a:pt x="76648" y="1711976"/>
                    <a:pt x="0" y="1635328"/>
                    <a:pt x="0" y="1540778"/>
                  </a:cubicBezTo>
                  <a:lnTo>
                    <a:pt x="0" y="17119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49202" tIns="149202" rIns="149202" bIns="149202"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Worksites</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Indoor Public Places</a:t>
              </a:r>
            </a:p>
            <a:p>
              <a:pPr marL="0" marR="0" lvl="0" indent="0" algn="ctr" defTabSz="1155700" rtl="0" eaLnBrk="1" fontAlgn="auto" latinLnBrk="0" hangingPunct="1">
                <a:lnSpc>
                  <a:spcPct val="90000"/>
                </a:lnSpc>
                <a:spcBef>
                  <a:spcPct val="0"/>
                </a:spcBef>
                <a:spcAft>
                  <a:spcPct val="3500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990371C-D78B-4F77-A6EC-D7C4DB16CBF9}"/>
                </a:ext>
              </a:extLst>
            </p:cNvPr>
            <p:cNvSpPr/>
            <p:nvPr/>
          </p:nvSpPr>
          <p:spPr>
            <a:xfrm>
              <a:off x="6055428" y="977129"/>
              <a:ext cx="2787761" cy="1711976"/>
            </a:xfrm>
            <a:custGeom>
              <a:avLst/>
              <a:gdLst>
                <a:gd name="connsiteX0" fmla="*/ 0 w 2787761"/>
                <a:gd name="connsiteY0" fmla="*/ 171198 h 1711976"/>
                <a:gd name="connsiteX1" fmla="*/ 171198 w 2787761"/>
                <a:gd name="connsiteY1" fmla="*/ 0 h 1711976"/>
                <a:gd name="connsiteX2" fmla="*/ 2616563 w 2787761"/>
                <a:gd name="connsiteY2" fmla="*/ 0 h 1711976"/>
                <a:gd name="connsiteX3" fmla="*/ 2787761 w 2787761"/>
                <a:gd name="connsiteY3" fmla="*/ 171198 h 1711976"/>
                <a:gd name="connsiteX4" fmla="*/ 2787761 w 2787761"/>
                <a:gd name="connsiteY4" fmla="*/ 1540778 h 1711976"/>
                <a:gd name="connsiteX5" fmla="*/ 2616563 w 2787761"/>
                <a:gd name="connsiteY5" fmla="*/ 1711976 h 1711976"/>
                <a:gd name="connsiteX6" fmla="*/ 171198 w 2787761"/>
                <a:gd name="connsiteY6" fmla="*/ 1711976 h 1711976"/>
                <a:gd name="connsiteX7" fmla="*/ 0 w 2787761"/>
                <a:gd name="connsiteY7" fmla="*/ 1540778 h 1711976"/>
                <a:gd name="connsiteX8" fmla="*/ 0 w 2787761"/>
                <a:gd name="connsiteY8" fmla="*/ 171198 h 17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761" h="1711976">
                  <a:moveTo>
                    <a:pt x="0" y="171198"/>
                  </a:moveTo>
                  <a:cubicBezTo>
                    <a:pt x="0" y="76648"/>
                    <a:pt x="76648" y="0"/>
                    <a:pt x="171198" y="0"/>
                  </a:cubicBezTo>
                  <a:lnTo>
                    <a:pt x="2616563" y="0"/>
                  </a:lnTo>
                  <a:cubicBezTo>
                    <a:pt x="2711113" y="0"/>
                    <a:pt x="2787761" y="76648"/>
                    <a:pt x="2787761" y="171198"/>
                  </a:cubicBezTo>
                  <a:lnTo>
                    <a:pt x="2787761" y="1540778"/>
                  </a:lnTo>
                  <a:cubicBezTo>
                    <a:pt x="2787761" y="1635328"/>
                    <a:pt x="2711113" y="1711976"/>
                    <a:pt x="2616563" y="1711976"/>
                  </a:cubicBezTo>
                  <a:lnTo>
                    <a:pt x="171198" y="1711976"/>
                  </a:lnTo>
                  <a:cubicBezTo>
                    <a:pt x="76648" y="1711976"/>
                    <a:pt x="0" y="1635328"/>
                    <a:pt x="0" y="1540778"/>
                  </a:cubicBezTo>
                  <a:lnTo>
                    <a:pt x="0" y="17119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9202" tIns="149202" rIns="149202" bIns="149202"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Colleges and Universities</a:t>
              </a:r>
            </a:p>
          </p:txBody>
        </p:sp>
        <p:sp>
          <p:nvSpPr>
            <p:cNvPr id="15" name="Freeform: Shape 14">
              <a:extLst>
                <a:ext uri="{FF2B5EF4-FFF2-40B4-BE49-F238E27FC236}">
                  <a16:creationId xmlns:a16="http://schemas.microsoft.com/office/drawing/2014/main" id="{CB56F678-9511-4743-BB5C-54F3E7B3FA4D}"/>
                </a:ext>
              </a:extLst>
            </p:cNvPr>
            <p:cNvSpPr/>
            <p:nvPr/>
          </p:nvSpPr>
          <p:spPr>
            <a:xfrm>
              <a:off x="8960276" y="977129"/>
              <a:ext cx="2787761" cy="1711976"/>
            </a:xfrm>
            <a:custGeom>
              <a:avLst/>
              <a:gdLst>
                <a:gd name="connsiteX0" fmla="*/ 0 w 2787761"/>
                <a:gd name="connsiteY0" fmla="*/ 171198 h 1711976"/>
                <a:gd name="connsiteX1" fmla="*/ 171198 w 2787761"/>
                <a:gd name="connsiteY1" fmla="*/ 0 h 1711976"/>
                <a:gd name="connsiteX2" fmla="*/ 2616563 w 2787761"/>
                <a:gd name="connsiteY2" fmla="*/ 0 h 1711976"/>
                <a:gd name="connsiteX3" fmla="*/ 2787761 w 2787761"/>
                <a:gd name="connsiteY3" fmla="*/ 171198 h 1711976"/>
                <a:gd name="connsiteX4" fmla="*/ 2787761 w 2787761"/>
                <a:gd name="connsiteY4" fmla="*/ 1540778 h 1711976"/>
                <a:gd name="connsiteX5" fmla="*/ 2616563 w 2787761"/>
                <a:gd name="connsiteY5" fmla="*/ 1711976 h 1711976"/>
                <a:gd name="connsiteX6" fmla="*/ 171198 w 2787761"/>
                <a:gd name="connsiteY6" fmla="*/ 1711976 h 1711976"/>
                <a:gd name="connsiteX7" fmla="*/ 0 w 2787761"/>
                <a:gd name="connsiteY7" fmla="*/ 1540778 h 1711976"/>
                <a:gd name="connsiteX8" fmla="*/ 0 w 2787761"/>
                <a:gd name="connsiteY8" fmla="*/ 171198 h 171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7761" h="1711976">
                  <a:moveTo>
                    <a:pt x="0" y="171198"/>
                  </a:moveTo>
                  <a:cubicBezTo>
                    <a:pt x="0" y="76648"/>
                    <a:pt x="76648" y="0"/>
                    <a:pt x="171198" y="0"/>
                  </a:cubicBezTo>
                  <a:lnTo>
                    <a:pt x="2616563" y="0"/>
                  </a:lnTo>
                  <a:cubicBezTo>
                    <a:pt x="2711113" y="0"/>
                    <a:pt x="2787761" y="76648"/>
                    <a:pt x="2787761" y="171198"/>
                  </a:cubicBezTo>
                  <a:lnTo>
                    <a:pt x="2787761" y="1540778"/>
                  </a:lnTo>
                  <a:cubicBezTo>
                    <a:pt x="2787761" y="1635328"/>
                    <a:pt x="2711113" y="1711976"/>
                    <a:pt x="2616563" y="1711976"/>
                  </a:cubicBezTo>
                  <a:lnTo>
                    <a:pt x="171198" y="1711976"/>
                  </a:lnTo>
                  <a:cubicBezTo>
                    <a:pt x="76648" y="1711976"/>
                    <a:pt x="0" y="1635328"/>
                    <a:pt x="0" y="1540778"/>
                  </a:cubicBezTo>
                  <a:lnTo>
                    <a:pt x="0" y="17119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49202" tIns="149202" rIns="149202" bIns="149202"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Behavioral Health Facilities </a:t>
              </a:r>
            </a:p>
          </p:txBody>
        </p:sp>
      </p:grpSp>
      <p:pic>
        <p:nvPicPr>
          <p:cNvPr id="9" name="Picture 8">
            <a:extLst>
              <a:ext uri="{FF2B5EF4-FFF2-40B4-BE49-F238E27FC236}">
                <a16:creationId xmlns:a16="http://schemas.microsoft.com/office/drawing/2014/main" id="{4FAB0A14-3875-4F48-9458-B9E9D6380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633" y="2456007"/>
            <a:ext cx="1619647" cy="1718832"/>
          </a:xfrm>
          <a:prstGeom prst="rect">
            <a:avLst/>
          </a:prstGeom>
        </p:spPr>
      </p:pic>
      <p:sp>
        <p:nvSpPr>
          <p:cNvPr id="16" name="Rectangle 15">
            <a:extLst>
              <a:ext uri="{FF2B5EF4-FFF2-40B4-BE49-F238E27FC236}">
                <a16:creationId xmlns:a16="http://schemas.microsoft.com/office/drawing/2014/main" id="{DAEF5659-698A-498F-8896-70C5FCFD981A}"/>
              </a:ext>
            </a:extLst>
          </p:cNvPr>
          <p:cNvSpPr/>
          <p:nvPr/>
        </p:nvSpPr>
        <p:spPr>
          <a:xfrm>
            <a:off x="556820" y="4864407"/>
            <a:ext cx="1117392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Health Region 4: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Alexander, Cabarrus, Catawba, Cleveland, Gaston, Iredell, Lincoln, Mecklenburg, Rowan, Stanly and Union Counties</a:t>
            </a:r>
          </a:p>
        </p:txBody>
      </p:sp>
    </p:spTree>
    <p:extLst>
      <p:ext uri="{BB962C8B-B14F-4D97-AF65-F5344CB8AC3E}">
        <p14:creationId xmlns:p14="http://schemas.microsoft.com/office/powerpoint/2010/main" val="134954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sign on a pole&#10;&#10;Description automatically generated with low confidence">
            <a:extLst>
              <a:ext uri="{FF2B5EF4-FFF2-40B4-BE49-F238E27FC236}">
                <a16:creationId xmlns:a16="http://schemas.microsoft.com/office/drawing/2014/main" id="{45ACC098-7517-42A3-B874-06C74511EEEC}"/>
              </a:ext>
            </a:extLst>
          </p:cNvPr>
          <p:cNvPicPr>
            <a:picLocks noChangeAspect="1"/>
          </p:cNvPicPr>
          <p:nvPr/>
        </p:nvPicPr>
        <p:blipFill rotWithShape="1">
          <a:blip r:embed="rId2">
            <a:extLst>
              <a:ext uri="{28A0092B-C50C-407E-A947-70E740481C1C}">
                <a14:useLocalDpi xmlns:a14="http://schemas.microsoft.com/office/drawing/2010/main" val="0"/>
              </a:ext>
            </a:extLst>
          </a:blip>
          <a:srcRect l="7819" t="16091" r="14581" b="12744"/>
          <a:stretch/>
        </p:blipFill>
        <p:spPr>
          <a:xfrm rot="5400000">
            <a:off x="-544519" y="544514"/>
            <a:ext cx="3488323" cy="2399289"/>
          </a:xfrm>
          <a:prstGeom prst="rect">
            <a:avLst/>
          </a:prstGeom>
        </p:spPr>
      </p:pic>
      <p:pic>
        <p:nvPicPr>
          <p:cNvPr id="16" name="Picture 15" descr="Text&#10;&#10;Description automatically generated">
            <a:extLst>
              <a:ext uri="{FF2B5EF4-FFF2-40B4-BE49-F238E27FC236}">
                <a16:creationId xmlns:a16="http://schemas.microsoft.com/office/drawing/2014/main" id="{3EBEA9B2-198C-4B8D-9661-EC00C98F2BAB}"/>
              </a:ext>
            </a:extLst>
          </p:cNvPr>
          <p:cNvPicPr>
            <a:picLocks noChangeAspect="1"/>
          </p:cNvPicPr>
          <p:nvPr/>
        </p:nvPicPr>
        <p:blipFill rotWithShape="1">
          <a:blip r:embed="rId3">
            <a:extLst>
              <a:ext uri="{28A0092B-C50C-407E-A947-70E740481C1C}">
                <a14:useLocalDpi xmlns:a14="http://schemas.microsoft.com/office/drawing/2010/main" val="0"/>
              </a:ext>
            </a:extLst>
          </a:blip>
          <a:srcRect t="5467" r="-5" b="6583"/>
          <a:stretch/>
        </p:blipFill>
        <p:spPr>
          <a:xfrm>
            <a:off x="9592532" y="231019"/>
            <a:ext cx="2599468" cy="2959383"/>
          </a:xfrm>
          <a:prstGeom prst="rect">
            <a:avLst/>
          </a:prstGeom>
        </p:spPr>
      </p:pic>
      <p:pic>
        <p:nvPicPr>
          <p:cNvPr id="18" name="Picture 17" descr="Text&#10;&#10;Description automatically generated">
            <a:extLst>
              <a:ext uri="{FF2B5EF4-FFF2-40B4-BE49-F238E27FC236}">
                <a16:creationId xmlns:a16="http://schemas.microsoft.com/office/drawing/2014/main" id="{80F70CA4-6A45-4CAD-9264-A49BCF99B673}"/>
              </a:ext>
            </a:extLst>
          </p:cNvPr>
          <p:cNvPicPr>
            <a:picLocks noChangeAspect="1"/>
          </p:cNvPicPr>
          <p:nvPr/>
        </p:nvPicPr>
        <p:blipFill rotWithShape="1">
          <a:blip r:embed="rId4">
            <a:extLst>
              <a:ext uri="{28A0092B-C50C-407E-A947-70E740481C1C}">
                <a14:useLocalDpi xmlns:a14="http://schemas.microsoft.com/office/drawing/2010/main" val="0"/>
              </a:ext>
            </a:extLst>
          </a:blip>
          <a:srcRect t="15399" r="-4" b="3731"/>
          <a:stretch/>
        </p:blipFill>
        <p:spPr>
          <a:xfrm>
            <a:off x="0" y="3563803"/>
            <a:ext cx="2872523" cy="3271727"/>
          </a:xfrm>
          <a:prstGeom prst="rect">
            <a:avLst/>
          </a:prstGeom>
        </p:spPr>
      </p:pic>
      <p:sp>
        <p:nvSpPr>
          <p:cNvPr id="56" name="Rectangle 5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2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7D0BF4-134A-4BB7-A422-4B32054B9550}"/>
              </a:ext>
            </a:extLst>
          </p:cNvPr>
          <p:cNvSpPr txBox="1"/>
          <p:nvPr/>
        </p:nvSpPr>
        <p:spPr>
          <a:xfrm>
            <a:off x="9528918" y="3590886"/>
            <a:ext cx="2442343" cy="291315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Tobacco Free Environments</a:t>
            </a:r>
          </a:p>
        </p:txBody>
      </p:sp>
      <p:pic>
        <p:nvPicPr>
          <p:cNvPr id="22" name="Picture 21" descr="A picture containing text, sky, outdoor, highway&#10;&#10;Description automatically generated">
            <a:extLst>
              <a:ext uri="{FF2B5EF4-FFF2-40B4-BE49-F238E27FC236}">
                <a16:creationId xmlns:a16="http://schemas.microsoft.com/office/drawing/2014/main" id="{A82F45C0-F6BD-4297-8C2D-16E3C00D328E}"/>
              </a:ext>
            </a:extLst>
          </p:cNvPr>
          <p:cNvPicPr>
            <a:picLocks noChangeAspect="1"/>
          </p:cNvPicPr>
          <p:nvPr/>
        </p:nvPicPr>
        <p:blipFill rotWithShape="1">
          <a:blip r:embed="rId5">
            <a:extLst>
              <a:ext uri="{28A0092B-C50C-407E-A947-70E740481C1C}">
                <a14:useLocalDpi xmlns:a14="http://schemas.microsoft.com/office/drawing/2010/main" val="0"/>
              </a:ext>
            </a:extLst>
          </a:blip>
          <a:srcRect r="5" b="14581"/>
          <a:stretch/>
        </p:blipFill>
        <p:spPr>
          <a:xfrm>
            <a:off x="4775487" y="275618"/>
            <a:ext cx="2519975" cy="2870183"/>
          </a:xfrm>
          <a:prstGeom prst="rect">
            <a:avLst/>
          </a:prstGeom>
        </p:spPr>
      </p:pic>
      <p:sp>
        <p:nvSpPr>
          <p:cNvPr id="7" name="TextBox 6">
            <a:extLst>
              <a:ext uri="{FF2B5EF4-FFF2-40B4-BE49-F238E27FC236}">
                <a16:creationId xmlns:a16="http://schemas.microsoft.com/office/drawing/2014/main" id="{DD502F95-2439-40A9-82B6-6B96FDD2F587}"/>
              </a:ext>
            </a:extLst>
          </p:cNvPr>
          <p:cNvSpPr txBox="1"/>
          <p:nvPr/>
        </p:nvSpPr>
        <p:spPr>
          <a:xfrm>
            <a:off x="6194131" y="3613356"/>
            <a:ext cx="5191624" cy="3222174"/>
          </a:xfrm>
          <a:prstGeom prst="rect">
            <a:avLst/>
          </a:prstGeom>
        </p:spPr>
        <p:txBody>
          <a:bodyPr vert="horz" lIns="91440" tIns="45720" rIns="91440" bIns="45720" rtlCol="0">
            <a:normAutofit fontScale="92500"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Government property, parks, airport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Businesses (where public allowed indoors)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Public Transit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Multi-unit Housing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Workplaces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Heath Care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Community Service Agencies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Behavioral Health Agencies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Schools / Colleges/ Universities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Churches / Faith Communities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A close up of a sign&#10;&#10;Description automatically generated">
            <a:extLst>
              <a:ext uri="{FF2B5EF4-FFF2-40B4-BE49-F238E27FC236}">
                <a16:creationId xmlns:a16="http://schemas.microsoft.com/office/drawing/2014/main" id="{E33EF568-5F45-44BA-BF5C-C99781A5D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5524" y="3369677"/>
            <a:ext cx="2257150" cy="3488323"/>
          </a:xfrm>
          <a:prstGeom prst="rect">
            <a:avLst/>
          </a:prstGeom>
          <a:ln>
            <a:solidFill>
              <a:schemeClr val="accent1"/>
            </a:solidFill>
          </a:ln>
        </p:spPr>
      </p:pic>
      <p:pic>
        <p:nvPicPr>
          <p:cNvPr id="14" name="Picture 13" descr="Text&#10;&#10;Description automatically generated">
            <a:extLst>
              <a:ext uri="{FF2B5EF4-FFF2-40B4-BE49-F238E27FC236}">
                <a16:creationId xmlns:a16="http://schemas.microsoft.com/office/drawing/2014/main" id="{EA345323-C87F-4B98-9433-72C63B167FC6}"/>
              </a:ext>
            </a:extLst>
          </p:cNvPr>
          <p:cNvPicPr>
            <a:picLocks noChangeAspect="1"/>
          </p:cNvPicPr>
          <p:nvPr/>
        </p:nvPicPr>
        <p:blipFill rotWithShape="1">
          <a:blip r:embed="rId7">
            <a:extLst>
              <a:ext uri="{28A0092B-C50C-407E-A947-70E740481C1C}">
                <a14:useLocalDpi xmlns:a14="http://schemas.microsoft.com/office/drawing/2010/main" val="0"/>
              </a:ext>
            </a:extLst>
          </a:blip>
          <a:srcRect l="23948" t="23648" r="10317" b="11240"/>
          <a:stretch/>
        </p:blipFill>
        <p:spPr>
          <a:xfrm>
            <a:off x="2575663" y="291318"/>
            <a:ext cx="2020746" cy="2677661"/>
          </a:xfrm>
          <a:prstGeom prst="rect">
            <a:avLst/>
          </a:prstGeom>
        </p:spPr>
      </p:pic>
      <p:pic>
        <p:nvPicPr>
          <p:cNvPr id="15" name="Picture 5">
            <a:extLst>
              <a:ext uri="{FF2B5EF4-FFF2-40B4-BE49-F238E27FC236}">
                <a16:creationId xmlns:a16="http://schemas.microsoft.com/office/drawing/2014/main" id="{C5A02790-7B0B-4534-9548-7C7B77EE2A4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36179" y="226753"/>
            <a:ext cx="2011639" cy="301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37528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696"/>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819CFB-2A88-45E7-A094-94469D9D833A}"/>
              </a:ext>
            </a:extLst>
          </p:cNvPr>
          <p:cNvSpPr txBox="1"/>
          <p:nvPr/>
        </p:nvSpPr>
        <p:spPr>
          <a:xfrm>
            <a:off x="127321" y="2004541"/>
            <a:ext cx="12064679" cy="4669800"/>
          </a:xfrm>
          <a:prstGeom prst="rect">
            <a:avLst/>
          </a:prstGeom>
          <a:solidFill>
            <a:srgbClr val="00589A"/>
          </a:solidFill>
        </p:spPr>
        <p:txBody>
          <a:bodyPr vert="horz" lIns="91440" tIns="45720" rIns="91440" bIns="45720" numCol="2"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Youth Tobacco Prevention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 Product / Use Trends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Tobacco-Free Worksites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Tobacco-Free Environments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QuitlineNC</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Tobacco-Free Policy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Legal Authorities around Tobacco Policy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5-A's for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Health Professionals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3542655-86DF-4F99-ACEC-D03E1B69684F}"/>
              </a:ext>
            </a:extLst>
          </p:cNvPr>
          <p:cNvSpPr/>
          <p:nvPr/>
        </p:nvSpPr>
        <p:spPr>
          <a:xfrm>
            <a:off x="6545745" y="2004541"/>
            <a:ext cx="5646255" cy="357020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How Quit Tobacco Use</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 Disparities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 Industry Practices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 Retail Environment (POS)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Tobacco-Free Behavioral Health</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Integrating Tobacco Treatment</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Smoke-Free Housing</a:t>
            </a:r>
          </a:p>
        </p:txBody>
      </p:sp>
      <p:sp>
        <p:nvSpPr>
          <p:cNvPr id="8" name="Rectangle 7">
            <a:extLst>
              <a:ext uri="{FF2B5EF4-FFF2-40B4-BE49-F238E27FC236}">
                <a16:creationId xmlns:a16="http://schemas.microsoft.com/office/drawing/2014/main" id="{1F7A8BC1-6B4C-4AA6-B093-28A4061F969C}"/>
              </a:ext>
            </a:extLst>
          </p:cNvPr>
          <p:cNvSpPr/>
          <p:nvPr/>
        </p:nvSpPr>
        <p:spPr>
          <a:xfrm>
            <a:off x="-57363" y="6114384"/>
            <a:ext cx="12192000" cy="5599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9EE293D1-76DE-4214-86EA-359EEB453234}"/>
              </a:ext>
            </a:extLst>
          </p:cNvPr>
          <p:cNvSpPr txBox="1"/>
          <p:nvPr/>
        </p:nvSpPr>
        <p:spPr>
          <a:xfrm>
            <a:off x="3199523" y="6188102"/>
            <a:ext cx="690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60033"/>
                </a:solidFill>
                <a:effectLst/>
                <a:uLnTx/>
                <a:uFillTx/>
                <a:latin typeface="Calibri" panose="020F0502020204030204"/>
                <a:ea typeface="+mn-ea"/>
                <a:cs typeface="+mn-cs"/>
              </a:rPr>
              <a:t>To Support Policy, System &amp; Environmental Changes</a:t>
            </a:r>
          </a:p>
        </p:txBody>
      </p:sp>
      <p:sp>
        <p:nvSpPr>
          <p:cNvPr id="10" name="TextBox 9">
            <a:extLst>
              <a:ext uri="{FF2B5EF4-FFF2-40B4-BE49-F238E27FC236}">
                <a16:creationId xmlns:a16="http://schemas.microsoft.com/office/drawing/2014/main" id="{F4AFA24F-F7BC-4694-A7FC-33029592ADC3}"/>
              </a:ext>
            </a:extLst>
          </p:cNvPr>
          <p:cNvSpPr txBox="1"/>
          <p:nvPr/>
        </p:nvSpPr>
        <p:spPr>
          <a:xfrm>
            <a:off x="253339" y="267468"/>
            <a:ext cx="11685320" cy="157563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rgbClr val="660033"/>
                </a:solidFill>
                <a:effectLst/>
                <a:uLnTx/>
                <a:uFillTx/>
                <a:latin typeface="Arial Black"/>
                <a:ea typeface="+mn-ea"/>
                <a:cs typeface="+mn-cs"/>
              </a:rPr>
              <a:t>Trainings</a:t>
            </a:r>
            <a:r>
              <a:rPr kumimoji="0" lang="en-US" sz="3600" b="0" i="0" u="none" strike="noStrike" kern="1200" cap="none" spc="0" normalizeH="0" baseline="0" noProof="0" dirty="0">
                <a:ln>
                  <a:noFill/>
                </a:ln>
                <a:solidFill>
                  <a:srgbClr val="00B0F0"/>
                </a:solidFill>
                <a:effectLst/>
                <a:uLnTx/>
                <a:uFillTx/>
                <a:latin typeface="Arial Black"/>
                <a:ea typeface="+mn-ea"/>
                <a:cs typeface="+mn-cs"/>
              </a:rPr>
              <a:t> </a:t>
            </a:r>
            <a:r>
              <a:rPr kumimoji="0" lang="en-US" sz="2800" b="0" i="0" u="none" strike="noStrike" kern="1200" cap="none" spc="0" normalizeH="0" baseline="0" noProof="0" dirty="0">
                <a:ln>
                  <a:noFill/>
                </a:ln>
                <a:solidFill>
                  <a:srgbClr val="005696"/>
                </a:solidFill>
                <a:effectLst/>
                <a:uLnTx/>
                <a:uFillTx/>
                <a:latin typeface="Arial Black"/>
                <a:ea typeface="+mn-ea"/>
                <a:cs typeface="+mn-cs"/>
              </a:rPr>
              <a:t>Mecklenburg County and Region 4</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005696"/>
                </a:solidFill>
                <a:effectLst/>
                <a:uLnTx/>
                <a:uFillTx/>
                <a:latin typeface="Arial Black"/>
                <a:ea typeface="+mn-ea"/>
                <a:cs typeface="+mn-cs"/>
              </a:rPr>
              <a:t>In-person &amp; virtual platforms</a:t>
            </a:r>
          </a:p>
        </p:txBody>
      </p:sp>
    </p:spTree>
    <p:extLst>
      <p:ext uri="{BB962C8B-B14F-4D97-AF65-F5344CB8AC3E}">
        <p14:creationId xmlns:p14="http://schemas.microsoft.com/office/powerpoint/2010/main" val="1545214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B207CC1-A980-448C-8ABB-D4BEC93FC8CD}"/>
              </a:ext>
            </a:extLst>
          </p:cNvPr>
          <p:cNvSpPr txBox="1"/>
          <p:nvPr/>
        </p:nvSpPr>
        <p:spPr>
          <a:xfrm>
            <a:off x="4162567" y="818984"/>
            <a:ext cx="7242308" cy="317868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Change for Life: TF Recovery</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654095"/>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R Orange Template_16081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smtClean="0">
            <a:solidFill>
              <a:schemeClr val="bg1"/>
            </a:solidFill>
            <a:latin typeface="Open Sans" charset="0"/>
            <a:ea typeface="Open Sans" charset="0"/>
            <a:cs typeface="Open Sans" charset="0"/>
          </a:defRPr>
        </a:defPPr>
      </a:lstStyle>
    </a:txDef>
  </a:objectDefaults>
  <a:extraClrSchemeLst/>
  <a:extLst>
    <a:ext uri="{05A4C25C-085E-4340-85A3-A5531E510DB2}">
      <thm15:themeFamily xmlns:thm15="http://schemas.microsoft.com/office/thememl/2012/main" name="Presentation3" id="{284C05E0-C5F2-B543-80E0-B9A21D83332B}" vid="{D06F793E-E1A1-DF4F-ABE4-6A3A82A7E690}"/>
    </a:ext>
  </a:extLst>
</a:theme>
</file>

<file path=ppt/theme/theme5.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Montserrat Bold"/>
        <a:ea typeface="Montserrat Bold"/>
        <a:cs typeface="Montserrat Bold"/>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0"/>
          </a:spcBef>
          <a:spcAft>
            <a:spcPts val="0"/>
          </a:spcAft>
          <a:buClrTx/>
          <a:buSzTx/>
          <a:buFontTx/>
          <a:buNone/>
          <a:tabLst/>
          <a:defRPr kumimoji="0" sz="2900" b="0" i="0" u="none" strike="noStrike" cap="none" spc="0" normalizeH="0" baseline="0">
            <a:ln>
              <a:noFill/>
            </a:ln>
            <a:solidFill>
              <a:srgbClr val="FFFFFF"/>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SW - Light V1">
      <a:dk1>
        <a:srgbClr val="272727"/>
      </a:dk1>
      <a:lt1>
        <a:srgbClr val="FFFFFF"/>
      </a:lt1>
      <a:dk2>
        <a:srgbClr val="000000"/>
      </a:dk2>
      <a:lt2>
        <a:srgbClr val="FFFFFF"/>
      </a:lt2>
      <a:accent1>
        <a:srgbClr val="0180B9"/>
      </a:accent1>
      <a:accent2>
        <a:srgbClr val="009F94"/>
      </a:accent2>
      <a:accent3>
        <a:srgbClr val="2FAA46"/>
      </a:accent3>
      <a:accent4>
        <a:srgbClr val="F6BB24"/>
      </a:accent4>
      <a:accent5>
        <a:srgbClr val="EA8632"/>
      </a:accent5>
      <a:accent6>
        <a:srgbClr val="DB3A3E"/>
      </a:accent6>
      <a:hlink>
        <a:srgbClr val="32A79F"/>
      </a:hlink>
      <a:folHlink>
        <a:srgbClr val="89E1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2789</Words>
  <Application>Microsoft Office PowerPoint</Application>
  <PresentationFormat>Widescreen</PresentationFormat>
  <Paragraphs>407</Paragraphs>
  <Slides>55</Slides>
  <Notes>20</Notes>
  <HiddenSlides>0</HiddenSlides>
  <MMClips>0</MMClips>
  <ScaleCrop>false</ScaleCrop>
  <HeadingPairs>
    <vt:vector size="6" baseType="variant">
      <vt:variant>
        <vt:lpstr>Fonts Used</vt:lpstr>
      </vt:variant>
      <vt:variant>
        <vt:i4>24</vt:i4>
      </vt:variant>
      <vt:variant>
        <vt:lpstr>Theme</vt:lpstr>
      </vt:variant>
      <vt:variant>
        <vt:i4>10</vt:i4>
      </vt:variant>
      <vt:variant>
        <vt:lpstr>Slide Titles</vt:lpstr>
      </vt:variant>
      <vt:variant>
        <vt:i4>55</vt:i4>
      </vt:variant>
    </vt:vector>
  </HeadingPairs>
  <TitlesOfParts>
    <vt:vector size="89" baseType="lpstr">
      <vt:lpstr>AG Book Stencil</vt:lpstr>
      <vt:lpstr>Arial</vt:lpstr>
      <vt:lpstr>Arial Black</vt:lpstr>
      <vt:lpstr>Arial Narrow</vt:lpstr>
      <vt:lpstr>Baskerville Old Face</vt:lpstr>
      <vt:lpstr>Calibri</vt:lpstr>
      <vt:lpstr>Calibri Light</vt:lpstr>
      <vt:lpstr>Corbel</vt:lpstr>
      <vt:lpstr>Helvetica Neue</vt:lpstr>
      <vt:lpstr>Lato Light</vt:lpstr>
      <vt:lpstr>Montserrat Bold</vt:lpstr>
      <vt:lpstr>Montserrat Light</vt:lpstr>
      <vt:lpstr>Montserrat Medium</vt:lpstr>
      <vt:lpstr>Montserrat Regular</vt:lpstr>
      <vt:lpstr>Montserrat SemiBold</vt:lpstr>
      <vt:lpstr>Open Sans</vt:lpstr>
      <vt:lpstr>Open Sans Regular</vt:lpstr>
      <vt:lpstr>Poppins</vt:lpstr>
      <vt:lpstr>Poppins Medium</vt:lpstr>
      <vt:lpstr>Tahoma</vt:lpstr>
      <vt:lpstr>Times New Roman</vt:lpstr>
      <vt:lpstr>Verdana</vt:lpstr>
      <vt:lpstr>Wingdings</vt:lpstr>
      <vt:lpstr>YACgEaSMfJc 0</vt:lpstr>
      <vt:lpstr>Office Theme</vt:lpstr>
      <vt:lpstr>2_Office Theme</vt:lpstr>
      <vt:lpstr>Custom Design</vt:lpstr>
      <vt:lpstr>HR Orange Template_160818</vt:lpstr>
      <vt:lpstr>20_BasicBlack</vt:lpstr>
      <vt:lpstr>Banded</vt:lpstr>
      <vt:lpstr>1_Office Theme</vt:lpstr>
      <vt:lpstr>5_Office Theme</vt:lpstr>
      <vt:lpstr>4_Office Theme</vt:lpstr>
      <vt:lpstr>3_Office Theme</vt:lpstr>
      <vt:lpstr>PowerPoint Presentation</vt:lpstr>
      <vt:lpstr>PowerPoint Presentation</vt:lpstr>
      <vt:lpstr>Office of  Policy &amp; Prevention  Reducing chronic diseases by making healthier choices easier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Work With Various Populations</vt:lpstr>
      <vt:lpstr>Duke – UNC Tobacco Treatment Specialist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Smoke-Free Multi-Unit Housing </vt:lpstr>
      <vt:lpstr>Colleges/Universities</vt:lpstr>
      <vt:lpstr>PowerPoint Presentation</vt:lpstr>
      <vt:lpstr>Youth Tobacco Prevention</vt:lpstr>
      <vt:lpstr>PowerPoint Presentation</vt:lpstr>
      <vt:lpstr>PowerPoint Presentation</vt:lpstr>
      <vt:lpstr>PowerPoint Presentation</vt:lpstr>
      <vt:lpstr>School Based Virtual Care (SBVC) Initiative </vt:lpstr>
      <vt:lpstr>PowerPoint Presentation</vt:lpstr>
      <vt:lpstr>PowerPoint Presentation</vt:lpstr>
      <vt:lpstr>PowerPoint Presentation</vt:lpstr>
      <vt:lpstr>PowerPoint Presentation</vt:lpstr>
      <vt:lpstr>PowerPoint Presentation</vt:lpstr>
      <vt:lpstr>PowerPoint Presentation</vt:lpstr>
      <vt:lpstr>PROTECT OUR KIDS FROM VAPING AND NICOTINE ADDICTION</vt:lpstr>
      <vt:lpstr>PowerPoint Presentation</vt:lpstr>
      <vt:lpstr>PowerPoint Presentation</vt:lpstr>
      <vt:lpstr>RAISE THE AGE TO 21 AND ESTABLISH TOBACCO RETAILER PERMITTING SYSTEM TO PROTECT NC YOUTH</vt:lpstr>
      <vt:lpstr>PowerPoint Presentation</vt:lpstr>
      <vt:lpstr>Current Law: NC General Statute 14-313</vt:lpstr>
      <vt:lpstr>An Effective Law to  Raise Tobacco Sales Age to 21</vt:lpstr>
      <vt:lpstr>Federal Synar Amendment</vt:lpstr>
      <vt:lpstr>LICENSING OR PERMITTING OF TOBACCO PRODUCT RETAILERS IS AN EFFECTIVE MEANS TO REDUCE SALES TO YOUTH</vt:lpstr>
      <vt:lpstr>PowerPoint Presentation</vt:lpstr>
      <vt:lpstr>Partnering With Counter Tools</vt:lpstr>
      <vt:lpstr>Counter Tools Data Dashboard</vt:lpstr>
      <vt:lpstr>questions</vt:lpstr>
      <vt:lpstr>Thank You! </vt:lpstr>
    </vt:vector>
  </TitlesOfParts>
  <Company>Mecklenburg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McCarthy, Irini</dc:creator>
  <cp:lastModifiedBy>McCarthy, Irini</cp:lastModifiedBy>
  <cp:revision>5</cp:revision>
  <cp:lastPrinted>2023-06-22T18:19:06Z</cp:lastPrinted>
  <dcterms:created xsi:type="dcterms:W3CDTF">2023-06-14T14:56:53Z</dcterms:created>
  <dcterms:modified xsi:type="dcterms:W3CDTF">2023-06-23T13:03:59Z</dcterms:modified>
</cp:coreProperties>
</file>