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3"/>
    <p:sldMasterId id="2147483662" r:id="rId4"/>
    <p:sldMasterId id="2147483683" r:id="rId5"/>
  </p:sldMasterIdLst>
  <p:notesMasterIdLst>
    <p:notesMasterId r:id="rId27"/>
  </p:notesMasterIdLst>
  <p:handoutMasterIdLst>
    <p:handoutMasterId r:id="rId28"/>
  </p:handoutMasterIdLst>
  <p:sldIdLst>
    <p:sldId id="256" r:id="rId6"/>
    <p:sldId id="257" r:id="rId7"/>
    <p:sldId id="288" r:id="rId8"/>
    <p:sldId id="289" r:id="rId9"/>
    <p:sldId id="286" r:id="rId10"/>
    <p:sldId id="265" r:id="rId11"/>
    <p:sldId id="260" r:id="rId12"/>
    <p:sldId id="267" r:id="rId13"/>
    <p:sldId id="283" r:id="rId14"/>
    <p:sldId id="280" r:id="rId15"/>
    <p:sldId id="284" r:id="rId16"/>
    <p:sldId id="264" r:id="rId17"/>
    <p:sldId id="292" r:id="rId18"/>
    <p:sldId id="291" r:id="rId19"/>
    <p:sldId id="287" r:id="rId20"/>
    <p:sldId id="271" r:id="rId21"/>
    <p:sldId id="270" r:id="rId22"/>
    <p:sldId id="282" r:id="rId23"/>
    <p:sldId id="268" r:id="rId24"/>
    <p:sldId id="293" r:id="rId25"/>
    <p:sldId id="258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CE"/>
    <a:srgbClr val="00629B"/>
    <a:srgbClr val="84B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60517" autoAdjust="0"/>
  </p:normalViewPr>
  <p:slideViewPr>
    <p:cSldViewPr snapToGrid="0">
      <p:cViewPr varScale="1">
        <p:scale>
          <a:sx n="40" d="100"/>
          <a:sy n="40" d="100"/>
        </p:scale>
        <p:origin x="1940" y="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B6735E-3F45-627A-67FF-2F41256766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4ACD8-452D-47A2-C8F6-50FFF46645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FDBD81C-74F9-462D-861D-9C3C572D15D2}" type="datetimeFigureOut">
              <a:rPr lang="en-US"/>
              <a:pPr>
                <a:defRPr/>
              </a:pPr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0E043-DF71-CD56-CDC8-AF48CA366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E004F-35AC-7E98-EF26-D63E6BA6F0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76EBE7-1E79-465F-BCF2-81AE0626ACC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673BF-943E-45C5-97A3-4049BF6A5F6B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86FF2-CF15-4A56-9192-330CE3E88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88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58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54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46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75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25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33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29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61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146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75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03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97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23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92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09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18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6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9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9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12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86FF2-CF15-4A56-9192-330CE3E887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3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8713"/>
            <a:ext cx="7772400" cy="1296785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05498"/>
            <a:ext cx="7772400" cy="4239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A9C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76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53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801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779655"/>
            <a:ext cx="3867150" cy="34050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79655"/>
            <a:ext cx="3867150" cy="34050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B42A6-9591-D613-3367-6685E4DBCB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1445780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2761818"/>
            <a:ext cx="3868737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3585730"/>
            <a:ext cx="3868737" cy="2607252"/>
          </a:xfrm>
        </p:spPr>
        <p:txBody>
          <a:bodyPr/>
          <a:lstStyle>
            <a:lvl1pPr>
              <a:defRPr>
                <a:solidFill>
                  <a:srgbClr val="84BD00"/>
                </a:solidFill>
              </a:defRPr>
            </a:lvl1pPr>
            <a:lvl2pPr>
              <a:defRPr>
                <a:solidFill>
                  <a:srgbClr val="84BD00"/>
                </a:solidFill>
              </a:defRPr>
            </a:lvl2pPr>
            <a:lvl3pPr>
              <a:defRPr>
                <a:solidFill>
                  <a:srgbClr val="84BD00"/>
                </a:solidFill>
              </a:defRPr>
            </a:lvl3pPr>
            <a:lvl4pPr>
              <a:defRPr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761818"/>
            <a:ext cx="3887788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585730"/>
            <a:ext cx="3887788" cy="2607252"/>
          </a:xfrm>
        </p:spPr>
        <p:txBody>
          <a:bodyPr/>
          <a:lstStyle>
            <a:lvl1pPr>
              <a:defRPr>
                <a:solidFill>
                  <a:srgbClr val="84BD00"/>
                </a:solidFill>
              </a:defRPr>
            </a:lvl1pPr>
            <a:lvl2pPr>
              <a:defRPr>
                <a:solidFill>
                  <a:srgbClr val="84BD00"/>
                </a:solidFill>
              </a:defRPr>
            </a:lvl2pPr>
            <a:lvl3pPr>
              <a:defRPr>
                <a:solidFill>
                  <a:srgbClr val="84BD00"/>
                </a:solidFill>
              </a:defRPr>
            </a:lvl3pPr>
            <a:lvl4pPr>
              <a:defRPr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86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506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1321724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1851950"/>
            <a:ext cx="4629150" cy="4332720"/>
          </a:xfrm>
        </p:spPr>
        <p:txBody>
          <a:bodyPr/>
          <a:lstStyle>
            <a:lvl1pPr>
              <a:defRPr sz="2800">
                <a:solidFill>
                  <a:srgbClr val="84BD00"/>
                </a:solidFill>
              </a:defRPr>
            </a:lvl1pPr>
            <a:lvl2pPr>
              <a:defRPr sz="2400">
                <a:solidFill>
                  <a:srgbClr val="84BD00"/>
                </a:solidFill>
              </a:defRPr>
            </a:lvl2pPr>
            <a:lvl3pPr>
              <a:defRPr sz="2000">
                <a:solidFill>
                  <a:srgbClr val="84BD00"/>
                </a:solidFill>
              </a:defRPr>
            </a:lvl3pPr>
            <a:lvl4pPr>
              <a:defRPr sz="1800">
                <a:solidFill>
                  <a:srgbClr val="84BD00"/>
                </a:solidFill>
              </a:defRPr>
            </a:lvl4pPr>
            <a:lvl5pPr>
              <a:defRPr sz="2000">
                <a:solidFill>
                  <a:srgbClr val="84BD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921924"/>
            <a:ext cx="2949575" cy="326274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553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1330036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1860262"/>
            <a:ext cx="4629150" cy="4324408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rgbClr val="84BD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930236"/>
            <a:ext cx="2949575" cy="32544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911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68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C3303AD-01BA-8C24-AFB7-EE94C12CBC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41630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B089AA40-E382-4C98-61DF-668B71B51D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1454150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235EE4B-D85C-1012-86FD-9277137307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2914650"/>
            <a:ext cx="78867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2B7AA4-0918-4D1C-BD1D-9D9F13083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Montserrat" panose="00000500000000000000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Montserrat" panose="00000500000000000000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Montserrat" panose="00000500000000000000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Montserrat" panose="00000500000000000000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ontserrat" panose="00000500000000000000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A9CE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A9CE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A9CE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A9CE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A9C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Placeholder 2">
            <a:extLst>
              <a:ext uri="{FF2B5EF4-FFF2-40B4-BE49-F238E27FC236}">
                <a16:creationId xmlns:a16="http://schemas.microsoft.com/office/drawing/2014/main" id="{B965DBEE-FBB1-CA0E-B7DD-C2645CC1BD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2171700"/>
            <a:ext cx="7886700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Enter Presenter’s Info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kern="1200">
          <a:solidFill>
            <a:srgbClr val="00629B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Open Sans" panose="020B0606030504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Open Sans" panose="020B0606030504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Open Sans" panose="020B0606030504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IA8wLunhfzk?feature=oembed" TargetMode="Externa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rz@dhec.sc.gov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holdoutthelifeline.org/" TargetMode="External"/><Relationship Id="rId5" Type="http://schemas.openxmlformats.org/officeDocument/2006/relationships/hyperlink" Target="mailto:scottdb@hotlife.org" TargetMode="External"/><Relationship Id="rId4" Type="http://schemas.openxmlformats.org/officeDocument/2006/relationships/hyperlink" Target="mailto:deklehe@dhec.sc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DB9E4F2F-E597-B463-F07D-3FD650B4D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208338"/>
            <a:ext cx="7772400" cy="1296987"/>
          </a:xfrm>
        </p:spPr>
        <p:txBody>
          <a:bodyPr anchor="ctr" anchorCtr="1">
            <a:normAutofit fontScale="90000"/>
          </a:bodyPr>
          <a:lstStyle/>
          <a:p>
            <a:pPr eaLnBrk="1" hangingPunct="1"/>
            <a:r>
              <a:rPr lang="en-US" altLang="en-US" dirty="0"/>
              <a:t>Community-Based Tobacco Disparities (CBTD) Program </a:t>
            </a: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786757B0-9350-4D5E-FB96-004F1303104A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685800" y="4991887"/>
            <a:ext cx="7772400" cy="423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Presented by: ReAuta Scott, CBTD Coordinator</a:t>
            </a:r>
          </a:p>
          <a:p>
            <a:pPr eaLnBrk="1" hangingPunct="1"/>
            <a:r>
              <a:rPr lang="en-US" altLang="en-US" dirty="0"/>
              <a:t>Division of Tobacco Prevention and Control </a:t>
            </a:r>
          </a:p>
          <a:p>
            <a:pPr eaLnBrk="1" hangingPunct="1"/>
            <a:r>
              <a:rPr lang="en-US" altLang="en-US" dirty="0"/>
              <a:t>February 24,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Local Lead Agency 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5FE70FB-092B-ACB2-9EC7-0BF4ECC521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100" dirty="0"/>
              <a:t>Hold Out the Lifeline: A Mission To Families (HOTL)</a:t>
            </a:r>
          </a:p>
          <a:p>
            <a:pPr eaLnBrk="1" hangingPunct="1"/>
            <a:r>
              <a:rPr lang="en-US" altLang="en-US" sz="2100" dirty="0"/>
              <a:t>Statewide presence</a:t>
            </a:r>
            <a:endParaRPr lang="en-US" altLang="en-US" sz="2000" dirty="0"/>
          </a:p>
          <a:p>
            <a:pPr eaLnBrk="1" hangingPunct="1"/>
            <a:r>
              <a:rPr lang="en-US" altLang="en-US" sz="2000" dirty="0"/>
              <a:t>Long history of working with communities on chronic diseases and risk factors</a:t>
            </a:r>
          </a:p>
          <a:p>
            <a:pPr marL="0" indent="0" eaLnBrk="1" hangingPunct="1">
              <a:buNone/>
            </a:pPr>
            <a:endParaRPr lang="en-US" altLang="en-US" dirty="0"/>
          </a:p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3E58FB-CEBA-B135-03B8-82C68577BE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7312" y="2830147"/>
            <a:ext cx="3468925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2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Activities —Year 1 </a:t>
            </a:r>
            <a:br>
              <a:rPr lang="en-US" altLang="en-US" dirty="0"/>
            </a:br>
            <a:r>
              <a:rPr lang="en-US" altLang="en-US" dirty="0"/>
              <a:t>(May 12, 2021 – May 11, 2022)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5FE70FB-092B-ACB2-9EC7-0BF4ECC521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14400" lvl="1" indent="-457200" eaLnBrk="1" hangingPunct="1">
              <a:buFont typeface="+mj-lt"/>
              <a:buAutoNum type="arabicPeriod"/>
            </a:pPr>
            <a:r>
              <a:rPr lang="en-US" altLang="en-US" dirty="0"/>
              <a:t>Selection of Community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US" altLang="en-US" dirty="0"/>
              <a:t>Partner with Local Lead Agency 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US" altLang="en-US" b="1" dirty="0"/>
              <a:t>Community Engagement and Coalition Development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AAF6B-602A-F159-A6FA-6BC1467114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lue puzzle pieces with one red puzzle forming a circle">
            <a:extLst>
              <a:ext uri="{FF2B5EF4-FFF2-40B4-BE49-F238E27FC236}">
                <a16:creationId xmlns:a16="http://schemas.microsoft.com/office/drawing/2014/main" id="{2B94CAAE-D3BC-5424-6BB5-72916D837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3022826"/>
            <a:ext cx="3867150" cy="291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200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Community Engagement and Coalition Development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DFACFB-6A11-7CE1-2EE9-BD036C288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ommunity-based participatory process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Coalitions developed for Allendale and Dillon Counties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Workplan developed to address tobacco at local level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event participation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Tobacco prevention training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Quitline Promotion</a:t>
            </a:r>
          </a:p>
        </p:txBody>
      </p:sp>
    </p:spTree>
    <p:extLst>
      <p:ext uri="{BB962C8B-B14F-4D97-AF65-F5344CB8AC3E}">
        <p14:creationId xmlns:p14="http://schemas.microsoft.com/office/powerpoint/2010/main" val="1491327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1920"/>
            <a:ext cx="78867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dirty="0"/>
              <a:t>Partners– Dillon Co.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553CFF-14E1-DFB0-4546-E41B0A154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779655"/>
            <a:ext cx="3867150" cy="340501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Order of the Eastern Stars—SC Jurisdiction</a:t>
            </a:r>
          </a:p>
          <a:p>
            <a:r>
              <a:rPr lang="en-US" dirty="0"/>
              <a:t>Woman’s Baptist E&amp;M Convention of SC</a:t>
            </a:r>
          </a:p>
          <a:p>
            <a:r>
              <a:rPr lang="en-US" dirty="0"/>
              <a:t>Midlands Baptist Association</a:t>
            </a:r>
          </a:p>
          <a:p>
            <a:r>
              <a:rPr lang="en-US" dirty="0"/>
              <a:t>Care South – Dillon</a:t>
            </a:r>
          </a:p>
          <a:p>
            <a:r>
              <a:rPr lang="en-US" dirty="0"/>
              <a:t>Dillon County Council</a:t>
            </a:r>
          </a:p>
          <a:p>
            <a:r>
              <a:rPr lang="en-US" dirty="0"/>
              <a:t>Dillon County Chamber of Commerce</a:t>
            </a:r>
          </a:p>
          <a:p>
            <a:r>
              <a:rPr lang="en-US" dirty="0"/>
              <a:t>Alpha Kappa Alpha Sorority INC—Dillon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57396-EFF7-6FAA-BF1E-680F1FEB78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SC DHEC Pee Dee Region</a:t>
            </a:r>
          </a:p>
          <a:p>
            <a:r>
              <a:rPr lang="en-US" dirty="0"/>
              <a:t>Boys &amp; Girls Club—Dillon</a:t>
            </a:r>
          </a:p>
          <a:p>
            <a:r>
              <a:rPr lang="en-US" dirty="0"/>
              <a:t>Access to Health - McLeod Health</a:t>
            </a:r>
          </a:p>
          <a:p>
            <a:r>
              <a:rPr lang="en-US" dirty="0"/>
              <a:t>Dillon County Coordinating Council</a:t>
            </a:r>
          </a:p>
          <a:p>
            <a:r>
              <a:rPr lang="en-US" dirty="0"/>
              <a:t>Northeastern Rural Health Network</a:t>
            </a:r>
          </a:p>
          <a:p>
            <a:r>
              <a:rPr lang="en-US" dirty="0"/>
              <a:t>Pee Dee Healthy Start</a:t>
            </a:r>
          </a:p>
          <a:p>
            <a:r>
              <a:rPr lang="en-US" dirty="0"/>
              <a:t>Community Members— adult and youth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22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1922"/>
            <a:ext cx="78867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800" dirty="0"/>
              <a:t>Partners – Allendale Co.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A3EEC0-D939-F788-F46D-412E13EC9D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Woman’s Baptist Education and Missionary Convention of SC </a:t>
            </a:r>
          </a:p>
          <a:p>
            <a:r>
              <a:rPr lang="en-US" altLang="en-US" dirty="0"/>
              <a:t>Order of the Eastern Stars</a:t>
            </a:r>
          </a:p>
          <a:p>
            <a:r>
              <a:rPr lang="en-US" altLang="en-US" dirty="0"/>
              <a:t>Empowerment Center</a:t>
            </a:r>
          </a:p>
          <a:p>
            <a:r>
              <a:rPr lang="en-US" altLang="en-US" dirty="0"/>
              <a:t>SC DHEC Low Country Region</a:t>
            </a:r>
          </a:p>
          <a:p>
            <a:r>
              <a:rPr lang="en-US" altLang="en-US" dirty="0"/>
              <a:t>Allendale County Alive</a:t>
            </a:r>
          </a:p>
          <a:p>
            <a:pPr marL="0" indent="0">
              <a:buNone/>
            </a:pPr>
            <a:endParaRPr lang="en-US" alt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F8C02-F02C-5DEE-1749-CA5832BB39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Smart Box </a:t>
            </a:r>
          </a:p>
          <a:p>
            <a:r>
              <a:rPr lang="en-US" altLang="en-US" dirty="0"/>
              <a:t>Fairfax City Council</a:t>
            </a:r>
          </a:p>
          <a:p>
            <a:r>
              <a:rPr lang="en-US" altLang="en-US" dirty="0"/>
              <a:t>Allendale County Hospital</a:t>
            </a:r>
          </a:p>
          <a:p>
            <a:r>
              <a:rPr lang="en-US" altLang="en-US" dirty="0"/>
              <a:t>Community Members—Neighborhoods and youth</a:t>
            </a:r>
          </a:p>
          <a:p>
            <a:r>
              <a:rPr lang="en-US" altLang="en-US" dirty="0"/>
              <a:t> Allendale County Council</a:t>
            </a:r>
          </a:p>
          <a:p>
            <a:r>
              <a:rPr lang="en-US" altLang="en-US" dirty="0"/>
              <a:t>New Life Drug &amp; Alcohol - Allendale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88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Dillon County Youth Event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DFACFB-6A11-7CE1-2EE9-BD036C288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oup of people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B2C61FD1-7F75-80BA-4230-5F02ECAAE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377755"/>
            <a:ext cx="3237571" cy="2428178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FE2EA05-1C43-1A72-35B7-9A9D0ABB2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339654"/>
            <a:ext cx="3237572" cy="242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7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ACD125E7-ED54-19B8-20F4-F237969A0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4" y="1733947"/>
            <a:ext cx="8063952" cy="3745706"/>
          </a:xfrm>
        </p:spPr>
      </p:pic>
    </p:spTree>
    <p:extLst>
      <p:ext uri="{BB962C8B-B14F-4D97-AF65-F5344CB8AC3E}">
        <p14:creationId xmlns:p14="http://schemas.microsoft.com/office/powerpoint/2010/main" val="237121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Activities —Year 2</a:t>
            </a:r>
            <a:br>
              <a:rPr lang="en-US" altLang="en-US" dirty="0"/>
            </a:br>
            <a:r>
              <a:rPr lang="en-US" altLang="en-US" dirty="0"/>
              <a:t>(May 12, 2022 – May 11, 2023) 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5FE70FB-092B-ACB2-9EC7-0BF4ECC52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14649"/>
            <a:ext cx="7886700" cy="341924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Annual Workplan:</a:t>
            </a:r>
          </a:p>
          <a:p>
            <a:pPr lvl="1" eaLnBrk="1" hangingPunct="1"/>
            <a:r>
              <a:rPr lang="en-US" altLang="en-US" dirty="0"/>
              <a:t>Coalition Maintenance</a:t>
            </a:r>
          </a:p>
          <a:p>
            <a:pPr lvl="1" eaLnBrk="1" hangingPunct="1"/>
            <a:r>
              <a:rPr lang="en-US" altLang="en-US" dirty="0"/>
              <a:t>Voluntary Smoke-Free Policy Promotion</a:t>
            </a:r>
          </a:p>
          <a:p>
            <a:pPr lvl="1" eaLnBrk="1" hangingPunct="1"/>
            <a:r>
              <a:rPr lang="en-US" altLang="en-US" dirty="0"/>
              <a:t>Quitline Promotion</a:t>
            </a:r>
          </a:p>
          <a:p>
            <a:pPr lvl="1" eaLnBrk="1" hangingPunct="1"/>
            <a:r>
              <a:rPr lang="en-US" altLang="en-US" dirty="0"/>
              <a:t>CLEAN AIR IS FAIR Communications</a:t>
            </a:r>
          </a:p>
          <a:p>
            <a:pPr lvl="1" eaLnBrk="1" hangingPunct="1"/>
            <a:r>
              <a:rPr lang="en-US" altLang="en-US" dirty="0"/>
              <a:t>Personal Cessation and Secondhand Smoke Stories</a:t>
            </a:r>
          </a:p>
          <a:p>
            <a:pPr lvl="1" eaLnBrk="1" hangingPunct="1"/>
            <a:endParaRPr lang="en-US" altLang="en-US" dirty="0"/>
          </a:p>
          <a:p>
            <a:pPr marL="457200" lvl="1" indent="0" eaLnBrk="1" hangingPunct="1">
              <a:buNone/>
            </a:pPr>
            <a:endParaRPr lang="en-US" altLang="en-US" dirty="0"/>
          </a:p>
          <a:p>
            <a:pPr marL="1371600" lvl="2" indent="-457200" eaLnBrk="1" hangingPunct="1">
              <a:buFont typeface="+mj-lt"/>
              <a:buAutoNum type="arabicPeriod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8468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dirty="0"/>
              <a:t>Local Cessation Story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5FE70FB-092B-ACB2-9EC7-0BF4ECC52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eaLnBrk="1" hangingPunct="1">
              <a:buNone/>
            </a:pPr>
            <a:endParaRPr lang="en-US" altLang="en-US" dirty="0"/>
          </a:p>
          <a:p>
            <a:pPr marL="457200" lvl="1" indent="0" eaLnBrk="1" hangingPunct="1">
              <a:buNone/>
            </a:pPr>
            <a:endParaRPr lang="en-US" altLang="en-US" dirty="0"/>
          </a:p>
        </p:txBody>
      </p:sp>
      <p:pic>
        <p:nvPicPr>
          <p:cNvPr id="2" name="Online Media 1" title="Lisa Moody  - Go Smoke Free!">
            <a:hlinkClick r:id="" action="ppaction://media"/>
            <a:extLst>
              <a:ext uri="{FF2B5EF4-FFF2-40B4-BE49-F238E27FC236}">
                <a16:creationId xmlns:a16="http://schemas.microsoft.com/office/drawing/2014/main" id="{8DBCEB89-D488-42B8-A4B4-924CCBDB55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92592" y="2728505"/>
            <a:ext cx="6158815" cy="34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9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600" dirty="0"/>
              <a:t>CBTD Initiative Key Takeaways: “The Kitchen Sink” </a:t>
            </a:r>
          </a:p>
        </p:txBody>
      </p:sp>
      <p:pic>
        <p:nvPicPr>
          <p:cNvPr id="3" name="Content Placeholder 2" descr="Messy kitchen">
            <a:extLst>
              <a:ext uri="{FF2B5EF4-FFF2-40B4-BE49-F238E27FC236}">
                <a16:creationId xmlns:a16="http://schemas.microsoft.com/office/drawing/2014/main" id="{8654AA72-EA60-9BD3-CA46-3D01D7C7F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09" y="2723863"/>
            <a:ext cx="5887091" cy="392704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F7487-2866-7928-2EE4-F7757824C377}"/>
              </a:ext>
            </a:extLst>
          </p:cNvPr>
          <p:cNvSpPr txBox="1"/>
          <p:nvPr/>
        </p:nvSpPr>
        <p:spPr>
          <a:xfrm>
            <a:off x="1428109" y="2868254"/>
            <a:ext cx="6467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Smoke-free/Tobacco-free Policy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FE3BC-829C-56D0-E71B-4BF44B128054}"/>
              </a:ext>
            </a:extLst>
          </p:cNvPr>
          <p:cNvSpPr txBox="1"/>
          <p:nvPr/>
        </p:nvSpPr>
        <p:spPr>
          <a:xfrm>
            <a:off x="1366458" y="5403618"/>
            <a:ext cx="305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Cessation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4540FE-B399-3224-A0D4-0A0833DAE115}"/>
              </a:ext>
            </a:extLst>
          </p:cNvPr>
          <p:cNvSpPr txBox="1"/>
          <p:nvPr/>
        </p:nvSpPr>
        <p:spPr>
          <a:xfrm>
            <a:off x="3168431" y="5918044"/>
            <a:ext cx="5036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Youth Prevention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0ADCE6-4ACC-77AE-7E6C-1ADE23CD8C95}"/>
              </a:ext>
            </a:extLst>
          </p:cNvPr>
          <p:cNvSpPr txBox="1"/>
          <p:nvPr/>
        </p:nvSpPr>
        <p:spPr>
          <a:xfrm>
            <a:off x="3783003" y="3335297"/>
            <a:ext cx="3806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Communications </a:t>
            </a:r>
          </a:p>
        </p:txBody>
      </p:sp>
    </p:spTree>
    <p:extLst>
      <p:ext uri="{BB962C8B-B14F-4D97-AF65-F5344CB8AC3E}">
        <p14:creationId xmlns:p14="http://schemas.microsoft.com/office/powerpoint/2010/main" val="398665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Presentation Overview  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5FE70FB-092B-ACB2-9EC7-0BF4ECC52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 eaLnBrk="1" hangingPunct="1">
              <a:buFont typeface="+mj-lt"/>
              <a:buAutoNum type="romanUcPeriod"/>
            </a:pPr>
            <a:r>
              <a:rPr lang="en-US" altLang="en-US" dirty="0"/>
              <a:t>Program Requirements </a:t>
            </a:r>
          </a:p>
          <a:p>
            <a:pPr marL="571500" indent="-571500" eaLnBrk="1" hangingPunct="1">
              <a:buFont typeface="+mj-lt"/>
              <a:buAutoNum type="romanUcPeriod"/>
            </a:pPr>
            <a:r>
              <a:rPr lang="en-US" altLang="en-US" dirty="0"/>
              <a:t>Activities Year 1 and 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3FCE6-A557-290C-3075-56AEA13A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39953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pic>
        <p:nvPicPr>
          <p:cNvPr id="27" name="Content Placeholder 26" descr="Question mark boxes">
            <a:extLst>
              <a:ext uri="{FF2B5EF4-FFF2-40B4-BE49-F238E27FC236}">
                <a16:creationId xmlns:a16="http://schemas.microsoft.com/office/drawing/2014/main" id="{B80F9EC3-14E2-2377-C30C-402F350AE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62" y="2565516"/>
            <a:ext cx="5827675" cy="3278188"/>
          </a:xfrm>
        </p:spPr>
      </p:pic>
    </p:spTree>
    <p:extLst>
      <p:ext uri="{BB962C8B-B14F-4D97-AF65-F5344CB8AC3E}">
        <p14:creationId xmlns:p14="http://schemas.microsoft.com/office/powerpoint/2010/main" val="1847770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1">
            <a:extLst>
              <a:ext uri="{FF2B5EF4-FFF2-40B4-BE49-F238E27FC236}">
                <a16:creationId xmlns:a16="http://schemas.microsoft.com/office/drawing/2014/main" id="{A03111EE-767E-3080-3862-DFE05E004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08200"/>
            <a:ext cx="3663950" cy="3094038"/>
          </a:xfrm>
        </p:spPr>
        <p:txBody>
          <a:bodyPr>
            <a:normAutofit fontScale="85000" lnSpcReduction="20000"/>
          </a:bodyPr>
          <a:lstStyle/>
          <a:p>
            <a:pPr algn="l" eaLnBrk="1" hangingPunct="1"/>
            <a:r>
              <a:rPr lang="en-US" altLang="en-US" sz="1400" b="1" dirty="0"/>
              <a:t>ReAuta Scott, MPH</a:t>
            </a:r>
          </a:p>
          <a:p>
            <a:pPr algn="l" eaLnBrk="1" hangingPunct="1"/>
            <a:r>
              <a:rPr lang="en-US" altLang="en-US" sz="1400" dirty="0"/>
              <a:t>CBTD Coordinator</a:t>
            </a:r>
          </a:p>
          <a:p>
            <a:pPr algn="l" eaLnBrk="1" hangingPunct="1"/>
            <a:r>
              <a:rPr lang="en-US" altLang="en-US" sz="1400" dirty="0"/>
              <a:t>SC DHEC</a:t>
            </a:r>
          </a:p>
          <a:p>
            <a:pPr algn="l" eaLnBrk="1" hangingPunct="1"/>
            <a:r>
              <a:rPr lang="en-US" altLang="en-US" sz="1400" dirty="0"/>
              <a:t>803-898-5026</a:t>
            </a:r>
          </a:p>
          <a:p>
            <a:pPr algn="l" eaLnBrk="1" hangingPunct="1"/>
            <a:r>
              <a:rPr lang="en-US" altLang="en-US" sz="1400" dirty="0">
                <a:hlinkClick r:id="rId3"/>
              </a:rPr>
              <a:t>scottrz@dhec.sc.gov</a:t>
            </a:r>
            <a:endParaRPr lang="en-US" altLang="en-US" sz="1400" dirty="0"/>
          </a:p>
          <a:p>
            <a:pPr algn="l" eaLnBrk="1" hangingPunct="1"/>
            <a:endParaRPr lang="en-US" altLang="en-US" sz="1400" dirty="0"/>
          </a:p>
          <a:p>
            <a:pPr algn="l" eaLnBrk="1" hangingPunct="1"/>
            <a:r>
              <a:rPr lang="en-US" altLang="en-US" sz="1400" b="1" dirty="0"/>
              <a:t>Hellen Dekle, MEd</a:t>
            </a:r>
          </a:p>
          <a:p>
            <a:pPr algn="l" eaLnBrk="1" hangingPunct="1"/>
            <a:r>
              <a:rPr lang="en-US" altLang="en-US" sz="1400" dirty="0"/>
              <a:t>SHS &amp; VA Protection Coordinator</a:t>
            </a:r>
          </a:p>
          <a:p>
            <a:pPr algn="l" eaLnBrk="1" hangingPunct="1"/>
            <a:r>
              <a:rPr lang="en-US" altLang="en-US" sz="1400" dirty="0"/>
              <a:t>CBTD Team Lead</a:t>
            </a:r>
          </a:p>
          <a:p>
            <a:pPr algn="l" eaLnBrk="1" hangingPunct="1"/>
            <a:r>
              <a:rPr lang="en-US" altLang="en-US" sz="1400" dirty="0"/>
              <a:t>SC DHEC</a:t>
            </a:r>
          </a:p>
          <a:p>
            <a:pPr algn="l" eaLnBrk="1" hangingPunct="1"/>
            <a:r>
              <a:rPr lang="en-US" altLang="en-US" sz="1400" dirty="0"/>
              <a:t>803-898-2284</a:t>
            </a:r>
          </a:p>
          <a:p>
            <a:pPr algn="l" eaLnBrk="1" hangingPunct="1"/>
            <a:r>
              <a:rPr lang="en-US" altLang="en-US" sz="1400" dirty="0">
                <a:hlinkClick r:id="rId4"/>
              </a:rPr>
              <a:t>deklehe@dhec.sc.gov</a:t>
            </a:r>
            <a:endParaRPr lang="en-US" altLang="en-US" sz="1400" dirty="0"/>
          </a:p>
          <a:p>
            <a:pPr algn="l" eaLnBrk="1" hangingPunct="1"/>
            <a:endParaRPr lang="en-US" altLang="en-US" dirty="0"/>
          </a:p>
          <a:p>
            <a:pPr algn="l" eaLnBrk="1" hangingPunct="1"/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ACD3B8-744D-C82D-3B00-08904D7DF80F}"/>
              </a:ext>
            </a:extLst>
          </p:cNvPr>
          <p:cNvSpPr txBox="1">
            <a:spLocks/>
          </p:cNvSpPr>
          <p:nvPr/>
        </p:nvSpPr>
        <p:spPr bwMode="auto">
          <a:xfrm>
            <a:off x="5010150" y="2171700"/>
            <a:ext cx="3663950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 kern="1200">
                <a:solidFill>
                  <a:srgbClr val="00629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1" hangingPunct="1">
              <a:lnSpc>
                <a:spcPct val="80000"/>
              </a:lnSpc>
            </a:pPr>
            <a:r>
              <a:rPr lang="en-US" altLang="en-US" sz="1200" b="1" dirty="0"/>
              <a:t>Dolores Scott, MEd</a:t>
            </a:r>
          </a:p>
          <a:p>
            <a:pPr algn="l" defTabSz="914400" eaLnBrk="1" hangingPunct="1">
              <a:lnSpc>
                <a:spcPct val="80000"/>
              </a:lnSpc>
            </a:pPr>
            <a:r>
              <a:rPr lang="en-US" altLang="en-US" sz="1200" dirty="0"/>
              <a:t>Executive Director </a:t>
            </a:r>
          </a:p>
          <a:p>
            <a:pPr algn="l" defTabSz="914400" eaLnBrk="1" hangingPunct="1">
              <a:lnSpc>
                <a:spcPct val="80000"/>
              </a:lnSpc>
            </a:pPr>
            <a:r>
              <a:rPr lang="en-US" altLang="en-US" sz="1200" dirty="0"/>
              <a:t>Hold Out the Lifeline: A Mission to Families </a:t>
            </a:r>
          </a:p>
          <a:p>
            <a:pPr algn="l" defTabSz="914400" eaLnBrk="1" hangingPunct="1">
              <a:lnSpc>
                <a:spcPct val="80000"/>
              </a:lnSpc>
            </a:pPr>
            <a:r>
              <a:rPr lang="en-US" altLang="en-US" sz="1200" dirty="0"/>
              <a:t>803-401-5307</a:t>
            </a:r>
          </a:p>
          <a:p>
            <a:pPr algn="l" defTabSz="914400" eaLnBrk="1" hangingPunct="1">
              <a:lnSpc>
                <a:spcPct val="80000"/>
              </a:lnSpc>
            </a:pPr>
            <a:r>
              <a:rPr lang="en-US" altLang="en-US" sz="1200" dirty="0">
                <a:hlinkClick r:id="rId5"/>
              </a:rPr>
              <a:t>scottdb@hotlife.org</a:t>
            </a:r>
            <a:endParaRPr lang="en-US" altLang="en-US" sz="1200" dirty="0"/>
          </a:p>
          <a:p>
            <a:pPr algn="l" defTabSz="914400" eaLnBrk="1" hangingPunct="1">
              <a:lnSpc>
                <a:spcPct val="80000"/>
              </a:lnSpc>
            </a:pPr>
            <a:r>
              <a:rPr lang="en-US" altLang="en-US" sz="1200" dirty="0"/>
              <a:t>Website: </a:t>
            </a:r>
            <a:r>
              <a:rPr lang="en-US" altLang="en-US" sz="1200" dirty="0">
                <a:hlinkClick r:id="rId6"/>
              </a:rPr>
              <a:t>www.holdoutthelifeline.org</a:t>
            </a:r>
            <a:r>
              <a:rPr lang="en-US" altLang="en-US" sz="1200" dirty="0"/>
              <a:t> </a:t>
            </a:r>
          </a:p>
          <a:p>
            <a:pPr algn="l" defTabSz="914400" eaLnBrk="1" hangingPunct="1">
              <a:lnSpc>
                <a:spcPct val="100000"/>
              </a:lnSpc>
            </a:pPr>
            <a:endParaRPr lang="en-US" altLang="en-US" sz="1200" dirty="0"/>
          </a:p>
          <a:p>
            <a:pPr algn="l" defTabSz="914400" eaLnBrk="1" hangingPunct="1"/>
            <a:endParaRPr lang="en-US" altLang="en-US" dirty="0"/>
          </a:p>
          <a:p>
            <a:pPr algn="l" defTabSz="914400" eaLnBrk="1" hangingPunct="1"/>
            <a:endParaRPr lang="en-US" altLang="en-US" dirty="0"/>
          </a:p>
          <a:p>
            <a:pPr algn="l" defTabSz="914400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Program Requirements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5FE70FB-092B-ACB2-9EC7-0BF4ECC52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400" dirty="0"/>
              <a:t>CDC Requirement</a:t>
            </a:r>
          </a:p>
          <a:p>
            <a:pPr eaLnBrk="1" hangingPunct="1"/>
            <a:r>
              <a:rPr lang="en-US" altLang="en-US" sz="2400" dirty="0"/>
              <a:t>Local efforts to address tobacco-related disparities</a:t>
            </a:r>
          </a:p>
          <a:p>
            <a:pPr eaLnBrk="1" hangingPunct="1"/>
            <a:r>
              <a:rPr lang="en-US" altLang="en-US" sz="2400" dirty="0"/>
              <a:t>Selection of the community</a:t>
            </a:r>
          </a:p>
          <a:p>
            <a:pPr eaLnBrk="1" hangingPunct="1"/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31797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Program Requirements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5FE70FB-092B-ACB2-9EC7-0BF4ECC52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400" dirty="0"/>
              <a:t>Fund a Local Lead Agency (LLA)</a:t>
            </a:r>
          </a:p>
          <a:p>
            <a:pPr eaLnBrk="1" hangingPunct="1"/>
            <a:r>
              <a:rPr lang="en-US" altLang="en-US" sz="2400" dirty="0"/>
              <a:t>Develop or recruit a local coalition</a:t>
            </a:r>
          </a:p>
          <a:p>
            <a:pPr eaLnBrk="1" hangingPunct="1"/>
            <a:r>
              <a:rPr lang="en-US" altLang="en-US" sz="2400" dirty="0"/>
              <a:t>Develop a local workplan</a:t>
            </a:r>
          </a:p>
          <a:p>
            <a:pPr eaLnBrk="1" hangingPunct="1"/>
            <a:r>
              <a:rPr lang="en-US" altLang="en-US" sz="2400" dirty="0"/>
              <a:t>Support from Tobacco Division </a:t>
            </a:r>
          </a:p>
          <a:p>
            <a:pPr marL="0" indent="0" eaLnBrk="1" hangingPunct="1"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7691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800" dirty="0"/>
              <a:t>Program Requirements: Community is Key</a:t>
            </a:r>
          </a:p>
        </p:txBody>
      </p:sp>
      <p:pic>
        <p:nvPicPr>
          <p:cNvPr id="16" name="Content Placeholder 15" descr="Hands forming circle">
            <a:extLst>
              <a:ext uri="{FF2B5EF4-FFF2-40B4-BE49-F238E27FC236}">
                <a16:creationId xmlns:a16="http://schemas.microsoft.com/office/drawing/2014/main" id="{AA40B73B-97AF-5914-EC08-5E76ABC15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34" y="2914650"/>
            <a:ext cx="4482331" cy="3278188"/>
          </a:xfrm>
        </p:spPr>
      </p:pic>
    </p:spTree>
    <p:extLst>
      <p:ext uri="{BB962C8B-B14F-4D97-AF65-F5344CB8AC3E}">
        <p14:creationId xmlns:p14="http://schemas.microsoft.com/office/powerpoint/2010/main" val="3652966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Activities —Year 1 </a:t>
            </a:r>
            <a:br>
              <a:rPr lang="en-US" altLang="en-US" dirty="0"/>
            </a:br>
            <a:r>
              <a:rPr lang="en-US" altLang="en-US" dirty="0"/>
              <a:t>(May 12, 2021 – May 11, 2022)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5FE70FB-092B-ACB2-9EC7-0BF4ECC521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14400" lvl="1" indent="-457200" eaLnBrk="1" hangingPunct="1">
              <a:buFont typeface="+mj-lt"/>
              <a:buAutoNum type="arabicPeriod"/>
            </a:pPr>
            <a:r>
              <a:rPr lang="en-US" altLang="en-US" b="1" dirty="0"/>
              <a:t>Selection of Community </a:t>
            </a:r>
          </a:p>
        </p:txBody>
      </p:sp>
      <p:pic>
        <p:nvPicPr>
          <p:cNvPr id="6" name="Content Placeholder 3" descr="Blue puzzle pieces with one red puzzle forming a circle">
            <a:extLst>
              <a:ext uri="{FF2B5EF4-FFF2-40B4-BE49-F238E27FC236}">
                <a16:creationId xmlns:a16="http://schemas.microsoft.com/office/drawing/2014/main" id="{16E0E413-AE34-8C04-C5EB-1CE1A5099A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22826"/>
            <a:ext cx="3867150" cy="29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59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Selection of Community: Dillon County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3A25FE-7B1D-BEEB-8458-80BF7D038F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Dillon County -- Pee Dee Region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opulation – 28,087¹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Adult smoking rate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26.2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%; SC adult rate 18%²</a:t>
            </a:r>
            <a:endParaRPr lang="en-US" sz="1800" baseline="-25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local county ordinance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2050" name="Picture 2" descr="SCDOT :: Pee Dee Feasibility Report Details">
            <a:extLst>
              <a:ext uri="{FF2B5EF4-FFF2-40B4-BE49-F238E27FC236}">
                <a16:creationId xmlns:a16="http://schemas.microsoft.com/office/drawing/2014/main" id="{5794224D-3D13-222F-198A-160FB4AF13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5514"/>
            <a:ext cx="3867150" cy="32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DF7125F-C54C-3819-ED88-CEF367DA9ADA}"/>
              </a:ext>
            </a:extLst>
          </p:cNvPr>
          <p:cNvSpPr/>
          <p:nvPr/>
        </p:nvSpPr>
        <p:spPr>
          <a:xfrm>
            <a:off x="7490129" y="3601940"/>
            <a:ext cx="532738" cy="349858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7313F-CE52-BDFC-3234-6B4DE03B2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3086100" cy="365125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1. 2021 US Census; 2. ATS 2017 – 2018 </a:t>
            </a:r>
          </a:p>
        </p:txBody>
      </p:sp>
    </p:spTree>
    <p:extLst>
      <p:ext uri="{BB962C8B-B14F-4D97-AF65-F5344CB8AC3E}">
        <p14:creationId xmlns:p14="http://schemas.microsoft.com/office/powerpoint/2010/main" val="2439200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Selection of Community : Allendale County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3A25FE-7B1D-BEEB-8458-80BF7D038F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Allendale County -- Low Country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Region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opulation –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7,858¹</a:t>
            </a:r>
            <a:endParaRPr lang="en-US" sz="1800" baseline="-25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Adult smoking rate 27.7%; SC adult rate 18%²</a:t>
            </a:r>
            <a:endParaRPr lang="en-US" sz="1800" baseline="-25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 local county ordinance</a:t>
            </a:r>
            <a:endParaRPr lang="en-US" dirty="0"/>
          </a:p>
        </p:txBody>
      </p:sp>
      <p:pic>
        <p:nvPicPr>
          <p:cNvPr id="1026" name="Picture 2" descr="SCDOT :: Lowcountry Feasibility Report Details">
            <a:extLst>
              <a:ext uri="{FF2B5EF4-FFF2-40B4-BE49-F238E27FC236}">
                <a16:creationId xmlns:a16="http://schemas.microsoft.com/office/drawing/2014/main" id="{A6BDCC1E-3D03-2C2C-6D55-EC8A2BE9EC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55514"/>
            <a:ext cx="3867150" cy="325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15FAE5-AE51-7223-8B71-84FA6BB24817}"/>
              </a:ext>
            </a:extLst>
          </p:cNvPr>
          <p:cNvSpPr/>
          <p:nvPr/>
        </p:nvSpPr>
        <p:spPr>
          <a:xfrm>
            <a:off x="5964802" y="4921858"/>
            <a:ext cx="650682" cy="382338"/>
          </a:xfrm>
          <a:prstGeom prst="ellipse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4CFD1E-AA4C-7E38-6A9C-F8A085EB6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3086100" cy="365125"/>
          </a:xfrm>
        </p:spPr>
        <p:txBody>
          <a:bodyPr/>
          <a:lstStyle/>
          <a:p>
            <a:pPr marL="228600" indent="-228600">
              <a:buAutoNum type="arabicPeriod"/>
            </a:pPr>
            <a:r>
              <a:rPr lang="en-US" dirty="0">
                <a:solidFill>
                  <a:schemeClr val="accent3"/>
                </a:solidFill>
              </a:rPr>
              <a:t>2021 US Census; 2. ATS 2017 - 2018</a:t>
            </a:r>
          </a:p>
        </p:txBody>
      </p:sp>
    </p:spTree>
    <p:extLst>
      <p:ext uri="{BB962C8B-B14F-4D97-AF65-F5344CB8AC3E}">
        <p14:creationId xmlns:p14="http://schemas.microsoft.com/office/powerpoint/2010/main" val="3314342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E737DC29-F2E3-722F-6573-2B86D70F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/>
              <a:t>Activities —Year 1 </a:t>
            </a:r>
            <a:br>
              <a:rPr lang="en-US" altLang="en-US" dirty="0"/>
            </a:br>
            <a:r>
              <a:rPr lang="en-US" altLang="en-US" dirty="0"/>
              <a:t>(May 12, 2021 – May 11, 2022)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5FE70FB-092B-ACB2-9EC7-0BF4ECC521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914400" lvl="1" indent="-457200" eaLnBrk="1" hangingPunct="1">
              <a:buFont typeface="+mj-lt"/>
              <a:buAutoNum type="arabicPeriod"/>
            </a:pPr>
            <a:r>
              <a:rPr lang="en-US" altLang="en-US" dirty="0"/>
              <a:t>Selection of community</a:t>
            </a:r>
          </a:p>
          <a:p>
            <a:pPr marL="914400" lvl="1" indent="-457200" eaLnBrk="1" hangingPunct="1">
              <a:buFont typeface="+mj-lt"/>
              <a:buAutoNum type="arabicPeriod"/>
            </a:pPr>
            <a:r>
              <a:rPr lang="en-US" altLang="en-US" b="1" dirty="0"/>
              <a:t>Partner with Local Lead Agency </a:t>
            </a:r>
          </a:p>
        </p:txBody>
      </p:sp>
      <p:pic>
        <p:nvPicPr>
          <p:cNvPr id="4" name="Content Placeholder 3" descr="Blue puzzle pieces with one red puzzle forming a circle">
            <a:extLst>
              <a:ext uri="{FF2B5EF4-FFF2-40B4-BE49-F238E27FC236}">
                <a16:creationId xmlns:a16="http://schemas.microsoft.com/office/drawing/2014/main" id="{25CE88CD-9286-D7F5-380E-921A50B912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22826"/>
            <a:ext cx="3867150" cy="29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2790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(Title Slide)">
  <a:themeElements>
    <a:clrScheme name="DHEC colors">
      <a:dk1>
        <a:srgbClr val="00629B"/>
      </a:dk1>
      <a:lt1>
        <a:srgbClr val="FFFFFF"/>
      </a:lt1>
      <a:dk2>
        <a:srgbClr val="44546A"/>
      </a:dk2>
      <a:lt2>
        <a:srgbClr val="E7E6E6"/>
      </a:lt2>
      <a:accent1>
        <a:srgbClr val="00A9CE"/>
      </a:accent1>
      <a:accent2>
        <a:srgbClr val="84BD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A9CE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_White_Standard [Read-Only] [Compatibility Mode]" id="{C210F3FB-9BF7-460E-B5BC-52338E6734F9}" vid="{4A642A16-C698-4DAE-894C-3B0DF56C3C00}"/>
    </a:ext>
  </a:extLst>
</a:theme>
</file>

<file path=ppt/theme/theme2.xml><?xml version="1.0" encoding="utf-8"?>
<a:theme xmlns:a="http://schemas.openxmlformats.org/drawingml/2006/main" name="Custom Design">
  <a:themeElements>
    <a:clrScheme name="DHEC colors">
      <a:dk1>
        <a:srgbClr val="00629B"/>
      </a:dk1>
      <a:lt1>
        <a:srgbClr val="FFFFFF"/>
      </a:lt1>
      <a:dk2>
        <a:srgbClr val="44546A"/>
      </a:dk2>
      <a:lt2>
        <a:srgbClr val="E7E6E6"/>
      </a:lt2>
      <a:accent1>
        <a:srgbClr val="00A9CE"/>
      </a:accent1>
      <a:accent2>
        <a:srgbClr val="84BD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A9CE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_White_Standard [Read-Only] [Compatibility Mode]" id="{C210F3FB-9BF7-460E-B5BC-52338E6734F9}" vid="{8CC20108-FFCE-45DB-8B5E-1E42E2269AAA}"/>
    </a:ext>
  </a:extLst>
</a:theme>
</file>

<file path=ppt/theme/theme3.xml><?xml version="1.0" encoding="utf-8"?>
<a:theme xmlns:a="http://schemas.openxmlformats.org/drawingml/2006/main" name="Contact 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_White_Standard [Read-Only] [Compatibility Mode]" id="{C210F3FB-9BF7-460E-B5BC-52338E6734F9}" vid="{DE938F73-9D22-41A7-8576-6E3E22D75EF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E43EE8AF538C4AB520FDDE54BE0E0E" ma:contentTypeVersion="9" ma:contentTypeDescription="Create a new document." ma:contentTypeScope="" ma:versionID="f5d6a04590bcdb54f31722ac27a8e253">
  <xsd:schema xmlns:xsd="http://www.w3.org/2001/XMLSchema" xmlns:xs="http://www.w3.org/2001/XMLSchema" xmlns:p="http://schemas.microsoft.com/office/2006/metadata/properties" xmlns:ns2="8572da10-bce2-4a5f-842a-abe621f0dac9" xmlns:ns3="e928f919-781b-4cde-9307-d800048885d1" targetNamespace="http://schemas.microsoft.com/office/2006/metadata/properties" ma:root="true" ma:fieldsID="9154bdf1cb1e1de366aeba4efad6f48a" ns2:_="" ns3:_="">
    <xsd:import namespace="8572da10-bce2-4a5f-842a-abe621f0dac9"/>
    <xsd:import namespace="e928f919-781b-4cde-9307-d800048885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72da10-bce2-4a5f-842a-abe621f0da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8f919-781b-4cde-9307-d800048885d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905C2C-5CF4-4D14-BC11-FADD22776D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72da10-bce2-4a5f-842a-abe621f0dac9"/>
    <ds:schemaRef ds:uri="e928f919-781b-4cde-9307-d800048885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8BD82C-C699-421F-A98E-F433C660B9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DHEC_White_Standard (2)</Template>
  <TotalTime>4215</TotalTime>
  <Words>570</Words>
  <Application>Microsoft Office PowerPoint</Application>
  <PresentationFormat>On-screen Show (4:3)</PresentationFormat>
  <Paragraphs>138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Symbol</vt:lpstr>
      <vt:lpstr>Calibri Light</vt:lpstr>
      <vt:lpstr>Calibri</vt:lpstr>
      <vt:lpstr>Montserrat</vt:lpstr>
      <vt:lpstr>Arial</vt:lpstr>
      <vt:lpstr>Open Sans</vt:lpstr>
      <vt:lpstr>Cover (Title Slide)</vt:lpstr>
      <vt:lpstr>Custom Design</vt:lpstr>
      <vt:lpstr>Contact Us</vt:lpstr>
      <vt:lpstr>Community-Based Tobacco Disparities (CBTD) Program </vt:lpstr>
      <vt:lpstr>Presentation Overview  </vt:lpstr>
      <vt:lpstr>Program Requirements</vt:lpstr>
      <vt:lpstr>Program Requirements</vt:lpstr>
      <vt:lpstr>Program Requirements: Community is Key</vt:lpstr>
      <vt:lpstr>Activities —Year 1  (May 12, 2021 – May 11, 2022)</vt:lpstr>
      <vt:lpstr>Selection of Community: Dillon County</vt:lpstr>
      <vt:lpstr>Selection of Community : Allendale County  </vt:lpstr>
      <vt:lpstr>Activities —Year 1  (May 12, 2021 – May 11, 2022)</vt:lpstr>
      <vt:lpstr>Local Lead Agency </vt:lpstr>
      <vt:lpstr>Activities —Year 1  (May 12, 2021 – May 11, 2022)</vt:lpstr>
      <vt:lpstr>Community Engagement and Coalition Development </vt:lpstr>
      <vt:lpstr>Partners– Dillon Co.</vt:lpstr>
      <vt:lpstr>Partners – Allendale Co.</vt:lpstr>
      <vt:lpstr>Dillon County Youth Event </vt:lpstr>
      <vt:lpstr>PowerPoint Presentation</vt:lpstr>
      <vt:lpstr>Activities —Year 2 (May 12, 2022 – May 11, 2023) </vt:lpstr>
      <vt:lpstr>Local Cessation Story</vt:lpstr>
      <vt:lpstr>CBTD Initiative Key Takeaways: “The Kitchen Sink” 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Community-based Tobacco Disparities (CBTD)Initiative</dc:title>
  <dc:creator>Scott, ReAuta Z.</dc:creator>
  <cp:lastModifiedBy>Scott, ReAuta Z.</cp:lastModifiedBy>
  <cp:revision>22</cp:revision>
  <dcterms:created xsi:type="dcterms:W3CDTF">2022-09-28T16:47:43Z</dcterms:created>
  <dcterms:modified xsi:type="dcterms:W3CDTF">2023-02-24T16:25:32Z</dcterms:modified>
</cp:coreProperties>
</file>