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663" r:id="rId5"/>
    <p:sldMasterId id="2147483673" r:id="rId6"/>
  </p:sldMasterIdLst>
  <p:notesMasterIdLst>
    <p:notesMasterId r:id="rId27"/>
  </p:notesMasterIdLst>
  <p:sldIdLst>
    <p:sldId id="284" r:id="rId7"/>
    <p:sldId id="270" r:id="rId8"/>
    <p:sldId id="409" r:id="rId9"/>
    <p:sldId id="271" r:id="rId10"/>
    <p:sldId id="272" r:id="rId11"/>
    <p:sldId id="273" r:id="rId12"/>
    <p:sldId id="286" r:id="rId13"/>
    <p:sldId id="414" r:id="rId14"/>
    <p:sldId id="276" r:id="rId15"/>
    <p:sldId id="283" r:id="rId16"/>
    <p:sldId id="282" r:id="rId17"/>
    <p:sldId id="278" r:id="rId18"/>
    <p:sldId id="415" r:id="rId19"/>
    <p:sldId id="419" r:id="rId20"/>
    <p:sldId id="418" r:id="rId21"/>
    <p:sldId id="417" r:id="rId22"/>
    <p:sldId id="420" r:id="rId23"/>
    <p:sldId id="421" r:id="rId24"/>
    <p:sldId id="281" r:id="rId25"/>
    <p:sldId id="412" r:id="rId26"/>
  </p:sldIdLst>
  <p:sldSz cx="9144000" cy="6858000" type="screen4x3"/>
  <p:notesSz cx="7010400" cy="92964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Montserrat" panose="00000500000000000000" pitchFamily="2" charset="0"/>
      <p:regular r:id="rId34"/>
      <p:bold r:id="rId35"/>
      <p:italic r:id="rId36"/>
      <p:boldItalic r:id="rId37"/>
    </p:embeddedFont>
    <p:embeddedFont>
      <p:font typeface="Open Sans" panose="020B0606030504020204" pitchFamily="34" charset="0"/>
      <p:regular r:id="rId38"/>
      <p:bold r:id="rId39"/>
      <p:italic r:id="rId40"/>
      <p:boldItalic r:id="rId41"/>
    </p:embeddedFont>
  </p:embeddedFontLst>
  <p:defaultTextStyle>
    <a:defPPr>
      <a:defRPr lang="en-US"/>
    </a:defPPr>
    <a:lvl1pPr algn="l" defTabSz="457200" rtl="0" eaLnBrk="0" fontAlgn="base" hangingPunct="0">
      <a:spcBef>
        <a:spcPct val="0"/>
      </a:spcBef>
      <a:spcAft>
        <a:spcPct val="0"/>
      </a:spcAft>
      <a:defRPr kern="1200">
        <a:solidFill>
          <a:schemeClr val="tx1"/>
        </a:solidFill>
        <a:latin typeface="Open Sans"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Open Sans"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Open Sans"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Open Sans"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Open Sans" pitchFamily="34" charset="0"/>
        <a:ea typeface="+mn-ea"/>
        <a:cs typeface="+mn-cs"/>
      </a:defRPr>
    </a:lvl5pPr>
    <a:lvl6pPr marL="2286000" algn="l" defTabSz="914400" rtl="0" eaLnBrk="1" latinLnBrk="0" hangingPunct="1">
      <a:defRPr kern="1200">
        <a:solidFill>
          <a:schemeClr val="tx1"/>
        </a:solidFill>
        <a:latin typeface="Open Sans" pitchFamily="34" charset="0"/>
        <a:ea typeface="+mn-ea"/>
        <a:cs typeface="+mn-cs"/>
      </a:defRPr>
    </a:lvl6pPr>
    <a:lvl7pPr marL="2743200" algn="l" defTabSz="914400" rtl="0" eaLnBrk="1" latinLnBrk="0" hangingPunct="1">
      <a:defRPr kern="1200">
        <a:solidFill>
          <a:schemeClr val="tx1"/>
        </a:solidFill>
        <a:latin typeface="Open Sans" pitchFamily="34" charset="0"/>
        <a:ea typeface="+mn-ea"/>
        <a:cs typeface="+mn-cs"/>
      </a:defRPr>
    </a:lvl7pPr>
    <a:lvl8pPr marL="3200400" algn="l" defTabSz="914400" rtl="0" eaLnBrk="1" latinLnBrk="0" hangingPunct="1">
      <a:defRPr kern="1200">
        <a:solidFill>
          <a:schemeClr val="tx1"/>
        </a:solidFill>
        <a:latin typeface="Open Sans" pitchFamily="34" charset="0"/>
        <a:ea typeface="+mn-ea"/>
        <a:cs typeface="+mn-cs"/>
      </a:defRPr>
    </a:lvl8pPr>
    <a:lvl9pPr marL="3657600" algn="l" defTabSz="914400" rtl="0" eaLnBrk="1" latinLnBrk="0" hangingPunct="1">
      <a:defRPr kern="1200">
        <a:solidFill>
          <a:schemeClr val="tx1"/>
        </a:solidFill>
        <a:latin typeface="Open Sans"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ll, Rhonda L." initials="HRL" lastIdx="1" clrIdx="0">
    <p:extLst>
      <p:ext uri="{19B8F6BF-5375-455C-9EA6-DF929625EA0E}">
        <p15:presenceInfo xmlns:p15="http://schemas.microsoft.com/office/powerpoint/2012/main" userId="S-1-5-21-1482476501-1960408961-1801674531-12273" providerId="AD"/>
      </p:ext>
    </p:extLst>
  </p:cmAuthor>
  <p:cmAuthor id="2" name="Hicks, Shauna P." initials="HSP" lastIdx="1" clrIdx="1">
    <p:extLst>
      <p:ext uri="{19B8F6BF-5375-455C-9EA6-DF929625EA0E}">
        <p15:presenceInfo xmlns:p15="http://schemas.microsoft.com/office/powerpoint/2012/main" userId="S-1-5-21-1482476501-1960408961-1801674531-63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BD00"/>
    <a:srgbClr val="00629B"/>
    <a:srgbClr val="00A9CE"/>
    <a:srgbClr val="D5F7FF"/>
    <a:srgbClr val="CCEC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8DC02E-4019-C19D-3D5C-C3124007E617}" v="349" dt="2023-04-03T21:41:49.689"/>
    <p1510:client id="{1CDFCCC1-4F51-38EC-C20A-5674767AA3EB}" v="3155" dt="2023-04-11T15:45:06.255"/>
    <p1510:client id="{22582E3D-AE78-4D49-8834-899C48D5291D}" v="237" dt="2022-11-04T16:39:33.701"/>
    <p1510:client id="{22FF99F8-33F6-A798-D677-5A727C23B0DD}" v="2" dt="2023-02-10T14:43:21.658"/>
    <p1510:client id="{A60930D6-1DE8-057F-184F-9FCCB4970A9E}" v="406" dt="2023-04-03T15:41:58.039"/>
    <p1510:client id="{C649A051-5686-60CC-E244-F92C6546E4CC}" v="4" dt="2023-04-07T15:25:14.246"/>
    <p1510:client id="{D37C4524-1233-B93C-A4BC-D7C95699C045}" v="123" dt="2023-02-06T15:37:00.596"/>
    <p1510:client id="{E322AD39-08C5-2C3D-7C74-F52B37A49A1D}" v="1" dt="2023-04-06T12:26:06.247"/>
    <p1510:client id="{FFCE3346-1711-2B01-0D4D-39CE408F7B4D}" v="565" dt="2022-11-04T13:06:07.6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521" autoAdjust="0"/>
  </p:normalViewPr>
  <p:slideViewPr>
    <p:cSldViewPr snapToGrid="0">
      <p:cViewPr varScale="1">
        <p:scale>
          <a:sx n="75" d="100"/>
          <a:sy n="75" d="100"/>
        </p:scale>
        <p:origin x="1666"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font" Target="fonts/font7.fntdata"/><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solidFill>
                  <a:schemeClr val="accent5">
                    <a:lumMod val="50000"/>
                  </a:schemeClr>
                </a:solidFill>
              </a:rPr>
              <a:t>Gender Identity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Gender Identity</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0D3-498F-993A-6D962DB3440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0D3-498F-993A-6D962DB3440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0D3-498F-993A-6D962DB34409}"/>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Female</c:v>
                </c:pt>
                <c:pt idx="1">
                  <c:v>Male</c:v>
                </c:pt>
                <c:pt idx="2">
                  <c:v>Other</c:v>
                </c:pt>
              </c:strCache>
            </c:strRef>
          </c:cat>
          <c:val>
            <c:numRef>
              <c:f>Sheet1!$B$2:$B$4</c:f>
              <c:numCache>
                <c:formatCode>General</c:formatCode>
                <c:ptCount val="3"/>
                <c:pt idx="0">
                  <c:v>4540</c:v>
                </c:pt>
                <c:pt idx="1">
                  <c:v>2950</c:v>
                </c:pt>
                <c:pt idx="2">
                  <c:v>30</c:v>
                </c:pt>
              </c:numCache>
            </c:numRef>
          </c:val>
          <c:extLst>
            <c:ext xmlns:c16="http://schemas.microsoft.com/office/drawing/2014/chart" uri="{C3380CC4-5D6E-409C-BE32-E72D297353CC}">
              <c16:uniqueId val="{00000006-40D3-498F-993A-6D962DB34409}"/>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solidFill>
                  <a:schemeClr val="accent5">
                    <a:lumMod val="50000"/>
                  </a:schemeClr>
                </a:solidFill>
              </a:rPr>
              <a:t>Age of Participants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1"/>
        <c:ser>
          <c:idx val="0"/>
          <c:order val="0"/>
          <c:tx>
            <c:strRef>
              <c:f>Sheet1!$B$1</c:f>
              <c:strCache>
                <c:ptCount val="1"/>
                <c:pt idx="0">
                  <c:v>Age</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043F-4E0B-A805-CB86F5720860}"/>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043F-4E0B-A805-CB86F5720860}"/>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043F-4E0B-A805-CB86F5720860}"/>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043F-4E0B-A805-CB86F5720860}"/>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043F-4E0B-A805-CB86F5720860}"/>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043F-4E0B-A805-CB86F5720860}"/>
              </c:ext>
            </c:extLst>
          </c:dPt>
          <c:dPt>
            <c:idx val="6"/>
            <c:invertIfNegative val="0"/>
            <c:bubble3D val="0"/>
            <c:spPr>
              <a:solidFill>
                <a:schemeClr val="accent1">
                  <a:lumMod val="60000"/>
                </a:schemeClr>
              </a:solidFill>
              <a:ln>
                <a:noFill/>
              </a:ln>
              <a:effectLst/>
            </c:spPr>
            <c:extLst>
              <c:ext xmlns:c16="http://schemas.microsoft.com/office/drawing/2014/chart" uri="{C3380CC4-5D6E-409C-BE32-E72D297353CC}">
                <c16:uniqueId val="{0000000D-043F-4E0B-A805-CB86F5720860}"/>
              </c:ext>
            </c:extLst>
          </c:dPt>
          <c:dPt>
            <c:idx val="7"/>
            <c:invertIfNegative val="0"/>
            <c:bubble3D val="0"/>
            <c:spPr>
              <a:solidFill>
                <a:schemeClr val="accent2">
                  <a:lumMod val="60000"/>
                </a:schemeClr>
              </a:solidFill>
              <a:ln>
                <a:noFill/>
              </a:ln>
              <a:effectLst/>
            </c:spPr>
            <c:extLst>
              <c:ext xmlns:c16="http://schemas.microsoft.com/office/drawing/2014/chart" uri="{C3380CC4-5D6E-409C-BE32-E72D297353CC}">
                <c16:uniqueId val="{0000000F-043F-4E0B-A805-CB86F5720860}"/>
              </c:ext>
            </c:extLst>
          </c:dPt>
          <c:dPt>
            <c:idx val="8"/>
            <c:invertIfNegative val="0"/>
            <c:bubble3D val="0"/>
            <c:spPr>
              <a:solidFill>
                <a:schemeClr val="accent3">
                  <a:lumMod val="60000"/>
                </a:schemeClr>
              </a:solidFill>
              <a:ln>
                <a:noFill/>
              </a:ln>
              <a:effectLst/>
            </c:spPr>
            <c:extLst>
              <c:ext xmlns:c16="http://schemas.microsoft.com/office/drawing/2014/chart" uri="{C3380CC4-5D6E-409C-BE32-E72D297353CC}">
                <c16:uniqueId val="{00000011-043F-4E0B-A805-CB86F572086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&lt;17yo</c:v>
                </c:pt>
                <c:pt idx="1">
                  <c:v>18-19</c:v>
                </c:pt>
                <c:pt idx="2">
                  <c:v>20-30</c:v>
                </c:pt>
                <c:pt idx="3">
                  <c:v>31-40</c:v>
                </c:pt>
                <c:pt idx="4">
                  <c:v>41-50</c:v>
                </c:pt>
                <c:pt idx="5">
                  <c:v>51-60</c:v>
                </c:pt>
                <c:pt idx="6">
                  <c:v>61-70</c:v>
                </c:pt>
                <c:pt idx="7">
                  <c:v>71-80</c:v>
                </c:pt>
                <c:pt idx="8">
                  <c:v>&gt;80yo</c:v>
                </c:pt>
              </c:strCache>
            </c:strRef>
          </c:cat>
          <c:val>
            <c:numRef>
              <c:f>Sheet1!$B$2:$B$10</c:f>
              <c:numCache>
                <c:formatCode>General</c:formatCode>
                <c:ptCount val="9"/>
                <c:pt idx="0">
                  <c:v>138</c:v>
                </c:pt>
                <c:pt idx="1">
                  <c:v>37</c:v>
                </c:pt>
                <c:pt idx="2">
                  <c:v>451</c:v>
                </c:pt>
                <c:pt idx="3">
                  <c:v>1064</c:v>
                </c:pt>
                <c:pt idx="4">
                  <c:v>1265</c:v>
                </c:pt>
                <c:pt idx="5">
                  <c:v>2024</c:v>
                </c:pt>
                <c:pt idx="6">
                  <c:v>1946</c:v>
                </c:pt>
                <c:pt idx="7">
                  <c:v>527</c:v>
                </c:pt>
                <c:pt idx="8">
                  <c:v>63</c:v>
                </c:pt>
              </c:numCache>
            </c:numRef>
          </c:val>
          <c:extLst>
            <c:ext xmlns:c16="http://schemas.microsoft.com/office/drawing/2014/chart" uri="{C3380CC4-5D6E-409C-BE32-E72D297353CC}">
              <c16:uniqueId val="{00000000-E3E0-43ED-9563-54C962448CF1}"/>
            </c:ext>
          </c:extLst>
        </c:ser>
        <c:dLbls>
          <c:showLegendKey val="0"/>
          <c:showVal val="0"/>
          <c:showCatName val="0"/>
          <c:showSerName val="0"/>
          <c:showPercent val="0"/>
          <c:showBubbleSize val="0"/>
        </c:dLbls>
        <c:gapWidth val="219"/>
        <c:overlap val="-27"/>
        <c:axId val="604484304"/>
        <c:axId val="604479984"/>
      </c:barChart>
      <c:catAx>
        <c:axId val="604484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604479984"/>
        <c:crosses val="autoZero"/>
        <c:auto val="1"/>
        <c:lblAlgn val="ctr"/>
        <c:lblOffset val="100"/>
        <c:noMultiLvlLbl val="0"/>
      </c:catAx>
      <c:valAx>
        <c:axId val="604479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44843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solidFill>
                  <a:schemeClr val="accent5">
                    <a:lumMod val="50000"/>
                  </a:schemeClr>
                </a:solidFill>
              </a:rPr>
              <a:t>Race/Ethnicity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1"/>
        <c:ser>
          <c:idx val="0"/>
          <c:order val="0"/>
          <c:tx>
            <c:strRef>
              <c:f>Sheet1!$B$1</c:f>
              <c:strCache>
                <c:ptCount val="1"/>
                <c:pt idx="0">
                  <c:v>Race/Ethnicity</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E681-4BFC-983C-C0F6F83DC530}"/>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E681-4BFC-983C-C0F6F83DC530}"/>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E681-4BFC-983C-C0F6F83DC530}"/>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E681-4BFC-983C-C0F6F83DC530}"/>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E681-4BFC-983C-C0F6F83DC53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Black/AA</c:v>
                </c:pt>
                <c:pt idx="1">
                  <c:v>White/Caucasian</c:v>
                </c:pt>
                <c:pt idx="2">
                  <c:v>Hispanic/Latino</c:v>
                </c:pt>
                <c:pt idx="3">
                  <c:v>American Indian</c:v>
                </c:pt>
                <c:pt idx="4">
                  <c:v>Other</c:v>
                </c:pt>
              </c:strCache>
            </c:strRef>
          </c:cat>
          <c:val>
            <c:numRef>
              <c:f>Sheet1!$B$2:$B$6</c:f>
              <c:numCache>
                <c:formatCode>General</c:formatCode>
                <c:ptCount val="5"/>
                <c:pt idx="0">
                  <c:v>2071</c:v>
                </c:pt>
                <c:pt idx="1">
                  <c:v>4930</c:v>
                </c:pt>
                <c:pt idx="2">
                  <c:v>178</c:v>
                </c:pt>
                <c:pt idx="3">
                  <c:v>168</c:v>
                </c:pt>
                <c:pt idx="4">
                  <c:v>223</c:v>
                </c:pt>
              </c:numCache>
            </c:numRef>
          </c:val>
          <c:extLst>
            <c:ext xmlns:c16="http://schemas.microsoft.com/office/drawing/2014/chart" uri="{C3380CC4-5D6E-409C-BE32-E72D297353CC}">
              <c16:uniqueId val="{00000000-2DF6-47A2-9CDB-65D24F2F5D7B}"/>
            </c:ext>
          </c:extLst>
        </c:ser>
        <c:dLbls>
          <c:showLegendKey val="0"/>
          <c:showVal val="0"/>
          <c:showCatName val="0"/>
          <c:showSerName val="0"/>
          <c:showPercent val="0"/>
          <c:showBubbleSize val="0"/>
        </c:dLbls>
        <c:gapWidth val="219"/>
        <c:overlap val="-27"/>
        <c:axId val="722708976"/>
        <c:axId val="722710056"/>
      </c:barChart>
      <c:catAx>
        <c:axId val="72270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722710056"/>
        <c:crosses val="autoZero"/>
        <c:auto val="1"/>
        <c:lblAlgn val="ctr"/>
        <c:lblOffset val="100"/>
        <c:noMultiLvlLbl val="0"/>
      </c:catAx>
      <c:valAx>
        <c:axId val="722710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2708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rot="5400000" vert="horz"/>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DC5B9D-AD2D-4222-9382-113B3408DA00}" type="doc">
      <dgm:prSet loTypeId="urn:microsoft.com/office/officeart/2005/8/layout/pyramid1" loCatId="pyramid" qsTypeId="urn:microsoft.com/office/officeart/2005/8/quickstyle/3d1" qsCatId="3D" csTypeId="urn:microsoft.com/office/officeart/2005/8/colors/colorful1" csCatId="colorful" phldr="1"/>
      <dgm:spPr/>
    </dgm:pt>
    <dgm:pt modelId="{24BDDC4A-E4F7-4DD4-AFA6-C3A3B5BF710B}">
      <dgm:prSet phldrT="[Text]"/>
      <dgm:spPr/>
      <dgm:t>
        <a:bodyPr/>
        <a:lstStyle/>
        <a:p>
          <a:r>
            <a:rPr lang="en-US" b="1" dirty="0"/>
            <a:t>Asthma</a:t>
          </a:r>
        </a:p>
      </dgm:t>
    </dgm:pt>
    <dgm:pt modelId="{5A519CFB-3D7E-4E53-BE06-BF82F9EDFBA9}" type="parTrans" cxnId="{F78B6C41-36DD-43B7-8519-2AA634C4F8BF}">
      <dgm:prSet/>
      <dgm:spPr/>
      <dgm:t>
        <a:bodyPr/>
        <a:lstStyle/>
        <a:p>
          <a:endParaRPr lang="en-US"/>
        </a:p>
      </dgm:t>
    </dgm:pt>
    <dgm:pt modelId="{70C55DF8-508B-4B84-BB4E-59D15FEB9AB2}" type="sibTrans" cxnId="{F78B6C41-36DD-43B7-8519-2AA634C4F8BF}">
      <dgm:prSet/>
      <dgm:spPr/>
      <dgm:t>
        <a:bodyPr/>
        <a:lstStyle/>
        <a:p>
          <a:endParaRPr lang="en-US"/>
        </a:p>
      </dgm:t>
    </dgm:pt>
    <dgm:pt modelId="{DDAFDFC0-FD18-4D19-B3A2-132B3BA896DA}">
      <dgm:prSet phldrT="[Text]"/>
      <dgm:spPr/>
      <dgm:t>
        <a:bodyPr/>
        <a:lstStyle/>
        <a:p>
          <a:r>
            <a:rPr lang="en-US" b="1" dirty="0"/>
            <a:t>Chronic Obstructive Pulmonary Disease (COPD)</a:t>
          </a:r>
        </a:p>
      </dgm:t>
    </dgm:pt>
    <dgm:pt modelId="{EFD4AEF5-8295-40E1-8B08-DE8D0780BD74}" type="parTrans" cxnId="{F52479AA-DE6E-44B7-9121-63A5DA3E9DBA}">
      <dgm:prSet/>
      <dgm:spPr/>
      <dgm:t>
        <a:bodyPr/>
        <a:lstStyle/>
        <a:p>
          <a:endParaRPr lang="en-US"/>
        </a:p>
      </dgm:t>
    </dgm:pt>
    <dgm:pt modelId="{3C35348E-5871-46E6-A297-68C8FB3F3C0A}" type="sibTrans" cxnId="{F52479AA-DE6E-44B7-9121-63A5DA3E9DBA}">
      <dgm:prSet/>
      <dgm:spPr/>
      <dgm:t>
        <a:bodyPr/>
        <a:lstStyle/>
        <a:p>
          <a:endParaRPr lang="en-US"/>
        </a:p>
      </dgm:t>
    </dgm:pt>
    <dgm:pt modelId="{CACA01C4-5A1A-4083-B9B3-15422767C180}">
      <dgm:prSet/>
      <dgm:spPr/>
      <dgm:t>
        <a:bodyPr/>
        <a:lstStyle/>
        <a:p>
          <a:r>
            <a:rPr lang="en-US" b="1" dirty="0"/>
            <a:t>CAD/CHF/HTN </a:t>
          </a:r>
        </a:p>
      </dgm:t>
    </dgm:pt>
    <dgm:pt modelId="{04944EF8-822F-464F-B7CA-04B03CCB25D4}" type="parTrans" cxnId="{4325CE90-14CC-4C18-848E-65C19EA0A344}">
      <dgm:prSet/>
      <dgm:spPr/>
      <dgm:t>
        <a:bodyPr/>
        <a:lstStyle/>
        <a:p>
          <a:endParaRPr lang="en-US"/>
        </a:p>
      </dgm:t>
    </dgm:pt>
    <dgm:pt modelId="{FE625FDB-7707-49D1-817B-AF728696A880}" type="sibTrans" cxnId="{4325CE90-14CC-4C18-848E-65C19EA0A344}">
      <dgm:prSet/>
      <dgm:spPr/>
      <dgm:t>
        <a:bodyPr/>
        <a:lstStyle/>
        <a:p>
          <a:endParaRPr lang="en-US"/>
        </a:p>
      </dgm:t>
    </dgm:pt>
    <dgm:pt modelId="{1A0DFCD9-438B-4766-BEC8-79FCC2C7E9C1}">
      <dgm:prSet/>
      <dgm:spPr/>
      <dgm:t>
        <a:bodyPr/>
        <a:lstStyle/>
        <a:p>
          <a:r>
            <a:rPr lang="en-US" b="1" dirty="0"/>
            <a:t>Diabetes </a:t>
          </a:r>
        </a:p>
      </dgm:t>
    </dgm:pt>
    <dgm:pt modelId="{C8758570-6F8D-4FEE-AF82-151A11C6B58C}" type="parTrans" cxnId="{2AB90D75-6E6F-4A5B-BDE1-71B39C81ABFA}">
      <dgm:prSet/>
      <dgm:spPr/>
      <dgm:t>
        <a:bodyPr/>
        <a:lstStyle/>
        <a:p>
          <a:endParaRPr lang="en-US"/>
        </a:p>
      </dgm:t>
    </dgm:pt>
    <dgm:pt modelId="{A3D3135A-7671-4C58-9BEA-9D2640BABFE7}" type="sibTrans" cxnId="{2AB90D75-6E6F-4A5B-BDE1-71B39C81ABFA}">
      <dgm:prSet/>
      <dgm:spPr/>
      <dgm:t>
        <a:bodyPr/>
        <a:lstStyle/>
        <a:p>
          <a:endParaRPr lang="en-US"/>
        </a:p>
      </dgm:t>
    </dgm:pt>
    <dgm:pt modelId="{F616B951-2415-4C70-AED5-5FACB9773B14}">
      <dgm:prSet/>
      <dgm:spPr/>
      <dgm:t>
        <a:bodyPr/>
        <a:lstStyle/>
        <a:p>
          <a:endParaRPr lang="en-US" b="1" dirty="0"/>
        </a:p>
        <a:p>
          <a:r>
            <a:rPr lang="en-US" b="1" dirty="0"/>
            <a:t>Cancer</a:t>
          </a:r>
        </a:p>
      </dgm:t>
    </dgm:pt>
    <dgm:pt modelId="{E81F0810-8AE5-4C27-AE71-38A9ED36199E}" type="parTrans" cxnId="{97509045-5590-43D7-A09D-11E15AD47077}">
      <dgm:prSet/>
      <dgm:spPr/>
      <dgm:t>
        <a:bodyPr/>
        <a:lstStyle/>
        <a:p>
          <a:endParaRPr lang="en-US"/>
        </a:p>
      </dgm:t>
    </dgm:pt>
    <dgm:pt modelId="{9A65473C-554E-4D66-891B-4AEB64A1021E}" type="sibTrans" cxnId="{97509045-5590-43D7-A09D-11E15AD47077}">
      <dgm:prSet/>
      <dgm:spPr/>
      <dgm:t>
        <a:bodyPr/>
        <a:lstStyle/>
        <a:p>
          <a:endParaRPr lang="en-US"/>
        </a:p>
      </dgm:t>
    </dgm:pt>
    <dgm:pt modelId="{5AA92933-4044-409E-8161-74E1557AA5BE}" type="pres">
      <dgm:prSet presAssocID="{1DDC5B9D-AD2D-4222-9382-113B3408DA00}" presName="Name0" presStyleCnt="0">
        <dgm:presLayoutVars>
          <dgm:dir/>
          <dgm:animLvl val="lvl"/>
          <dgm:resizeHandles val="exact"/>
        </dgm:presLayoutVars>
      </dgm:prSet>
      <dgm:spPr/>
    </dgm:pt>
    <dgm:pt modelId="{753BAFB2-AC3B-405B-BCF1-FD8C93C8AC59}" type="pres">
      <dgm:prSet presAssocID="{F616B951-2415-4C70-AED5-5FACB9773B14}" presName="Name8" presStyleCnt="0"/>
      <dgm:spPr/>
    </dgm:pt>
    <dgm:pt modelId="{B165A17F-6D90-4B1B-BC1B-F2D4AB306BB1}" type="pres">
      <dgm:prSet presAssocID="{F616B951-2415-4C70-AED5-5FACB9773B14}" presName="level" presStyleLbl="node1" presStyleIdx="0" presStyleCnt="5">
        <dgm:presLayoutVars>
          <dgm:chMax val="1"/>
          <dgm:bulletEnabled val="1"/>
        </dgm:presLayoutVars>
      </dgm:prSet>
      <dgm:spPr/>
    </dgm:pt>
    <dgm:pt modelId="{D8091582-8955-4116-ABA4-DCDA4D9B9140}" type="pres">
      <dgm:prSet presAssocID="{F616B951-2415-4C70-AED5-5FACB9773B14}" presName="levelTx" presStyleLbl="revTx" presStyleIdx="0" presStyleCnt="0">
        <dgm:presLayoutVars>
          <dgm:chMax val="1"/>
          <dgm:bulletEnabled val="1"/>
        </dgm:presLayoutVars>
      </dgm:prSet>
      <dgm:spPr/>
    </dgm:pt>
    <dgm:pt modelId="{AA766E57-36AC-47FB-830B-383AAF733F25}" type="pres">
      <dgm:prSet presAssocID="{CACA01C4-5A1A-4083-B9B3-15422767C180}" presName="Name8" presStyleCnt="0"/>
      <dgm:spPr/>
    </dgm:pt>
    <dgm:pt modelId="{9A6E473B-3AFC-4707-9D5C-C7D1F18E4BD3}" type="pres">
      <dgm:prSet presAssocID="{CACA01C4-5A1A-4083-B9B3-15422767C180}" presName="level" presStyleLbl="node1" presStyleIdx="1" presStyleCnt="5">
        <dgm:presLayoutVars>
          <dgm:chMax val="1"/>
          <dgm:bulletEnabled val="1"/>
        </dgm:presLayoutVars>
      </dgm:prSet>
      <dgm:spPr/>
    </dgm:pt>
    <dgm:pt modelId="{D152A565-57D0-4898-9229-E53BC6146316}" type="pres">
      <dgm:prSet presAssocID="{CACA01C4-5A1A-4083-B9B3-15422767C180}" presName="levelTx" presStyleLbl="revTx" presStyleIdx="0" presStyleCnt="0">
        <dgm:presLayoutVars>
          <dgm:chMax val="1"/>
          <dgm:bulletEnabled val="1"/>
        </dgm:presLayoutVars>
      </dgm:prSet>
      <dgm:spPr/>
    </dgm:pt>
    <dgm:pt modelId="{D9B748F4-4A63-457B-A692-1A3D31E6F08A}" type="pres">
      <dgm:prSet presAssocID="{24BDDC4A-E4F7-4DD4-AFA6-C3A3B5BF710B}" presName="Name8" presStyleCnt="0"/>
      <dgm:spPr/>
    </dgm:pt>
    <dgm:pt modelId="{ED5BA116-2892-4E7F-AD00-AECBD4B2F94C}" type="pres">
      <dgm:prSet presAssocID="{24BDDC4A-E4F7-4DD4-AFA6-C3A3B5BF710B}" presName="level" presStyleLbl="node1" presStyleIdx="2" presStyleCnt="5">
        <dgm:presLayoutVars>
          <dgm:chMax val="1"/>
          <dgm:bulletEnabled val="1"/>
        </dgm:presLayoutVars>
      </dgm:prSet>
      <dgm:spPr/>
    </dgm:pt>
    <dgm:pt modelId="{099BA6B2-06F4-4665-82F5-11D5971D9C55}" type="pres">
      <dgm:prSet presAssocID="{24BDDC4A-E4F7-4DD4-AFA6-C3A3B5BF710B}" presName="levelTx" presStyleLbl="revTx" presStyleIdx="0" presStyleCnt="0">
        <dgm:presLayoutVars>
          <dgm:chMax val="1"/>
          <dgm:bulletEnabled val="1"/>
        </dgm:presLayoutVars>
      </dgm:prSet>
      <dgm:spPr/>
    </dgm:pt>
    <dgm:pt modelId="{0748A641-DC9A-4B11-893F-8C0745988200}" type="pres">
      <dgm:prSet presAssocID="{1A0DFCD9-438B-4766-BEC8-79FCC2C7E9C1}" presName="Name8" presStyleCnt="0"/>
      <dgm:spPr/>
    </dgm:pt>
    <dgm:pt modelId="{16DB5E7E-F095-4569-B867-7D2B8C010856}" type="pres">
      <dgm:prSet presAssocID="{1A0DFCD9-438B-4766-BEC8-79FCC2C7E9C1}" presName="level" presStyleLbl="node1" presStyleIdx="3" presStyleCnt="5">
        <dgm:presLayoutVars>
          <dgm:chMax val="1"/>
          <dgm:bulletEnabled val="1"/>
        </dgm:presLayoutVars>
      </dgm:prSet>
      <dgm:spPr/>
    </dgm:pt>
    <dgm:pt modelId="{2EA74483-F1E6-42A7-ABEF-D88D52799F76}" type="pres">
      <dgm:prSet presAssocID="{1A0DFCD9-438B-4766-BEC8-79FCC2C7E9C1}" presName="levelTx" presStyleLbl="revTx" presStyleIdx="0" presStyleCnt="0">
        <dgm:presLayoutVars>
          <dgm:chMax val="1"/>
          <dgm:bulletEnabled val="1"/>
        </dgm:presLayoutVars>
      </dgm:prSet>
      <dgm:spPr/>
    </dgm:pt>
    <dgm:pt modelId="{FD83BA43-854B-42BD-8F4E-0AA54D1B44B7}" type="pres">
      <dgm:prSet presAssocID="{DDAFDFC0-FD18-4D19-B3A2-132B3BA896DA}" presName="Name8" presStyleCnt="0"/>
      <dgm:spPr/>
    </dgm:pt>
    <dgm:pt modelId="{D60DA3C9-E311-4D5A-B8B2-529E5C513944}" type="pres">
      <dgm:prSet presAssocID="{DDAFDFC0-FD18-4D19-B3A2-132B3BA896DA}" presName="level" presStyleLbl="node1" presStyleIdx="4" presStyleCnt="5" custLinFactNeighborX="-91" custLinFactNeighborY="33614">
        <dgm:presLayoutVars>
          <dgm:chMax val="1"/>
          <dgm:bulletEnabled val="1"/>
        </dgm:presLayoutVars>
      </dgm:prSet>
      <dgm:spPr/>
    </dgm:pt>
    <dgm:pt modelId="{D95C5145-6694-467E-B796-4D7C5401EB1E}" type="pres">
      <dgm:prSet presAssocID="{DDAFDFC0-FD18-4D19-B3A2-132B3BA896DA}" presName="levelTx" presStyleLbl="revTx" presStyleIdx="0" presStyleCnt="0">
        <dgm:presLayoutVars>
          <dgm:chMax val="1"/>
          <dgm:bulletEnabled val="1"/>
        </dgm:presLayoutVars>
      </dgm:prSet>
      <dgm:spPr/>
    </dgm:pt>
  </dgm:ptLst>
  <dgm:cxnLst>
    <dgm:cxn modelId="{6B73D805-7B5D-4338-8FAE-F2A8282B3554}" type="presOf" srcId="{1A0DFCD9-438B-4766-BEC8-79FCC2C7E9C1}" destId="{2EA74483-F1E6-42A7-ABEF-D88D52799F76}" srcOrd="1" destOrd="0" presId="urn:microsoft.com/office/officeart/2005/8/layout/pyramid1"/>
    <dgm:cxn modelId="{88E00711-8375-4F57-A875-8C0C09D614B1}" type="presOf" srcId="{24BDDC4A-E4F7-4DD4-AFA6-C3A3B5BF710B}" destId="{ED5BA116-2892-4E7F-AD00-AECBD4B2F94C}" srcOrd="0" destOrd="0" presId="urn:microsoft.com/office/officeart/2005/8/layout/pyramid1"/>
    <dgm:cxn modelId="{AC9CAC2B-225A-47DF-AA59-0224F3272746}" type="presOf" srcId="{F616B951-2415-4C70-AED5-5FACB9773B14}" destId="{B165A17F-6D90-4B1B-BC1B-F2D4AB306BB1}" srcOrd="0" destOrd="0" presId="urn:microsoft.com/office/officeart/2005/8/layout/pyramid1"/>
    <dgm:cxn modelId="{A199253D-F2A9-4C61-A953-E2FEF7C0F829}" type="presOf" srcId="{1DDC5B9D-AD2D-4222-9382-113B3408DA00}" destId="{5AA92933-4044-409E-8161-74E1557AA5BE}" srcOrd="0" destOrd="0" presId="urn:microsoft.com/office/officeart/2005/8/layout/pyramid1"/>
    <dgm:cxn modelId="{3ED96C5E-BC43-482B-A682-66456216C2E1}" type="presOf" srcId="{24BDDC4A-E4F7-4DD4-AFA6-C3A3B5BF710B}" destId="{099BA6B2-06F4-4665-82F5-11D5971D9C55}" srcOrd="1" destOrd="0" presId="urn:microsoft.com/office/officeart/2005/8/layout/pyramid1"/>
    <dgm:cxn modelId="{BE82F85F-01F1-4E99-88BF-18DEFEE458B7}" type="presOf" srcId="{CACA01C4-5A1A-4083-B9B3-15422767C180}" destId="{D152A565-57D0-4898-9229-E53BC6146316}" srcOrd="1" destOrd="0" presId="urn:microsoft.com/office/officeart/2005/8/layout/pyramid1"/>
    <dgm:cxn modelId="{F78B6C41-36DD-43B7-8519-2AA634C4F8BF}" srcId="{1DDC5B9D-AD2D-4222-9382-113B3408DA00}" destId="{24BDDC4A-E4F7-4DD4-AFA6-C3A3B5BF710B}" srcOrd="2" destOrd="0" parTransId="{5A519CFB-3D7E-4E53-BE06-BF82F9EDFBA9}" sibTransId="{70C55DF8-508B-4B84-BB4E-59D15FEB9AB2}"/>
    <dgm:cxn modelId="{97509045-5590-43D7-A09D-11E15AD47077}" srcId="{1DDC5B9D-AD2D-4222-9382-113B3408DA00}" destId="{F616B951-2415-4C70-AED5-5FACB9773B14}" srcOrd="0" destOrd="0" parTransId="{E81F0810-8AE5-4C27-AE71-38A9ED36199E}" sibTransId="{9A65473C-554E-4D66-891B-4AEB64A1021E}"/>
    <dgm:cxn modelId="{2AB90D75-6E6F-4A5B-BDE1-71B39C81ABFA}" srcId="{1DDC5B9D-AD2D-4222-9382-113B3408DA00}" destId="{1A0DFCD9-438B-4766-BEC8-79FCC2C7E9C1}" srcOrd="3" destOrd="0" parTransId="{C8758570-6F8D-4FEE-AF82-151A11C6B58C}" sibTransId="{A3D3135A-7671-4C58-9BEA-9D2640BABFE7}"/>
    <dgm:cxn modelId="{53A2BF8C-4ABB-45A7-AABA-A6B384B474DC}" type="presOf" srcId="{1A0DFCD9-438B-4766-BEC8-79FCC2C7E9C1}" destId="{16DB5E7E-F095-4569-B867-7D2B8C010856}" srcOrd="0" destOrd="0" presId="urn:microsoft.com/office/officeart/2005/8/layout/pyramid1"/>
    <dgm:cxn modelId="{4325CE90-14CC-4C18-848E-65C19EA0A344}" srcId="{1DDC5B9D-AD2D-4222-9382-113B3408DA00}" destId="{CACA01C4-5A1A-4083-B9B3-15422767C180}" srcOrd="1" destOrd="0" parTransId="{04944EF8-822F-464F-B7CA-04B03CCB25D4}" sibTransId="{FE625FDB-7707-49D1-817B-AF728696A880}"/>
    <dgm:cxn modelId="{F52479AA-DE6E-44B7-9121-63A5DA3E9DBA}" srcId="{1DDC5B9D-AD2D-4222-9382-113B3408DA00}" destId="{DDAFDFC0-FD18-4D19-B3A2-132B3BA896DA}" srcOrd="4" destOrd="0" parTransId="{EFD4AEF5-8295-40E1-8B08-DE8D0780BD74}" sibTransId="{3C35348E-5871-46E6-A297-68C8FB3F3C0A}"/>
    <dgm:cxn modelId="{9A1EB2B1-7C12-4C63-8684-86B2DF83942A}" type="presOf" srcId="{CACA01C4-5A1A-4083-B9B3-15422767C180}" destId="{9A6E473B-3AFC-4707-9D5C-C7D1F18E4BD3}" srcOrd="0" destOrd="0" presId="urn:microsoft.com/office/officeart/2005/8/layout/pyramid1"/>
    <dgm:cxn modelId="{F50301C6-235F-4C4C-9328-F79B3B492A26}" type="presOf" srcId="{DDAFDFC0-FD18-4D19-B3A2-132B3BA896DA}" destId="{D60DA3C9-E311-4D5A-B8B2-529E5C513944}" srcOrd="0" destOrd="0" presId="urn:microsoft.com/office/officeart/2005/8/layout/pyramid1"/>
    <dgm:cxn modelId="{F7E5A2D3-2E62-4A66-AD7B-664366C9DE1C}" type="presOf" srcId="{DDAFDFC0-FD18-4D19-B3A2-132B3BA896DA}" destId="{D95C5145-6694-467E-B796-4D7C5401EB1E}" srcOrd="1" destOrd="0" presId="urn:microsoft.com/office/officeart/2005/8/layout/pyramid1"/>
    <dgm:cxn modelId="{67AEC7D9-A4E0-440F-869B-00F1DFEA3DE4}" type="presOf" srcId="{F616B951-2415-4C70-AED5-5FACB9773B14}" destId="{D8091582-8955-4116-ABA4-DCDA4D9B9140}" srcOrd="1" destOrd="0" presId="urn:microsoft.com/office/officeart/2005/8/layout/pyramid1"/>
    <dgm:cxn modelId="{B99A7364-4A3E-499A-ADF6-7F0E93372D3F}" type="presParOf" srcId="{5AA92933-4044-409E-8161-74E1557AA5BE}" destId="{753BAFB2-AC3B-405B-BCF1-FD8C93C8AC59}" srcOrd="0" destOrd="0" presId="urn:microsoft.com/office/officeart/2005/8/layout/pyramid1"/>
    <dgm:cxn modelId="{BA7CFBF9-BD19-4785-88F9-0CE3BADEEB20}" type="presParOf" srcId="{753BAFB2-AC3B-405B-BCF1-FD8C93C8AC59}" destId="{B165A17F-6D90-4B1B-BC1B-F2D4AB306BB1}" srcOrd="0" destOrd="0" presId="urn:microsoft.com/office/officeart/2005/8/layout/pyramid1"/>
    <dgm:cxn modelId="{EB094CD7-3D3B-4A4E-B58F-7559FF474F32}" type="presParOf" srcId="{753BAFB2-AC3B-405B-BCF1-FD8C93C8AC59}" destId="{D8091582-8955-4116-ABA4-DCDA4D9B9140}" srcOrd="1" destOrd="0" presId="urn:microsoft.com/office/officeart/2005/8/layout/pyramid1"/>
    <dgm:cxn modelId="{0D8FB6DD-FA6D-44B9-AA0B-ADC857328279}" type="presParOf" srcId="{5AA92933-4044-409E-8161-74E1557AA5BE}" destId="{AA766E57-36AC-47FB-830B-383AAF733F25}" srcOrd="1" destOrd="0" presId="urn:microsoft.com/office/officeart/2005/8/layout/pyramid1"/>
    <dgm:cxn modelId="{5BE4016A-3B66-4692-8CA2-BD7B2A61AF92}" type="presParOf" srcId="{AA766E57-36AC-47FB-830B-383AAF733F25}" destId="{9A6E473B-3AFC-4707-9D5C-C7D1F18E4BD3}" srcOrd="0" destOrd="0" presId="urn:microsoft.com/office/officeart/2005/8/layout/pyramid1"/>
    <dgm:cxn modelId="{D2FECC44-8048-4AE9-B2A9-257662D51269}" type="presParOf" srcId="{AA766E57-36AC-47FB-830B-383AAF733F25}" destId="{D152A565-57D0-4898-9229-E53BC6146316}" srcOrd="1" destOrd="0" presId="urn:microsoft.com/office/officeart/2005/8/layout/pyramid1"/>
    <dgm:cxn modelId="{3FB9A0F9-5BA6-46CE-BB4E-7B3A87166288}" type="presParOf" srcId="{5AA92933-4044-409E-8161-74E1557AA5BE}" destId="{D9B748F4-4A63-457B-A692-1A3D31E6F08A}" srcOrd="2" destOrd="0" presId="urn:microsoft.com/office/officeart/2005/8/layout/pyramid1"/>
    <dgm:cxn modelId="{0C332596-9536-4524-8F6C-E7ED9879E2C7}" type="presParOf" srcId="{D9B748F4-4A63-457B-A692-1A3D31E6F08A}" destId="{ED5BA116-2892-4E7F-AD00-AECBD4B2F94C}" srcOrd="0" destOrd="0" presId="urn:microsoft.com/office/officeart/2005/8/layout/pyramid1"/>
    <dgm:cxn modelId="{386D32D4-5E69-4E0D-A570-5FF0AD445088}" type="presParOf" srcId="{D9B748F4-4A63-457B-A692-1A3D31E6F08A}" destId="{099BA6B2-06F4-4665-82F5-11D5971D9C55}" srcOrd="1" destOrd="0" presId="urn:microsoft.com/office/officeart/2005/8/layout/pyramid1"/>
    <dgm:cxn modelId="{35C9957D-C09F-4721-92E2-D13EC5378BF2}" type="presParOf" srcId="{5AA92933-4044-409E-8161-74E1557AA5BE}" destId="{0748A641-DC9A-4B11-893F-8C0745988200}" srcOrd="3" destOrd="0" presId="urn:microsoft.com/office/officeart/2005/8/layout/pyramid1"/>
    <dgm:cxn modelId="{6FFABB4C-2B32-4098-B415-314CC7E7F1FF}" type="presParOf" srcId="{0748A641-DC9A-4B11-893F-8C0745988200}" destId="{16DB5E7E-F095-4569-B867-7D2B8C010856}" srcOrd="0" destOrd="0" presId="urn:microsoft.com/office/officeart/2005/8/layout/pyramid1"/>
    <dgm:cxn modelId="{0F9064B4-CFA7-40EC-88AD-060E2C573B90}" type="presParOf" srcId="{0748A641-DC9A-4B11-893F-8C0745988200}" destId="{2EA74483-F1E6-42A7-ABEF-D88D52799F76}" srcOrd="1" destOrd="0" presId="urn:microsoft.com/office/officeart/2005/8/layout/pyramid1"/>
    <dgm:cxn modelId="{E32DB257-C4A5-400F-9D56-B1B3C39DA668}" type="presParOf" srcId="{5AA92933-4044-409E-8161-74E1557AA5BE}" destId="{FD83BA43-854B-42BD-8F4E-0AA54D1B44B7}" srcOrd="4" destOrd="0" presId="urn:microsoft.com/office/officeart/2005/8/layout/pyramid1"/>
    <dgm:cxn modelId="{A73313D1-88E8-4F07-AF0E-F43369C3FBB5}" type="presParOf" srcId="{FD83BA43-854B-42BD-8F4E-0AA54D1B44B7}" destId="{D60DA3C9-E311-4D5A-B8B2-529E5C513944}" srcOrd="0" destOrd="0" presId="urn:microsoft.com/office/officeart/2005/8/layout/pyramid1"/>
    <dgm:cxn modelId="{95EC32F3-267D-449A-BA68-A4A34E6D3DED}" type="presParOf" srcId="{FD83BA43-854B-42BD-8F4E-0AA54D1B44B7}" destId="{D95C5145-6694-467E-B796-4D7C5401EB1E}"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65A17F-6D90-4B1B-BC1B-F2D4AB306BB1}">
      <dsp:nvSpPr>
        <dsp:cNvPr id="0" name=""/>
        <dsp:cNvSpPr/>
      </dsp:nvSpPr>
      <dsp:spPr>
        <a:xfrm>
          <a:off x="3088852" y="0"/>
          <a:ext cx="1544426" cy="912497"/>
        </a:xfrm>
        <a:prstGeom prst="trapezoid">
          <a:avLst>
            <a:gd name="adj" fmla="val 84626"/>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b="1" kern="1200" dirty="0"/>
        </a:p>
        <a:p>
          <a:pPr marL="0" lvl="0" indent="0" algn="ctr" defTabSz="933450">
            <a:lnSpc>
              <a:spcPct val="90000"/>
            </a:lnSpc>
            <a:spcBef>
              <a:spcPct val="0"/>
            </a:spcBef>
            <a:spcAft>
              <a:spcPct val="35000"/>
            </a:spcAft>
            <a:buNone/>
          </a:pPr>
          <a:r>
            <a:rPr lang="en-US" sz="2100" b="1" kern="1200" dirty="0"/>
            <a:t>Cancer</a:t>
          </a:r>
        </a:p>
      </dsp:txBody>
      <dsp:txXfrm>
        <a:off x="3088852" y="0"/>
        <a:ext cx="1544426" cy="912497"/>
      </dsp:txXfrm>
    </dsp:sp>
    <dsp:sp modelId="{9A6E473B-3AFC-4707-9D5C-C7D1F18E4BD3}">
      <dsp:nvSpPr>
        <dsp:cNvPr id="0" name=""/>
        <dsp:cNvSpPr/>
      </dsp:nvSpPr>
      <dsp:spPr>
        <a:xfrm>
          <a:off x="2316639" y="912497"/>
          <a:ext cx="3088852" cy="912497"/>
        </a:xfrm>
        <a:prstGeom prst="trapezoid">
          <a:avLst>
            <a:gd name="adj" fmla="val 84626"/>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t>CAD/CHF/HTN </a:t>
          </a:r>
        </a:p>
      </dsp:txBody>
      <dsp:txXfrm>
        <a:off x="2857188" y="912497"/>
        <a:ext cx="2007754" cy="912497"/>
      </dsp:txXfrm>
    </dsp:sp>
    <dsp:sp modelId="{ED5BA116-2892-4E7F-AD00-AECBD4B2F94C}">
      <dsp:nvSpPr>
        <dsp:cNvPr id="0" name=""/>
        <dsp:cNvSpPr/>
      </dsp:nvSpPr>
      <dsp:spPr>
        <a:xfrm>
          <a:off x="1544426" y="1824994"/>
          <a:ext cx="4633279" cy="912497"/>
        </a:xfrm>
        <a:prstGeom prst="trapezoid">
          <a:avLst>
            <a:gd name="adj" fmla="val 84626"/>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t>Asthma</a:t>
          </a:r>
        </a:p>
      </dsp:txBody>
      <dsp:txXfrm>
        <a:off x="2355250" y="1824994"/>
        <a:ext cx="3011631" cy="912497"/>
      </dsp:txXfrm>
    </dsp:sp>
    <dsp:sp modelId="{16DB5E7E-F095-4569-B867-7D2B8C010856}">
      <dsp:nvSpPr>
        <dsp:cNvPr id="0" name=""/>
        <dsp:cNvSpPr/>
      </dsp:nvSpPr>
      <dsp:spPr>
        <a:xfrm>
          <a:off x="772213" y="2737491"/>
          <a:ext cx="6177705" cy="912497"/>
        </a:xfrm>
        <a:prstGeom prst="trapezoid">
          <a:avLst>
            <a:gd name="adj" fmla="val 84626"/>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t>Diabetes </a:t>
          </a:r>
        </a:p>
      </dsp:txBody>
      <dsp:txXfrm>
        <a:off x="1853311" y="2737491"/>
        <a:ext cx="4015508" cy="912497"/>
      </dsp:txXfrm>
    </dsp:sp>
    <dsp:sp modelId="{D60DA3C9-E311-4D5A-B8B2-529E5C513944}">
      <dsp:nvSpPr>
        <dsp:cNvPr id="0" name=""/>
        <dsp:cNvSpPr/>
      </dsp:nvSpPr>
      <dsp:spPr>
        <a:xfrm>
          <a:off x="0" y="3649988"/>
          <a:ext cx="7722132" cy="912497"/>
        </a:xfrm>
        <a:prstGeom prst="trapezoid">
          <a:avLst>
            <a:gd name="adj" fmla="val 84626"/>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t>Chronic Obstructive Pulmonary Disease (COPD)</a:t>
          </a:r>
        </a:p>
      </dsp:txBody>
      <dsp:txXfrm>
        <a:off x="1351373" y="3649988"/>
        <a:ext cx="5019385" cy="91249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3BFF661-E6DF-4A2C-9C3C-0A4D0F68FB99}" type="datetimeFigureOut">
              <a:rPr lang="en-US" smtClean="0"/>
              <a:pPr/>
              <a:t>5/9/2023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1401F068-8EC5-4413-8EB4-18F1C7A1DE6A}" type="slidenum">
              <a:rPr lang="en-US" smtClean="0"/>
              <a:pPr/>
              <a:t>‹#›</a:t>
            </a:fld>
            <a:endParaRPr lang="en-US"/>
          </a:p>
        </p:txBody>
      </p:sp>
    </p:spTree>
    <p:extLst>
      <p:ext uri="{BB962C8B-B14F-4D97-AF65-F5344CB8AC3E}">
        <p14:creationId xmlns:p14="http://schemas.microsoft.com/office/powerpoint/2010/main" val="4106271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4" name="Slide Number Placeholder 3"/>
          <p:cNvSpPr>
            <a:spLocks noGrp="1"/>
          </p:cNvSpPr>
          <p:nvPr>
            <p:ph type="sldNum" sz="quarter" idx="5"/>
          </p:nvPr>
        </p:nvSpPr>
        <p:spPr/>
        <p:txBody>
          <a:bodyPr/>
          <a:lstStyle/>
          <a:p>
            <a:fld id="{1401F068-8EC5-4413-8EB4-18F1C7A1DE6A}" type="slidenum">
              <a:rPr lang="en-US" smtClean="0"/>
              <a:pPr/>
              <a:t>1</a:t>
            </a:fld>
            <a:endParaRPr lang="en-US"/>
          </a:p>
        </p:txBody>
      </p:sp>
    </p:spTree>
    <p:extLst>
      <p:ext uri="{BB962C8B-B14F-4D97-AF65-F5344CB8AC3E}">
        <p14:creationId xmlns:p14="http://schemas.microsoft.com/office/powerpoint/2010/main" val="2047329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2921C7F-F2F8-4A4A-A23B-41E8F5E54155}" type="slidenum">
              <a:rPr lang="en-US" smtClean="0"/>
              <a:t>3</a:t>
            </a:fld>
            <a:endParaRPr lang="en-US"/>
          </a:p>
        </p:txBody>
      </p:sp>
    </p:spTree>
    <p:extLst>
      <p:ext uri="{BB962C8B-B14F-4D97-AF65-F5344CB8AC3E}">
        <p14:creationId xmlns:p14="http://schemas.microsoft.com/office/powerpoint/2010/main" val="2049351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Steady Increase in QL enrollment from 2020 when the pandemic hit</a:t>
            </a:r>
          </a:p>
          <a:p>
            <a:endParaRPr lang="en-US" dirty="0"/>
          </a:p>
          <a:p>
            <a:r>
              <a:rPr lang="en-US" dirty="0"/>
              <a:t>We have also seen an unsurprising increase in the number of participants who report using eCigarettes. This number has more than doubled since 2020</a:t>
            </a:r>
          </a:p>
          <a:p>
            <a:r>
              <a:rPr lang="en-US" dirty="0"/>
              <a:t>Interestingly, the number of participants reporting using smokeless tobacco products has decreased each year since 2020</a:t>
            </a:r>
          </a:p>
          <a:p>
            <a:endParaRPr lang="en-US" dirty="0"/>
          </a:p>
          <a:p>
            <a:r>
              <a:rPr lang="en-US" dirty="0"/>
              <a:t>As Katy mentioned, there are a number of ways for providers to refer to the Quitline and we have providers all over the state who refer their patients or clients to the Quitline every month. This is another area of growth for SC, as we continue to see more and more provider referrals each year.</a:t>
            </a:r>
          </a:p>
        </p:txBody>
      </p:sp>
      <p:sp>
        <p:nvSpPr>
          <p:cNvPr id="4" name="Slide Number Placeholder 3"/>
          <p:cNvSpPr>
            <a:spLocks noGrp="1"/>
          </p:cNvSpPr>
          <p:nvPr>
            <p:ph type="sldNum" sz="quarter" idx="5"/>
          </p:nvPr>
        </p:nvSpPr>
        <p:spPr/>
        <p:txBody>
          <a:bodyPr/>
          <a:lstStyle/>
          <a:p>
            <a:fld id="{1401F068-8EC5-4413-8EB4-18F1C7A1DE6A}" type="slidenum">
              <a:rPr lang="en-US" smtClean="0"/>
              <a:pPr/>
              <a:t>13</a:t>
            </a:fld>
            <a:endParaRPr lang="en-US"/>
          </a:p>
        </p:txBody>
      </p:sp>
    </p:spTree>
    <p:extLst>
      <p:ext uri="{BB962C8B-B14F-4D97-AF65-F5344CB8AC3E}">
        <p14:creationId xmlns:p14="http://schemas.microsoft.com/office/powerpoint/2010/main" val="2302196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01F068-8EC5-4413-8EB4-18F1C7A1DE6A}" type="slidenum">
              <a:rPr lang="en-US" smtClean="0"/>
              <a:pPr/>
              <a:t>14</a:t>
            </a:fld>
            <a:endParaRPr lang="en-US"/>
          </a:p>
        </p:txBody>
      </p:sp>
    </p:spTree>
    <p:extLst>
      <p:ext uri="{BB962C8B-B14F-4D97-AF65-F5344CB8AC3E}">
        <p14:creationId xmlns:p14="http://schemas.microsoft.com/office/powerpoint/2010/main" val="261887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race and ethnicity, the majority of participants were White or African American.</a:t>
            </a:r>
          </a:p>
        </p:txBody>
      </p:sp>
      <p:sp>
        <p:nvSpPr>
          <p:cNvPr id="4" name="Slide Number Placeholder 3"/>
          <p:cNvSpPr>
            <a:spLocks noGrp="1"/>
          </p:cNvSpPr>
          <p:nvPr>
            <p:ph type="sldNum" sz="quarter" idx="5"/>
          </p:nvPr>
        </p:nvSpPr>
        <p:spPr/>
        <p:txBody>
          <a:bodyPr/>
          <a:lstStyle/>
          <a:p>
            <a:fld id="{1401F068-8EC5-4413-8EB4-18F1C7A1DE6A}" type="slidenum">
              <a:rPr lang="en-US" smtClean="0"/>
              <a:pPr/>
              <a:t>15</a:t>
            </a:fld>
            <a:endParaRPr lang="en-US"/>
          </a:p>
        </p:txBody>
      </p:sp>
    </p:spTree>
    <p:extLst>
      <p:ext uri="{BB962C8B-B14F-4D97-AF65-F5344CB8AC3E}">
        <p14:creationId xmlns:p14="http://schemas.microsoft.com/office/powerpoint/2010/main" val="4090678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commonly spoken language is English, but there were a few who spoke Spanish and did not access the dedicated Spanish speaking line – dejelo ya. And there was 1 participant who spoke Korean.</a:t>
            </a:r>
          </a:p>
          <a:p>
            <a:endParaRPr lang="en-US" dirty="0"/>
          </a:p>
        </p:txBody>
      </p:sp>
      <p:sp>
        <p:nvSpPr>
          <p:cNvPr id="4" name="Slide Number Placeholder 3"/>
          <p:cNvSpPr>
            <a:spLocks noGrp="1"/>
          </p:cNvSpPr>
          <p:nvPr>
            <p:ph type="sldNum" sz="quarter" idx="5"/>
          </p:nvPr>
        </p:nvSpPr>
        <p:spPr/>
        <p:txBody>
          <a:bodyPr/>
          <a:lstStyle/>
          <a:p>
            <a:fld id="{1401F068-8EC5-4413-8EB4-18F1C7A1DE6A}" type="slidenum">
              <a:rPr lang="en-US" smtClean="0"/>
              <a:pPr/>
              <a:t>16</a:t>
            </a:fld>
            <a:endParaRPr lang="en-US"/>
          </a:p>
        </p:txBody>
      </p:sp>
    </p:spTree>
    <p:extLst>
      <p:ext uri="{BB962C8B-B14F-4D97-AF65-F5344CB8AC3E}">
        <p14:creationId xmlns:p14="http://schemas.microsoft.com/office/powerpoint/2010/main" val="3673513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we know that tobacco use contributes to and worsens chronic diseases, the Quitline also collects data on participants who report having one or more of these conditions.</a:t>
            </a:r>
          </a:p>
          <a:p>
            <a:endParaRPr lang="en-US" dirty="0"/>
          </a:p>
          <a:p>
            <a:r>
              <a:rPr lang="en-US" dirty="0"/>
              <a:t>Overall, 1,184 participants said they had COPD, 844 had diabetes, 705 had asthmas, 585 had Coronary artery disease/congestive heart failure or high blood pressure, and 393 stated they had cancer.</a:t>
            </a:r>
          </a:p>
          <a:p>
            <a:endParaRPr lang="en-US" dirty="0"/>
          </a:p>
        </p:txBody>
      </p:sp>
      <p:sp>
        <p:nvSpPr>
          <p:cNvPr id="4" name="Slide Number Placeholder 3"/>
          <p:cNvSpPr>
            <a:spLocks noGrp="1"/>
          </p:cNvSpPr>
          <p:nvPr>
            <p:ph type="sldNum" sz="quarter" idx="5"/>
          </p:nvPr>
        </p:nvSpPr>
        <p:spPr/>
        <p:txBody>
          <a:bodyPr/>
          <a:lstStyle/>
          <a:p>
            <a:fld id="{1401F068-8EC5-4413-8EB4-18F1C7A1DE6A}" type="slidenum">
              <a:rPr lang="en-US" smtClean="0"/>
              <a:pPr/>
              <a:t>17</a:t>
            </a:fld>
            <a:endParaRPr lang="en-US"/>
          </a:p>
        </p:txBody>
      </p:sp>
    </p:spTree>
    <p:extLst>
      <p:ext uri="{BB962C8B-B14F-4D97-AF65-F5344CB8AC3E}">
        <p14:creationId xmlns:p14="http://schemas.microsoft.com/office/powerpoint/2010/main" val="1403278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since the Quitline has a carved out program for users with behavioral health conditions, we also have data for SC Quitline participants identifying with one or more of these conditions.</a:t>
            </a:r>
          </a:p>
          <a:p>
            <a:endParaRPr lang="en-US" dirty="0"/>
          </a:p>
          <a:p>
            <a:r>
              <a:rPr lang="en-US" dirty="0"/>
              <a:t>In 2022, the top three behavioral health conditions reported by participants were</a:t>
            </a:r>
          </a:p>
          <a:p>
            <a:pPr marL="228600" indent="-228600">
              <a:buAutoNum type="arabicPeriod"/>
            </a:pPr>
            <a:r>
              <a:rPr lang="en-US" dirty="0"/>
              <a:t>Depression</a:t>
            </a:r>
          </a:p>
          <a:p>
            <a:pPr marL="228600" indent="-228600">
              <a:buAutoNum type="arabicPeriod"/>
            </a:pPr>
            <a:r>
              <a:rPr lang="en-US" dirty="0"/>
              <a:t>Generalized anxiety disorder</a:t>
            </a:r>
          </a:p>
          <a:p>
            <a:pPr marL="228600" indent="-228600">
              <a:buAutoNum type="arabicPeriod"/>
            </a:pPr>
            <a:r>
              <a:rPr lang="en-US" dirty="0"/>
              <a:t>And bi-polar disorder</a:t>
            </a:r>
          </a:p>
        </p:txBody>
      </p:sp>
      <p:sp>
        <p:nvSpPr>
          <p:cNvPr id="4" name="Slide Number Placeholder 3"/>
          <p:cNvSpPr>
            <a:spLocks noGrp="1"/>
          </p:cNvSpPr>
          <p:nvPr>
            <p:ph type="sldNum" sz="quarter" idx="5"/>
          </p:nvPr>
        </p:nvSpPr>
        <p:spPr/>
        <p:txBody>
          <a:bodyPr/>
          <a:lstStyle/>
          <a:p>
            <a:fld id="{1401F068-8EC5-4413-8EB4-18F1C7A1DE6A}" type="slidenum">
              <a:rPr lang="en-US" smtClean="0"/>
              <a:pPr/>
              <a:t>18</a:t>
            </a:fld>
            <a:endParaRPr lang="en-US"/>
          </a:p>
        </p:txBody>
      </p:sp>
    </p:spTree>
    <p:extLst>
      <p:ext uri="{BB962C8B-B14F-4D97-AF65-F5344CB8AC3E}">
        <p14:creationId xmlns:p14="http://schemas.microsoft.com/office/powerpoint/2010/main" val="250155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4" name="Slide Number Placeholder 3"/>
          <p:cNvSpPr>
            <a:spLocks noGrp="1"/>
          </p:cNvSpPr>
          <p:nvPr>
            <p:ph type="sldNum" sz="quarter" idx="5"/>
          </p:nvPr>
        </p:nvSpPr>
        <p:spPr/>
        <p:txBody>
          <a:bodyPr/>
          <a:lstStyle/>
          <a:p>
            <a:fld id="{1401F068-8EC5-4413-8EB4-18F1C7A1DE6A}" type="slidenum">
              <a:rPr lang="en-US" smtClean="0"/>
              <a:pPr/>
              <a:t>20</a:t>
            </a:fld>
            <a:endParaRPr lang="en-US"/>
          </a:p>
        </p:txBody>
      </p:sp>
    </p:spTree>
    <p:extLst>
      <p:ext uri="{BB962C8B-B14F-4D97-AF65-F5344CB8AC3E}">
        <p14:creationId xmlns:p14="http://schemas.microsoft.com/office/powerpoint/2010/main" val="2488253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63374" y="603849"/>
            <a:ext cx="4382218" cy="2286000"/>
          </a:xfrm>
        </p:spPr>
        <p:txBody>
          <a:bodyPr/>
          <a:lstStyle>
            <a:lvl1pPr algn="l">
              <a:defRPr sz="4400"/>
            </a:lvl1pPr>
          </a:lstStyle>
          <a:p>
            <a:r>
              <a:rPr lang="en-US"/>
              <a:t>Click to edit Master title style</a:t>
            </a:r>
          </a:p>
        </p:txBody>
      </p:sp>
      <p:sp>
        <p:nvSpPr>
          <p:cNvPr id="3" name="Subtitle 2"/>
          <p:cNvSpPr>
            <a:spLocks noGrp="1"/>
          </p:cNvSpPr>
          <p:nvPr>
            <p:ph type="subTitle" idx="1"/>
          </p:nvPr>
        </p:nvSpPr>
        <p:spPr>
          <a:xfrm>
            <a:off x="4563374" y="3019246"/>
            <a:ext cx="4382218" cy="75049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B18712B8-8F2E-468A-8076-0EDC791A6708}" type="datetimeFigureOut">
              <a:rPr lang="en-US"/>
              <a:pPr>
                <a:defRPr/>
              </a:pPr>
              <a:t>5/9/2023</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8ECDDB07-68D3-4D21-ADEA-73285605B6CA}" type="slidenum">
              <a:rPr lang="en-US"/>
              <a:pPr>
                <a:defRPr/>
              </a:pPr>
              <a:t>‹#›</a:t>
            </a:fld>
            <a:endParaRPr lang="en-US"/>
          </a:p>
        </p:txBody>
      </p:sp>
    </p:spTree>
    <p:extLst>
      <p:ext uri="{BB962C8B-B14F-4D97-AF65-F5344CB8AC3E}">
        <p14:creationId xmlns:p14="http://schemas.microsoft.com/office/powerpoint/2010/main" val="1346711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971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967668D9-2BA5-45DF-AF5C-705A364A504B}" type="datetimeFigureOut">
              <a:rPr lang="en-US"/>
              <a:pPr>
                <a:defRPr/>
              </a:pPr>
              <a:t>5/9/2023</a:t>
            </a:fld>
            <a:endParaRPr lang="en-US"/>
          </a:p>
        </p:txBody>
      </p:sp>
      <p:sp>
        <p:nvSpPr>
          <p:cNvPr id="4" name="Footer Placeholder 4"/>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5" name="Slide Number Placeholder 5"/>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CD6E7814-045F-4CB0-9382-9A7C9BF48E2F}" type="slidenum">
              <a:rPr lang="en-US"/>
              <a:pPr>
                <a:defRPr/>
              </a:pPr>
              <a:t>‹#›</a:t>
            </a:fld>
            <a:endParaRPr lang="en-US"/>
          </a:p>
        </p:txBody>
      </p:sp>
    </p:spTree>
    <p:extLst>
      <p:ext uri="{BB962C8B-B14F-4D97-AF65-F5344CB8AC3E}">
        <p14:creationId xmlns:p14="http://schemas.microsoft.com/office/powerpoint/2010/main" val="3570989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2398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DF5091EB-8799-400B-8310-34C890A40D62}" type="datetimeFigureOut">
              <a:rPr lang="en-US"/>
              <a:pPr>
                <a:defRPr/>
              </a:pPr>
              <a:t>5/9/2023</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C7D8DF81-720B-4C82-9810-73D43B076283}" type="slidenum">
              <a:rPr lang="en-US"/>
              <a:pPr>
                <a:defRPr/>
              </a:pPr>
              <a:t>‹#›</a:t>
            </a:fld>
            <a:endParaRPr lang="en-US"/>
          </a:p>
        </p:txBody>
      </p:sp>
    </p:spTree>
    <p:extLst>
      <p:ext uri="{BB962C8B-B14F-4D97-AF65-F5344CB8AC3E}">
        <p14:creationId xmlns:p14="http://schemas.microsoft.com/office/powerpoint/2010/main" val="3873572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2386342"/>
            <a:ext cx="3867150" cy="38074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386342"/>
            <a:ext cx="3867150" cy="38074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0283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115875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2474793"/>
            <a:ext cx="386873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3298705"/>
            <a:ext cx="3868737" cy="2877808"/>
          </a:xfrm>
        </p:spPr>
        <p:txBody>
          <a:bodyPr/>
          <a:lstStyle>
            <a:lvl1pPr>
              <a:defRPr>
                <a:solidFill>
                  <a:srgbClr val="84BD00"/>
                </a:solidFill>
              </a:defRPr>
            </a:lvl1pPr>
            <a:lvl2pPr>
              <a:defRPr>
                <a:solidFill>
                  <a:srgbClr val="84BD00"/>
                </a:solidFill>
              </a:defRPr>
            </a:lvl2pPr>
            <a:lvl3pPr>
              <a:defRPr>
                <a:solidFill>
                  <a:srgbClr val="84BD00"/>
                </a:solidFill>
              </a:defRPr>
            </a:lvl3pPr>
            <a:lvl4pPr>
              <a:defRPr>
                <a:solidFill>
                  <a:srgbClr val="84BD00"/>
                </a:solidFill>
              </a:defRPr>
            </a:lvl4pPr>
            <a:lvl5pPr>
              <a:defRPr>
                <a:solidFill>
                  <a:srgbClr val="84BD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2474793"/>
            <a:ext cx="38877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3298705"/>
            <a:ext cx="3887788" cy="2877808"/>
          </a:xfrm>
        </p:spPr>
        <p:txBody>
          <a:bodyPr/>
          <a:lstStyle>
            <a:lvl1pPr>
              <a:defRPr>
                <a:solidFill>
                  <a:srgbClr val="84BD00"/>
                </a:solidFill>
              </a:defRPr>
            </a:lvl1pPr>
            <a:lvl2pPr>
              <a:defRPr>
                <a:solidFill>
                  <a:srgbClr val="84BD00"/>
                </a:solidFill>
              </a:defRPr>
            </a:lvl2pPr>
            <a:lvl3pPr>
              <a:defRPr>
                <a:solidFill>
                  <a:srgbClr val="84BD00"/>
                </a:solidFill>
              </a:defRPr>
            </a:lvl3pPr>
            <a:lvl4pPr>
              <a:defRPr>
                <a:solidFill>
                  <a:srgbClr val="84BD00"/>
                </a:solidFill>
              </a:defRPr>
            </a:lvl4pPr>
            <a:lvl5pPr>
              <a:defRPr>
                <a:solidFill>
                  <a:srgbClr val="84BD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2021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186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1311215"/>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1841441"/>
            <a:ext cx="4629150" cy="4343700"/>
          </a:xfrm>
        </p:spPr>
        <p:txBody>
          <a:bodyPr/>
          <a:lstStyle>
            <a:lvl1pPr>
              <a:defRPr sz="2800">
                <a:solidFill>
                  <a:srgbClr val="84BD00"/>
                </a:solidFill>
              </a:defRPr>
            </a:lvl1pPr>
            <a:lvl2pPr>
              <a:defRPr sz="2400">
                <a:solidFill>
                  <a:srgbClr val="84BD00"/>
                </a:solidFill>
              </a:defRPr>
            </a:lvl2pPr>
            <a:lvl3pPr>
              <a:defRPr sz="2000">
                <a:solidFill>
                  <a:srgbClr val="84BD00"/>
                </a:solidFill>
              </a:defRPr>
            </a:lvl3pPr>
            <a:lvl4pPr>
              <a:defRPr sz="1800">
                <a:solidFill>
                  <a:srgbClr val="84BD00"/>
                </a:solidFill>
              </a:defRPr>
            </a:lvl4pPr>
            <a:lvl5pPr>
              <a:defRPr sz="1600">
                <a:solidFill>
                  <a:srgbClr val="84BD00"/>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911415"/>
            <a:ext cx="2949575" cy="327372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28282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1311215"/>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1841441"/>
            <a:ext cx="4629150" cy="4343700"/>
          </a:xfrm>
        </p:spPr>
        <p:txBody>
          <a:bodyPr rtlCol="0">
            <a:normAutofit/>
          </a:bodyPr>
          <a:lstStyle>
            <a:lvl1pPr marL="0" indent="0">
              <a:buNone/>
              <a:defRPr sz="2800">
                <a:solidFill>
                  <a:srgbClr val="84BD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911415"/>
            <a:ext cx="2949575" cy="327372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7274025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33888" y="365125"/>
            <a:ext cx="4081462"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433888" y="3235325"/>
            <a:ext cx="40814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Edit Master text styles</a:t>
            </a:r>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Lst>
  <p:txStyles>
    <p:titleStyle>
      <a:lvl1pPr algn="l" rtl="0" eaLnBrk="1" fontAlgn="base" hangingPunct="1">
        <a:lnSpc>
          <a:spcPct val="90000"/>
        </a:lnSpc>
        <a:spcBef>
          <a:spcPct val="0"/>
        </a:spcBef>
        <a:spcAft>
          <a:spcPct val="0"/>
        </a:spcAft>
        <a:defRPr sz="4400" kern="1200">
          <a:solidFill>
            <a:schemeClr val="bg1"/>
          </a:solidFill>
          <a:latin typeface="+mj-lt"/>
          <a:ea typeface="+mj-ea"/>
          <a:cs typeface="+mj-cs"/>
        </a:defRPr>
      </a:lvl1pPr>
      <a:lvl2pPr algn="l" rtl="0" eaLnBrk="1" fontAlgn="base" hangingPunct="1">
        <a:lnSpc>
          <a:spcPct val="90000"/>
        </a:lnSpc>
        <a:spcBef>
          <a:spcPct val="0"/>
        </a:spcBef>
        <a:spcAft>
          <a:spcPct val="0"/>
        </a:spcAft>
        <a:defRPr sz="4400">
          <a:solidFill>
            <a:schemeClr val="bg1"/>
          </a:solidFill>
          <a:latin typeface="Montserrat" panose="00000500000000000000" pitchFamily="50" charset="0"/>
        </a:defRPr>
      </a:lvl2pPr>
      <a:lvl3pPr algn="l" rtl="0" eaLnBrk="1" fontAlgn="base" hangingPunct="1">
        <a:lnSpc>
          <a:spcPct val="90000"/>
        </a:lnSpc>
        <a:spcBef>
          <a:spcPct val="0"/>
        </a:spcBef>
        <a:spcAft>
          <a:spcPct val="0"/>
        </a:spcAft>
        <a:defRPr sz="4400">
          <a:solidFill>
            <a:schemeClr val="bg1"/>
          </a:solidFill>
          <a:latin typeface="Montserrat" panose="00000500000000000000" pitchFamily="50" charset="0"/>
        </a:defRPr>
      </a:lvl3pPr>
      <a:lvl4pPr algn="l" rtl="0" eaLnBrk="1" fontAlgn="base" hangingPunct="1">
        <a:lnSpc>
          <a:spcPct val="90000"/>
        </a:lnSpc>
        <a:spcBef>
          <a:spcPct val="0"/>
        </a:spcBef>
        <a:spcAft>
          <a:spcPct val="0"/>
        </a:spcAft>
        <a:defRPr sz="4400">
          <a:solidFill>
            <a:schemeClr val="bg1"/>
          </a:solidFill>
          <a:latin typeface="Montserrat" panose="00000500000000000000" pitchFamily="50" charset="0"/>
        </a:defRPr>
      </a:lvl4pPr>
      <a:lvl5pPr algn="l" rtl="0" eaLnBrk="1" fontAlgn="base" hangingPunct="1">
        <a:lnSpc>
          <a:spcPct val="90000"/>
        </a:lnSpc>
        <a:spcBef>
          <a:spcPct val="0"/>
        </a:spcBef>
        <a:spcAft>
          <a:spcPct val="0"/>
        </a:spcAft>
        <a:defRPr sz="4400">
          <a:solidFill>
            <a:schemeClr val="bg1"/>
          </a:solidFill>
          <a:latin typeface="Montserrat" panose="00000500000000000000" pitchFamily="50" charset="0"/>
        </a:defRPr>
      </a:lvl5pPr>
      <a:lvl6pPr marL="457200" algn="l" rtl="0" eaLnBrk="1" fontAlgn="base" hangingPunct="1">
        <a:lnSpc>
          <a:spcPct val="90000"/>
        </a:lnSpc>
        <a:spcBef>
          <a:spcPct val="0"/>
        </a:spcBef>
        <a:spcAft>
          <a:spcPct val="0"/>
        </a:spcAft>
        <a:defRPr sz="4400">
          <a:solidFill>
            <a:schemeClr val="bg1"/>
          </a:solidFill>
          <a:latin typeface="Montserrat" panose="00000500000000000000" pitchFamily="50" charset="0"/>
        </a:defRPr>
      </a:lvl6pPr>
      <a:lvl7pPr marL="914400" algn="l" rtl="0" eaLnBrk="1" fontAlgn="base" hangingPunct="1">
        <a:lnSpc>
          <a:spcPct val="90000"/>
        </a:lnSpc>
        <a:spcBef>
          <a:spcPct val="0"/>
        </a:spcBef>
        <a:spcAft>
          <a:spcPct val="0"/>
        </a:spcAft>
        <a:defRPr sz="4400">
          <a:solidFill>
            <a:schemeClr val="bg1"/>
          </a:solidFill>
          <a:latin typeface="Montserrat" panose="00000500000000000000" pitchFamily="50" charset="0"/>
        </a:defRPr>
      </a:lvl7pPr>
      <a:lvl8pPr marL="1371600" algn="l" rtl="0" eaLnBrk="1" fontAlgn="base" hangingPunct="1">
        <a:lnSpc>
          <a:spcPct val="90000"/>
        </a:lnSpc>
        <a:spcBef>
          <a:spcPct val="0"/>
        </a:spcBef>
        <a:spcAft>
          <a:spcPct val="0"/>
        </a:spcAft>
        <a:defRPr sz="4400">
          <a:solidFill>
            <a:schemeClr val="bg1"/>
          </a:solidFill>
          <a:latin typeface="Montserrat" panose="00000500000000000000" pitchFamily="50" charset="0"/>
        </a:defRPr>
      </a:lvl8pPr>
      <a:lvl9pPr marL="1828800" algn="l" rtl="0" eaLnBrk="1" fontAlgn="base" hangingPunct="1">
        <a:lnSpc>
          <a:spcPct val="90000"/>
        </a:lnSpc>
        <a:spcBef>
          <a:spcPct val="0"/>
        </a:spcBef>
        <a:spcAft>
          <a:spcPct val="0"/>
        </a:spcAft>
        <a:defRPr sz="4400">
          <a:solidFill>
            <a:schemeClr val="bg1"/>
          </a:solidFill>
          <a:latin typeface="Montserrat" panose="00000500000000000000" pitchFamily="50" charset="0"/>
        </a:defRPr>
      </a:lvl9pPr>
    </p:titleStyle>
    <p:bodyStyle>
      <a:lvl1pPr algn="l" rtl="0" eaLnBrk="1" fontAlgn="base" hangingPunct="1">
        <a:lnSpc>
          <a:spcPct val="90000"/>
        </a:lnSpc>
        <a:spcBef>
          <a:spcPts val="1000"/>
        </a:spcBef>
        <a:spcAft>
          <a:spcPct val="0"/>
        </a:spcAft>
        <a:defRPr sz="2400" kern="1200">
          <a:solidFill>
            <a:srgbClr val="00A9CE"/>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114935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28650" y="2609850"/>
            <a:ext cx="7886700"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97" r:id="rId1"/>
    <p:sldLayoutId id="2147483706" r:id="rId2"/>
    <p:sldLayoutId id="2147483698" r:id="rId3"/>
    <p:sldLayoutId id="2147483699" r:id="rId4"/>
    <p:sldLayoutId id="2147483700" r:id="rId5"/>
    <p:sldLayoutId id="2147483701" r:id="rId6"/>
    <p:sldLayoutId id="2147483702" r:id="rId7"/>
  </p:sldLayoutIdLst>
  <p:txStyles>
    <p:titleStyle>
      <a:lvl1pPr algn="l" rtl="0" eaLnBrk="0" fontAlgn="base" hangingPunct="0">
        <a:lnSpc>
          <a:spcPct val="90000"/>
        </a:lnSpc>
        <a:spcBef>
          <a:spcPct val="0"/>
        </a:spcBef>
        <a:spcAft>
          <a:spcPct val="0"/>
        </a:spcAft>
        <a:defRPr sz="4000" kern="1200">
          <a:solidFill>
            <a:srgbClr val="00629B"/>
          </a:solidFill>
          <a:latin typeface="+mj-lt"/>
          <a:ea typeface="+mj-ea"/>
          <a:cs typeface="+mj-cs"/>
        </a:defRPr>
      </a:lvl1pPr>
      <a:lvl2pPr algn="l" rtl="0" eaLnBrk="0" fontAlgn="base" hangingPunct="0">
        <a:lnSpc>
          <a:spcPct val="90000"/>
        </a:lnSpc>
        <a:spcBef>
          <a:spcPct val="0"/>
        </a:spcBef>
        <a:spcAft>
          <a:spcPct val="0"/>
        </a:spcAft>
        <a:defRPr sz="4000">
          <a:solidFill>
            <a:srgbClr val="00629B"/>
          </a:solidFill>
          <a:latin typeface="Montserrat" panose="00000500000000000000" pitchFamily="50" charset="0"/>
        </a:defRPr>
      </a:lvl2pPr>
      <a:lvl3pPr algn="l" rtl="0" eaLnBrk="0" fontAlgn="base" hangingPunct="0">
        <a:lnSpc>
          <a:spcPct val="90000"/>
        </a:lnSpc>
        <a:spcBef>
          <a:spcPct val="0"/>
        </a:spcBef>
        <a:spcAft>
          <a:spcPct val="0"/>
        </a:spcAft>
        <a:defRPr sz="4000">
          <a:solidFill>
            <a:srgbClr val="00629B"/>
          </a:solidFill>
          <a:latin typeface="Montserrat" panose="00000500000000000000" pitchFamily="50" charset="0"/>
        </a:defRPr>
      </a:lvl3pPr>
      <a:lvl4pPr algn="l" rtl="0" eaLnBrk="0" fontAlgn="base" hangingPunct="0">
        <a:lnSpc>
          <a:spcPct val="90000"/>
        </a:lnSpc>
        <a:spcBef>
          <a:spcPct val="0"/>
        </a:spcBef>
        <a:spcAft>
          <a:spcPct val="0"/>
        </a:spcAft>
        <a:defRPr sz="4000">
          <a:solidFill>
            <a:srgbClr val="00629B"/>
          </a:solidFill>
          <a:latin typeface="Montserrat" panose="00000500000000000000" pitchFamily="50" charset="0"/>
        </a:defRPr>
      </a:lvl4pPr>
      <a:lvl5pPr algn="l" rtl="0" eaLnBrk="0" fontAlgn="base" hangingPunct="0">
        <a:lnSpc>
          <a:spcPct val="90000"/>
        </a:lnSpc>
        <a:spcBef>
          <a:spcPct val="0"/>
        </a:spcBef>
        <a:spcAft>
          <a:spcPct val="0"/>
        </a:spcAft>
        <a:defRPr sz="4000">
          <a:solidFill>
            <a:srgbClr val="00629B"/>
          </a:solidFill>
          <a:latin typeface="Montserrat" panose="00000500000000000000" pitchFamily="50" charset="0"/>
        </a:defRPr>
      </a:lvl5pPr>
      <a:lvl6pPr marL="457200" algn="l" rtl="0" fontAlgn="base">
        <a:lnSpc>
          <a:spcPct val="90000"/>
        </a:lnSpc>
        <a:spcBef>
          <a:spcPct val="0"/>
        </a:spcBef>
        <a:spcAft>
          <a:spcPct val="0"/>
        </a:spcAft>
        <a:defRPr sz="4000">
          <a:solidFill>
            <a:srgbClr val="00629B"/>
          </a:solidFill>
          <a:latin typeface="Montserrat" panose="00000500000000000000" pitchFamily="50" charset="0"/>
        </a:defRPr>
      </a:lvl6pPr>
      <a:lvl7pPr marL="914400" algn="l" rtl="0" fontAlgn="base">
        <a:lnSpc>
          <a:spcPct val="90000"/>
        </a:lnSpc>
        <a:spcBef>
          <a:spcPct val="0"/>
        </a:spcBef>
        <a:spcAft>
          <a:spcPct val="0"/>
        </a:spcAft>
        <a:defRPr sz="4000">
          <a:solidFill>
            <a:srgbClr val="00629B"/>
          </a:solidFill>
          <a:latin typeface="Montserrat" panose="00000500000000000000" pitchFamily="50" charset="0"/>
        </a:defRPr>
      </a:lvl7pPr>
      <a:lvl8pPr marL="1371600" algn="l" rtl="0" fontAlgn="base">
        <a:lnSpc>
          <a:spcPct val="90000"/>
        </a:lnSpc>
        <a:spcBef>
          <a:spcPct val="0"/>
        </a:spcBef>
        <a:spcAft>
          <a:spcPct val="0"/>
        </a:spcAft>
        <a:defRPr sz="4000">
          <a:solidFill>
            <a:srgbClr val="00629B"/>
          </a:solidFill>
          <a:latin typeface="Montserrat" panose="00000500000000000000" pitchFamily="50" charset="0"/>
        </a:defRPr>
      </a:lvl8pPr>
      <a:lvl9pPr marL="1828800" algn="l" rtl="0" fontAlgn="base">
        <a:lnSpc>
          <a:spcPct val="90000"/>
        </a:lnSpc>
        <a:spcBef>
          <a:spcPct val="0"/>
        </a:spcBef>
        <a:spcAft>
          <a:spcPct val="0"/>
        </a:spcAft>
        <a:defRPr sz="4000">
          <a:solidFill>
            <a:srgbClr val="00629B"/>
          </a:solidFill>
          <a:latin typeface="Montserrat" panose="00000500000000000000"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A9CE"/>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A9CE"/>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A9CE"/>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A9CE"/>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00A9C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hyperlink" Target="http://helppatientsquitsc.org/"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9.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mailto:sedergcs@dhec.sc.gov" TargetMode="External"/><Relationship Id="rId2" Type="http://schemas.openxmlformats.org/officeDocument/2006/relationships/hyperlink" Target="mailto:wynnekl@dhec.sc.gov"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quitnowsc.org/"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hyperlink" Target="http://www.quitnow.net/southcarolina"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611575"/>
            <a:ext cx="7886700" cy="2564499"/>
          </a:xfrm>
        </p:spPr>
        <p:txBody>
          <a:body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sz="5600" b="1" dirty="0">
                <a:solidFill>
                  <a:srgbClr val="002060"/>
                </a:solidFill>
              </a:rPr>
              <a:t>SC Tobacco Quitline</a:t>
            </a:r>
            <a:br>
              <a:rPr lang="en-US" sz="4800" b="1" dirty="0"/>
            </a:br>
            <a:r>
              <a:rPr kumimoji="0" lang="en-US" sz="3600" b="0" i="1" u="none" strike="noStrike" kern="1200" cap="none" spc="0" normalizeH="0" baseline="0" noProof="0" dirty="0">
                <a:ln>
                  <a:noFill/>
                </a:ln>
                <a:solidFill>
                  <a:srgbClr val="00A9CE"/>
                </a:solidFill>
                <a:effectLst/>
                <a:uLnTx/>
                <a:uFillTx/>
                <a:latin typeface="Open Sans"/>
                <a:ea typeface="+mn-ea"/>
                <a:cs typeface="+mn-cs"/>
              </a:rPr>
              <a:t>New Updates on Our Free Statewide </a:t>
            </a:r>
            <a:br>
              <a:rPr kumimoji="0" lang="en-US" sz="3600" b="0" i="1" u="none" strike="noStrike" kern="1200" cap="none" spc="0" normalizeH="0" baseline="0" noProof="0" dirty="0">
                <a:ln>
                  <a:noFill/>
                </a:ln>
                <a:solidFill>
                  <a:srgbClr val="00A9CE"/>
                </a:solidFill>
                <a:effectLst/>
                <a:uLnTx/>
                <a:uFillTx/>
                <a:latin typeface="Open Sans"/>
                <a:ea typeface="+mn-ea"/>
                <a:cs typeface="+mn-cs"/>
              </a:rPr>
            </a:br>
            <a:r>
              <a:rPr kumimoji="0" lang="en-US" sz="3600" b="0" i="1" u="none" strike="noStrike" kern="1200" cap="none" spc="0" normalizeH="0" baseline="0" noProof="0" dirty="0">
                <a:ln>
                  <a:noFill/>
                </a:ln>
                <a:solidFill>
                  <a:srgbClr val="00A9CE"/>
                </a:solidFill>
                <a:effectLst/>
                <a:uLnTx/>
                <a:uFillTx/>
                <a:latin typeface="Open Sans"/>
                <a:ea typeface="+mn-ea"/>
                <a:cs typeface="+mn-cs"/>
              </a:rPr>
              <a:t>Tobacco Treatment Service</a:t>
            </a:r>
            <a:endParaRPr lang="en-US" sz="3600" b="1" dirty="0"/>
          </a:p>
        </p:txBody>
      </p:sp>
      <p:sp>
        <p:nvSpPr>
          <p:cNvPr id="3" name="Text Placeholder 2"/>
          <p:cNvSpPr>
            <a:spLocks noGrp="1"/>
          </p:cNvSpPr>
          <p:nvPr>
            <p:ph type="body" idx="1"/>
          </p:nvPr>
        </p:nvSpPr>
        <p:spPr>
          <a:xfrm>
            <a:off x="623888" y="5109328"/>
            <a:ext cx="7886700" cy="1065228"/>
          </a:xfrm>
          <a:solidFill>
            <a:schemeClr val="bg1">
              <a:lumMod val="95000"/>
            </a:schemeClr>
          </a:solidFill>
        </p:spPr>
        <p:txBody>
          <a:bodyPr/>
          <a:lstStyle/>
          <a:p>
            <a:pPr algn="ctr"/>
            <a:r>
              <a:rPr lang="en-US" sz="3200" b="1" i="1" dirty="0">
                <a:solidFill>
                  <a:srgbClr val="002060"/>
                </a:solidFill>
              </a:rPr>
              <a:t>Smokefree SC Summit</a:t>
            </a:r>
          </a:p>
          <a:p>
            <a:pPr algn="ctr"/>
            <a:r>
              <a:rPr lang="en-US" sz="3200" b="1" i="1" dirty="0">
                <a:solidFill>
                  <a:srgbClr val="002060"/>
                </a:solidFill>
              </a:rPr>
              <a:t>May 16, 2023</a:t>
            </a:r>
          </a:p>
        </p:txBody>
      </p:sp>
    </p:spTree>
    <p:extLst>
      <p:ext uri="{BB962C8B-B14F-4D97-AF65-F5344CB8AC3E}">
        <p14:creationId xmlns:p14="http://schemas.microsoft.com/office/powerpoint/2010/main" val="1395534766"/>
      </p:ext>
    </p:extLst>
  </p:cSld>
  <p:clrMapOvr>
    <a:masterClrMapping/>
  </p:clrMapOvr>
  <p:transition advTm="49268"/>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4C736-C1E6-4638-A053-D5F119B39DC7}"/>
              </a:ext>
            </a:extLst>
          </p:cNvPr>
          <p:cNvSpPr>
            <a:spLocks noGrp="1"/>
          </p:cNvSpPr>
          <p:nvPr>
            <p:ph type="title"/>
          </p:nvPr>
        </p:nvSpPr>
        <p:spPr>
          <a:xfrm>
            <a:off x="259773" y="1267113"/>
            <a:ext cx="8645235" cy="883805"/>
          </a:xfrm>
          <a:solidFill>
            <a:schemeClr val="bg1">
              <a:lumMod val="95000"/>
            </a:schemeClr>
          </a:solidFill>
        </p:spPr>
        <p:txBody>
          <a:bodyPr/>
          <a:lstStyle/>
          <a:p>
            <a:r>
              <a:rPr lang="en-US" sz="4400" b="1" dirty="0">
                <a:solidFill>
                  <a:srgbClr val="002060"/>
                </a:solidFill>
              </a:rPr>
              <a:t>Vaping Support</a:t>
            </a:r>
          </a:p>
        </p:txBody>
      </p:sp>
      <p:sp>
        <p:nvSpPr>
          <p:cNvPr id="3" name="Content Placeholder 2">
            <a:extLst>
              <a:ext uri="{FF2B5EF4-FFF2-40B4-BE49-F238E27FC236}">
                <a16:creationId xmlns:a16="http://schemas.microsoft.com/office/drawing/2014/main" id="{0BE0590D-90ED-4BE5-95D8-6057C762A620}"/>
              </a:ext>
            </a:extLst>
          </p:cNvPr>
          <p:cNvSpPr>
            <a:spLocks noGrp="1"/>
          </p:cNvSpPr>
          <p:nvPr>
            <p:ph idx="1"/>
          </p:nvPr>
        </p:nvSpPr>
        <p:spPr>
          <a:xfrm>
            <a:off x="259773" y="2150918"/>
            <a:ext cx="8645235" cy="4592782"/>
          </a:xfrm>
          <a:noFill/>
          <a:ln w="28575">
            <a:noFill/>
          </a:ln>
        </p:spPr>
        <p:txBody>
          <a:bodyPr/>
          <a:lstStyle/>
          <a:p>
            <a:pPr>
              <a:lnSpc>
                <a:spcPct val="100000"/>
              </a:lnSpc>
              <a:buFont typeface="Wingdings" panose="05000000000000000000" pitchFamily="2" charset="2"/>
              <a:buChar char="§"/>
            </a:pPr>
            <a:r>
              <a:rPr lang="en-US" sz="2400" b="1" dirty="0">
                <a:solidFill>
                  <a:srgbClr val="002060"/>
                </a:solidFill>
              </a:rPr>
              <a:t>Live Vape Free</a:t>
            </a:r>
            <a:r>
              <a:rPr lang="en-US" sz="2400" b="1" dirty="0">
                <a:solidFill>
                  <a:srgbClr val="002060"/>
                </a:solidFill>
                <a:sym typeface="Symbol" panose="05050102010706020507" pitchFamily="18" charset="2"/>
              </a:rPr>
              <a:t></a:t>
            </a:r>
            <a:r>
              <a:rPr lang="en-US" sz="2400" b="1" dirty="0">
                <a:solidFill>
                  <a:srgbClr val="002060"/>
                </a:solidFill>
              </a:rPr>
              <a:t> for Teens</a:t>
            </a:r>
          </a:p>
          <a:p>
            <a:pPr lvl="1">
              <a:lnSpc>
                <a:spcPct val="100000"/>
              </a:lnSpc>
              <a:buFont typeface="Courier New" panose="02070309020205020404" pitchFamily="49" charset="0"/>
              <a:buChar char="o"/>
            </a:pPr>
            <a:r>
              <a:rPr lang="en-US" sz="2000" i="1" dirty="0"/>
              <a:t>GET STARTED: </a:t>
            </a:r>
            <a:r>
              <a:rPr lang="en-US" sz="2000" b="1" i="1" dirty="0">
                <a:effectLst/>
              </a:rPr>
              <a:t>text VAPEFREE to 873373</a:t>
            </a:r>
            <a:endParaRPr lang="en-US" sz="2000" b="1" i="1" dirty="0"/>
          </a:p>
          <a:p>
            <a:pPr lvl="1">
              <a:lnSpc>
                <a:spcPct val="100000"/>
              </a:lnSpc>
              <a:buFont typeface="Courier New" panose="02070309020205020404" pitchFamily="49" charset="0"/>
              <a:buChar char="o"/>
            </a:pPr>
            <a:r>
              <a:rPr lang="en-US" sz="2000" i="1" dirty="0"/>
              <a:t>Access with a mobile phone</a:t>
            </a:r>
          </a:p>
          <a:p>
            <a:pPr lvl="1">
              <a:lnSpc>
                <a:spcPct val="100000"/>
              </a:lnSpc>
              <a:buFont typeface="Courier New" panose="02070309020205020404" pitchFamily="49" charset="0"/>
              <a:buChar char="o"/>
            </a:pPr>
            <a:r>
              <a:rPr lang="en-US" sz="2000" i="1" dirty="0"/>
              <a:t>Enroll and see what motivates you</a:t>
            </a:r>
          </a:p>
          <a:p>
            <a:pPr lvl="1">
              <a:lnSpc>
                <a:spcPct val="100000"/>
              </a:lnSpc>
              <a:buFont typeface="Courier New" panose="02070309020205020404" pitchFamily="49" charset="0"/>
              <a:buChar char="o"/>
            </a:pPr>
            <a:r>
              <a:rPr lang="en-US" sz="2000" i="1" dirty="0"/>
              <a:t>Interactive content</a:t>
            </a:r>
          </a:p>
          <a:p>
            <a:pPr lvl="1">
              <a:lnSpc>
                <a:spcPct val="100000"/>
              </a:lnSpc>
              <a:buFont typeface="Courier New" panose="02070309020205020404" pitchFamily="49" charset="0"/>
              <a:buChar char="o"/>
            </a:pPr>
            <a:r>
              <a:rPr lang="en-US" sz="2000" i="1" dirty="0"/>
              <a:t>1-on-1 support with a coach via their phone</a:t>
            </a:r>
          </a:p>
          <a:p>
            <a:pPr>
              <a:lnSpc>
                <a:spcPct val="100000"/>
              </a:lnSpc>
              <a:buFont typeface="Wingdings" panose="05000000000000000000" pitchFamily="2" charset="2"/>
              <a:buChar char="§"/>
            </a:pPr>
            <a:r>
              <a:rPr lang="en-US" sz="2400" b="1" dirty="0">
                <a:solidFill>
                  <a:srgbClr val="002060"/>
                </a:solidFill>
              </a:rPr>
              <a:t>Live Vape Free for Parents/Families</a:t>
            </a:r>
          </a:p>
          <a:p>
            <a:pPr lvl="1">
              <a:lnSpc>
                <a:spcPct val="100000"/>
              </a:lnSpc>
              <a:buFont typeface="Courier New" panose="02070309020205020404" pitchFamily="49" charset="0"/>
              <a:buChar char="o"/>
            </a:pPr>
            <a:r>
              <a:rPr lang="en-US" sz="2000" i="1" dirty="0"/>
              <a:t>EXPLORE MORE AT: </a:t>
            </a:r>
            <a:r>
              <a:rPr lang="en-US" sz="2000" b="1" i="1" dirty="0"/>
              <a:t>rallyhealth.com/live-vape-free</a:t>
            </a:r>
          </a:p>
          <a:p>
            <a:pPr lvl="1">
              <a:lnSpc>
                <a:spcPct val="100000"/>
              </a:lnSpc>
              <a:buFont typeface="Courier New" panose="02070309020205020404" pitchFamily="49" charset="0"/>
              <a:buChar char="o"/>
            </a:pPr>
            <a:r>
              <a:rPr lang="en-US" sz="2000" i="1" dirty="0"/>
              <a:t>Helps you talk with your teen about vaping</a:t>
            </a:r>
          </a:p>
          <a:p>
            <a:pPr lvl="1">
              <a:lnSpc>
                <a:spcPct val="100000"/>
              </a:lnSpc>
              <a:buFont typeface="Courier New" panose="02070309020205020404" pitchFamily="49" charset="0"/>
              <a:buChar char="o"/>
            </a:pPr>
            <a:r>
              <a:rPr lang="en-US" sz="2000" i="1" dirty="0"/>
              <a:t>Self-paced online course</a:t>
            </a:r>
          </a:p>
          <a:p>
            <a:pPr lvl="1">
              <a:lnSpc>
                <a:spcPct val="100000"/>
              </a:lnSpc>
              <a:buFont typeface="Courier New" panose="02070309020205020404" pitchFamily="49" charset="0"/>
              <a:buChar char="o"/>
            </a:pPr>
            <a:r>
              <a:rPr lang="en-US" sz="2000" i="1" dirty="0"/>
              <a:t>1-on-1 support with a coach online</a:t>
            </a:r>
          </a:p>
          <a:p>
            <a:pPr lvl="1">
              <a:lnSpc>
                <a:spcPct val="100000"/>
              </a:lnSpc>
              <a:buFont typeface="Courier New" panose="02070309020205020404" pitchFamily="49" charset="0"/>
              <a:buChar char="o"/>
            </a:pPr>
            <a:r>
              <a:rPr lang="en-US" sz="2000" i="1" dirty="0"/>
              <a:t>Downloadable toolkit</a:t>
            </a:r>
            <a:endParaRPr lang="en-US" sz="2000" dirty="0"/>
          </a:p>
          <a:p>
            <a:pPr lvl="1">
              <a:lnSpc>
                <a:spcPct val="100000"/>
              </a:lnSpc>
              <a:buFont typeface="Wingdings" panose="05000000000000000000" pitchFamily="2" charset="2"/>
              <a:buChar char="§"/>
            </a:pPr>
            <a:endParaRPr lang="en-US" sz="2000" i="1" dirty="0">
              <a:solidFill>
                <a:srgbClr val="002060"/>
              </a:solidFill>
            </a:endParaRPr>
          </a:p>
          <a:p>
            <a:pPr marL="0" indent="0" algn="ctr">
              <a:lnSpc>
                <a:spcPct val="100000"/>
              </a:lnSpc>
              <a:buNone/>
            </a:pPr>
            <a:endParaRPr lang="en-US" sz="2000" i="1" dirty="0">
              <a:solidFill>
                <a:srgbClr val="002060"/>
              </a:solidFill>
            </a:endParaRPr>
          </a:p>
          <a:p>
            <a:pPr marL="0" indent="0" algn="ctr">
              <a:lnSpc>
                <a:spcPct val="100000"/>
              </a:lnSpc>
              <a:buNone/>
            </a:pPr>
            <a:endParaRPr lang="en-US" sz="2000" i="1" dirty="0">
              <a:solidFill>
                <a:srgbClr val="002060"/>
              </a:solidFill>
            </a:endParaRPr>
          </a:p>
        </p:txBody>
      </p:sp>
    </p:spTree>
    <p:extLst>
      <p:ext uri="{BB962C8B-B14F-4D97-AF65-F5344CB8AC3E}">
        <p14:creationId xmlns:p14="http://schemas.microsoft.com/office/powerpoint/2010/main" val="195453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4C736-C1E6-4638-A053-D5F119B39DC7}"/>
              </a:ext>
            </a:extLst>
          </p:cNvPr>
          <p:cNvSpPr>
            <a:spLocks noGrp="1"/>
          </p:cNvSpPr>
          <p:nvPr>
            <p:ph type="title"/>
          </p:nvPr>
        </p:nvSpPr>
        <p:spPr>
          <a:xfrm>
            <a:off x="259773" y="1267113"/>
            <a:ext cx="8645235" cy="883805"/>
          </a:xfrm>
          <a:solidFill>
            <a:schemeClr val="bg1">
              <a:lumMod val="95000"/>
            </a:schemeClr>
          </a:solidFill>
        </p:spPr>
        <p:txBody>
          <a:bodyPr/>
          <a:lstStyle/>
          <a:p>
            <a:r>
              <a:rPr lang="en-US" sz="4400" b="1" dirty="0">
                <a:solidFill>
                  <a:srgbClr val="002060"/>
                </a:solidFill>
              </a:rPr>
              <a:t>Provider Services</a:t>
            </a:r>
          </a:p>
        </p:txBody>
      </p:sp>
      <p:sp>
        <p:nvSpPr>
          <p:cNvPr id="3" name="Content Placeholder 2">
            <a:extLst>
              <a:ext uri="{FF2B5EF4-FFF2-40B4-BE49-F238E27FC236}">
                <a16:creationId xmlns:a16="http://schemas.microsoft.com/office/drawing/2014/main" id="{0BE0590D-90ED-4BE5-95D8-6057C762A620}"/>
              </a:ext>
            </a:extLst>
          </p:cNvPr>
          <p:cNvSpPr>
            <a:spLocks noGrp="1"/>
          </p:cNvSpPr>
          <p:nvPr>
            <p:ph idx="1"/>
          </p:nvPr>
        </p:nvSpPr>
        <p:spPr>
          <a:xfrm>
            <a:off x="259773" y="2150918"/>
            <a:ext cx="8645235" cy="4592782"/>
          </a:xfrm>
          <a:noFill/>
          <a:ln w="28575">
            <a:noFill/>
          </a:ln>
        </p:spPr>
        <p:txBody>
          <a:bodyPr/>
          <a:lstStyle/>
          <a:p>
            <a:pPr>
              <a:lnSpc>
                <a:spcPct val="100000"/>
              </a:lnSpc>
              <a:buFont typeface="Wingdings" panose="05000000000000000000" pitchFamily="2" charset="2"/>
              <a:buChar char="§"/>
            </a:pPr>
            <a:r>
              <a:rPr lang="en-US" sz="2200" b="1" dirty="0">
                <a:solidFill>
                  <a:srgbClr val="002060"/>
                </a:solidFill>
              </a:rPr>
              <a:t>Referral Program</a:t>
            </a:r>
          </a:p>
          <a:p>
            <a:pPr lvl="1">
              <a:lnSpc>
                <a:spcPct val="100000"/>
              </a:lnSpc>
              <a:buFont typeface="Courier New" panose="02070309020205020404" pitchFamily="49" charset="0"/>
              <a:buChar char="o"/>
            </a:pPr>
            <a:r>
              <a:rPr lang="en-US" sz="1800" b="1" i="1" dirty="0"/>
              <a:t>Fax</a:t>
            </a:r>
            <a:r>
              <a:rPr lang="en-US" sz="1800" b="1" i="1" dirty="0">
                <a:solidFill>
                  <a:srgbClr val="002060"/>
                </a:solidFill>
              </a:rPr>
              <a:t> </a:t>
            </a:r>
            <a:r>
              <a:rPr lang="en-US" sz="1800" i="1" dirty="0">
                <a:solidFill>
                  <a:srgbClr val="002060"/>
                </a:solidFill>
              </a:rPr>
              <a:t>referral (DHEC-1617 form) – fax to Optum and faxed outcomes returned to provider; Health Regions (DHEC-1042)</a:t>
            </a:r>
          </a:p>
          <a:p>
            <a:pPr lvl="1">
              <a:lnSpc>
                <a:spcPct val="100000"/>
              </a:lnSpc>
              <a:buFont typeface="Courier New" panose="02070309020205020404" pitchFamily="49" charset="0"/>
              <a:buChar char="o"/>
            </a:pPr>
            <a:r>
              <a:rPr lang="en-US" sz="1800" b="1" i="1" dirty="0"/>
              <a:t>Online Portal </a:t>
            </a:r>
            <a:r>
              <a:rPr lang="en-US" sz="1800" i="1" dirty="0">
                <a:solidFill>
                  <a:srgbClr val="002060"/>
                </a:solidFill>
              </a:rPr>
              <a:t>– another referral option for providers</a:t>
            </a:r>
          </a:p>
          <a:p>
            <a:pPr lvl="1">
              <a:lnSpc>
                <a:spcPct val="100000"/>
              </a:lnSpc>
              <a:buFont typeface="Courier New" panose="02070309020205020404" pitchFamily="49" charset="0"/>
              <a:buChar char="o"/>
            </a:pPr>
            <a:r>
              <a:rPr lang="en-US" sz="1800" b="1" i="1" dirty="0"/>
              <a:t>Electronic</a:t>
            </a:r>
            <a:r>
              <a:rPr lang="en-US" sz="1800" i="1" dirty="0">
                <a:solidFill>
                  <a:srgbClr val="002060"/>
                </a:solidFill>
              </a:rPr>
              <a:t> referral (via </a:t>
            </a:r>
            <a:r>
              <a:rPr lang="en-US" sz="1800" b="1" i="1" dirty="0"/>
              <a:t>SC Tobacco eReferral Hub</a:t>
            </a:r>
            <a:r>
              <a:rPr lang="en-US" sz="1800" i="1" dirty="0">
                <a:solidFill>
                  <a:srgbClr val="002060"/>
                </a:solidFill>
              </a:rPr>
              <a:t>) – EHR SFTP referral &gt;&gt; eHub &gt;&gt; Optum and electronic outcomes returned to provider</a:t>
            </a:r>
          </a:p>
          <a:p>
            <a:pPr lvl="1">
              <a:lnSpc>
                <a:spcPct val="100000"/>
              </a:lnSpc>
              <a:buFont typeface="Courier New" panose="02070309020205020404" pitchFamily="49" charset="0"/>
              <a:buChar char="o"/>
            </a:pPr>
            <a:r>
              <a:rPr lang="en-US" sz="1800" i="1" dirty="0">
                <a:solidFill>
                  <a:srgbClr val="002060"/>
                </a:solidFill>
              </a:rPr>
              <a:t>eHub vendor: TelASK, Inc.</a:t>
            </a:r>
          </a:p>
          <a:p>
            <a:pPr>
              <a:lnSpc>
                <a:spcPct val="100000"/>
              </a:lnSpc>
              <a:buFont typeface="Wingdings" panose="05000000000000000000" pitchFamily="2" charset="2"/>
              <a:buChar char="§"/>
            </a:pPr>
            <a:r>
              <a:rPr lang="en-US" sz="2000" i="1" dirty="0">
                <a:solidFill>
                  <a:srgbClr val="002060"/>
                </a:solidFill>
              </a:rPr>
              <a:t> </a:t>
            </a:r>
            <a:r>
              <a:rPr lang="en-US" sz="2200" b="1" dirty="0">
                <a:solidFill>
                  <a:srgbClr val="002060"/>
                </a:solidFill>
              </a:rPr>
              <a:t>Health/Other Systems Optimization (HOSO) Program</a:t>
            </a:r>
          </a:p>
          <a:p>
            <a:pPr lvl="1">
              <a:lnSpc>
                <a:spcPct val="100000"/>
              </a:lnSpc>
              <a:buFont typeface="Courier New" panose="02070309020205020404" pitchFamily="49" charset="0"/>
              <a:buChar char="o"/>
            </a:pPr>
            <a:r>
              <a:rPr lang="en-US" sz="1800" i="1" dirty="0">
                <a:solidFill>
                  <a:srgbClr val="002060"/>
                </a:solidFill>
              </a:rPr>
              <a:t>Locally-based </a:t>
            </a:r>
            <a:r>
              <a:rPr lang="en-US" sz="1800" b="1" i="1" dirty="0"/>
              <a:t>Outreach Specialists </a:t>
            </a:r>
            <a:r>
              <a:rPr lang="en-US" sz="1800" b="1" i="1" dirty="0">
                <a:solidFill>
                  <a:srgbClr val="002060"/>
                </a:solidFill>
              </a:rPr>
              <a:t>- </a:t>
            </a:r>
            <a:r>
              <a:rPr lang="en-US" sz="1800" i="1" dirty="0">
                <a:solidFill>
                  <a:srgbClr val="002060"/>
                </a:solidFill>
              </a:rPr>
              <a:t>free on-site and virtual training, TA, other support to S.C. providers from our TTS.</a:t>
            </a:r>
          </a:p>
          <a:p>
            <a:pPr lvl="1">
              <a:lnSpc>
                <a:spcPct val="100000"/>
              </a:lnSpc>
              <a:buFont typeface="Courier New" panose="02070309020205020404" pitchFamily="49" charset="0"/>
              <a:buChar char="o"/>
            </a:pPr>
            <a:r>
              <a:rPr lang="en-US" sz="1800" i="1" dirty="0">
                <a:solidFill>
                  <a:srgbClr val="002060"/>
                </a:solidFill>
              </a:rPr>
              <a:t>HOSO goal: Optimize brief tobacco intervention (</a:t>
            </a:r>
            <a:r>
              <a:rPr lang="en-US" sz="1800" b="1" i="1" dirty="0"/>
              <a:t>BTI</a:t>
            </a:r>
            <a:r>
              <a:rPr lang="en-US" sz="1800" i="1" dirty="0">
                <a:solidFill>
                  <a:srgbClr val="002060"/>
                </a:solidFill>
              </a:rPr>
              <a:t>) in standard clinical care across S.C. health systems and in other organizations.  </a:t>
            </a:r>
          </a:p>
          <a:p>
            <a:pPr lvl="1">
              <a:lnSpc>
                <a:spcPct val="100000"/>
              </a:lnSpc>
              <a:buFont typeface="Courier New" panose="02070309020205020404" pitchFamily="49" charset="0"/>
              <a:buChar char="o"/>
            </a:pPr>
            <a:r>
              <a:rPr lang="en-US" sz="1800" i="1" dirty="0">
                <a:solidFill>
                  <a:srgbClr val="002060"/>
                </a:solidFill>
              </a:rPr>
              <a:t>Free CME/CE </a:t>
            </a:r>
            <a:r>
              <a:rPr lang="en-US" sz="1800" b="1" i="1" dirty="0"/>
              <a:t>provider training </a:t>
            </a:r>
            <a:r>
              <a:rPr lang="en-US" sz="1800" i="1" dirty="0">
                <a:solidFill>
                  <a:srgbClr val="002060"/>
                </a:solidFill>
              </a:rPr>
              <a:t>at </a:t>
            </a:r>
            <a:r>
              <a:rPr lang="en-US" sz="1800" i="1" dirty="0">
                <a:solidFill>
                  <a:srgbClr val="002060"/>
                </a:solidFill>
                <a:hlinkClick r:id="rId2"/>
              </a:rPr>
              <a:t>http://helppatientsquitsc.org</a:t>
            </a:r>
            <a:r>
              <a:rPr lang="en-US" sz="1800" i="1" dirty="0">
                <a:solidFill>
                  <a:srgbClr val="002060"/>
                </a:solidFill>
              </a:rPr>
              <a:t> </a:t>
            </a:r>
          </a:p>
          <a:p>
            <a:pPr lvl="1">
              <a:lnSpc>
                <a:spcPct val="100000"/>
              </a:lnSpc>
              <a:buFont typeface="Wingdings" panose="05000000000000000000" pitchFamily="2" charset="2"/>
              <a:buChar char="§"/>
            </a:pPr>
            <a:endParaRPr lang="en-US" sz="2000" i="1" dirty="0">
              <a:solidFill>
                <a:srgbClr val="002060"/>
              </a:solidFill>
            </a:endParaRPr>
          </a:p>
          <a:p>
            <a:pPr marL="0" indent="0" algn="ctr">
              <a:lnSpc>
                <a:spcPct val="100000"/>
              </a:lnSpc>
              <a:buNone/>
            </a:pPr>
            <a:endParaRPr lang="en-US" sz="2000" i="1" dirty="0">
              <a:solidFill>
                <a:srgbClr val="002060"/>
              </a:solidFill>
            </a:endParaRPr>
          </a:p>
          <a:p>
            <a:pPr marL="0" indent="0" algn="ctr">
              <a:lnSpc>
                <a:spcPct val="100000"/>
              </a:lnSpc>
              <a:buNone/>
            </a:pPr>
            <a:endParaRPr lang="en-US" sz="2000" i="1" dirty="0">
              <a:solidFill>
                <a:srgbClr val="002060"/>
              </a:solidFill>
            </a:endParaRPr>
          </a:p>
        </p:txBody>
      </p:sp>
    </p:spTree>
    <p:extLst>
      <p:ext uri="{BB962C8B-B14F-4D97-AF65-F5344CB8AC3E}">
        <p14:creationId xmlns:p14="http://schemas.microsoft.com/office/powerpoint/2010/main" val="208652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4C736-C1E6-4638-A053-D5F119B39DC7}"/>
              </a:ext>
            </a:extLst>
          </p:cNvPr>
          <p:cNvSpPr>
            <a:spLocks noGrp="1"/>
          </p:cNvSpPr>
          <p:nvPr>
            <p:ph type="title"/>
          </p:nvPr>
        </p:nvSpPr>
        <p:spPr>
          <a:xfrm>
            <a:off x="259773" y="1267113"/>
            <a:ext cx="8645235" cy="883805"/>
          </a:xfrm>
          <a:solidFill>
            <a:schemeClr val="bg1">
              <a:lumMod val="95000"/>
            </a:schemeClr>
          </a:solidFill>
        </p:spPr>
        <p:txBody>
          <a:bodyPr/>
          <a:lstStyle/>
          <a:p>
            <a:r>
              <a:rPr lang="en-US" sz="4400" b="1" dirty="0">
                <a:solidFill>
                  <a:srgbClr val="002060"/>
                </a:solidFill>
              </a:rPr>
              <a:t>Quitline - </a:t>
            </a:r>
            <a:r>
              <a:rPr lang="en-US" b="1" i="1" dirty="0">
                <a:solidFill>
                  <a:srgbClr val="002060"/>
                </a:solidFill>
              </a:rPr>
              <a:t>Numbers of Interest</a:t>
            </a:r>
          </a:p>
        </p:txBody>
      </p:sp>
      <p:sp>
        <p:nvSpPr>
          <p:cNvPr id="3" name="Content Placeholder 2">
            <a:extLst>
              <a:ext uri="{FF2B5EF4-FFF2-40B4-BE49-F238E27FC236}">
                <a16:creationId xmlns:a16="http://schemas.microsoft.com/office/drawing/2014/main" id="{0BE0590D-90ED-4BE5-95D8-6057C762A620}"/>
              </a:ext>
            </a:extLst>
          </p:cNvPr>
          <p:cNvSpPr>
            <a:spLocks noGrp="1"/>
          </p:cNvSpPr>
          <p:nvPr>
            <p:ph idx="1"/>
          </p:nvPr>
        </p:nvSpPr>
        <p:spPr>
          <a:xfrm>
            <a:off x="259773" y="2244436"/>
            <a:ext cx="8645235" cy="4239491"/>
          </a:xfrm>
          <a:solidFill>
            <a:schemeClr val="bg1">
              <a:lumMod val="95000"/>
            </a:schemeClr>
          </a:solidFill>
          <a:ln w="28575">
            <a:noFill/>
          </a:ln>
        </p:spPr>
        <p:txBody>
          <a:bodyPr/>
          <a:lstStyle/>
          <a:p>
            <a:pPr>
              <a:lnSpc>
                <a:spcPct val="150000"/>
              </a:lnSpc>
              <a:buFont typeface="Wingdings" panose="05000000000000000000" pitchFamily="2" charset="2"/>
              <a:buChar char="§"/>
            </a:pPr>
            <a:r>
              <a:rPr lang="en-US" sz="2000" i="1" dirty="0">
                <a:solidFill>
                  <a:srgbClr val="002060"/>
                </a:solidFill>
              </a:rPr>
              <a:t>Total South Carolinians served since start-up: </a:t>
            </a:r>
            <a:r>
              <a:rPr lang="en-US" sz="2000" b="1" dirty="0">
                <a:solidFill>
                  <a:srgbClr val="00629B"/>
                </a:solidFill>
              </a:rPr>
              <a:t>187,000+</a:t>
            </a:r>
            <a:r>
              <a:rPr lang="en-US" sz="2000" dirty="0">
                <a:solidFill>
                  <a:srgbClr val="002060"/>
                </a:solidFill>
              </a:rPr>
              <a:t>.</a:t>
            </a:r>
          </a:p>
          <a:p>
            <a:pPr>
              <a:lnSpc>
                <a:spcPct val="150000"/>
              </a:lnSpc>
              <a:buFont typeface="Wingdings" panose="05000000000000000000" pitchFamily="2" charset="2"/>
              <a:buChar char="§"/>
            </a:pPr>
            <a:r>
              <a:rPr lang="en-US" sz="2000" i="1" dirty="0">
                <a:solidFill>
                  <a:srgbClr val="002060"/>
                </a:solidFill>
              </a:rPr>
              <a:t>Total provider referrals since start-up: </a:t>
            </a:r>
            <a:r>
              <a:rPr lang="en-US" sz="2000" b="1" dirty="0">
                <a:solidFill>
                  <a:srgbClr val="00629B"/>
                </a:solidFill>
              </a:rPr>
              <a:t>52,018</a:t>
            </a:r>
            <a:r>
              <a:rPr lang="en-US" sz="2000" dirty="0">
                <a:solidFill>
                  <a:srgbClr val="002060"/>
                </a:solidFill>
              </a:rPr>
              <a:t>.</a:t>
            </a:r>
            <a:endParaRPr lang="en-US" sz="2000" dirty="0"/>
          </a:p>
          <a:p>
            <a:pPr>
              <a:lnSpc>
                <a:spcPct val="150000"/>
              </a:lnSpc>
              <a:buFont typeface="Wingdings" panose="05000000000000000000" pitchFamily="2" charset="2"/>
              <a:buChar char="§"/>
            </a:pPr>
            <a:r>
              <a:rPr lang="en-US" sz="2000" i="1" dirty="0">
                <a:solidFill>
                  <a:srgbClr val="002060"/>
                </a:solidFill>
              </a:rPr>
              <a:t>High Success: </a:t>
            </a:r>
            <a:r>
              <a:rPr lang="en-US" sz="2000" b="1" dirty="0">
                <a:solidFill>
                  <a:srgbClr val="00629B"/>
                </a:solidFill>
              </a:rPr>
              <a:t>42%</a:t>
            </a:r>
            <a:r>
              <a:rPr lang="en-US" sz="2000" dirty="0">
                <a:solidFill>
                  <a:srgbClr val="002060"/>
                </a:solidFill>
              </a:rPr>
              <a:t> </a:t>
            </a:r>
            <a:r>
              <a:rPr lang="en-US" sz="2000" i="1" dirty="0">
                <a:solidFill>
                  <a:srgbClr val="002060"/>
                </a:solidFill>
              </a:rPr>
              <a:t>Quit rate</a:t>
            </a:r>
            <a:r>
              <a:rPr lang="en-US" sz="2000" b="1" i="1" dirty="0">
                <a:solidFill>
                  <a:srgbClr val="002060"/>
                </a:solidFill>
              </a:rPr>
              <a:t> </a:t>
            </a:r>
            <a:r>
              <a:rPr lang="en-US" sz="2000" i="1" dirty="0">
                <a:solidFill>
                  <a:srgbClr val="002060"/>
                </a:solidFill>
              </a:rPr>
              <a:t>(individual services participants) and </a:t>
            </a:r>
            <a:r>
              <a:rPr lang="en-US" sz="2000" b="1" dirty="0">
                <a:solidFill>
                  <a:srgbClr val="00629B"/>
                </a:solidFill>
              </a:rPr>
              <a:t>40%</a:t>
            </a:r>
            <a:r>
              <a:rPr lang="en-US" sz="2000" dirty="0">
                <a:solidFill>
                  <a:srgbClr val="002060"/>
                </a:solidFill>
              </a:rPr>
              <a:t> </a:t>
            </a:r>
            <a:r>
              <a:rPr lang="en-US" sz="2000" i="1" dirty="0">
                <a:solidFill>
                  <a:srgbClr val="002060"/>
                </a:solidFill>
              </a:rPr>
              <a:t>Quit Rate (phone participants) – measured at 7 months after receiving services. </a:t>
            </a:r>
          </a:p>
          <a:p>
            <a:pPr>
              <a:lnSpc>
                <a:spcPct val="150000"/>
              </a:lnSpc>
              <a:buFont typeface="Wingdings" panose="05000000000000000000" pitchFamily="2" charset="2"/>
              <a:buChar char="§"/>
            </a:pPr>
            <a:r>
              <a:rPr lang="en-US" sz="2000" b="1" dirty="0">
                <a:solidFill>
                  <a:srgbClr val="00629B"/>
                </a:solidFill>
              </a:rPr>
              <a:t>98%</a:t>
            </a:r>
            <a:r>
              <a:rPr lang="en-US" sz="2000" dirty="0">
                <a:solidFill>
                  <a:srgbClr val="002060"/>
                </a:solidFill>
              </a:rPr>
              <a:t> </a:t>
            </a:r>
            <a:r>
              <a:rPr lang="en-US" sz="2000" i="1" dirty="0">
                <a:solidFill>
                  <a:srgbClr val="002060"/>
                </a:solidFill>
              </a:rPr>
              <a:t>participant satisfaction with services.</a:t>
            </a:r>
          </a:p>
          <a:p>
            <a:pPr>
              <a:lnSpc>
                <a:spcPct val="150000"/>
              </a:lnSpc>
              <a:buFont typeface="Wingdings" panose="05000000000000000000" pitchFamily="2" charset="2"/>
              <a:buChar char="§"/>
            </a:pPr>
            <a:r>
              <a:rPr lang="en-US" sz="2000" i="1" dirty="0">
                <a:solidFill>
                  <a:srgbClr val="002060"/>
                </a:solidFill>
              </a:rPr>
              <a:t>ROI:</a:t>
            </a:r>
            <a:r>
              <a:rPr lang="en-US" sz="2000" dirty="0">
                <a:solidFill>
                  <a:srgbClr val="002060"/>
                </a:solidFill>
              </a:rPr>
              <a:t>  </a:t>
            </a:r>
            <a:r>
              <a:rPr lang="en-US" sz="2000" b="1" dirty="0">
                <a:solidFill>
                  <a:srgbClr val="00629B"/>
                </a:solidFill>
              </a:rPr>
              <a:t>$1.07 </a:t>
            </a:r>
            <a:r>
              <a:rPr lang="en-US" sz="2000" i="1" dirty="0">
                <a:solidFill>
                  <a:srgbClr val="002060"/>
                </a:solidFill>
              </a:rPr>
              <a:t>saved for every $1 spent (FY21/22 Quitline &amp; tobacco cessation media)</a:t>
            </a:r>
          </a:p>
        </p:txBody>
      </p:sp>
    </p:spTree>
    <p:extLst>
      <p:ext uri="{BB962C8B-B14F-4D97-AF65-F5344CB8AC3E}">
        <p14:creationId xmlns:p14="http://schemas.microsoft.com/office/powerpoint/2010/main" val="576048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4C736-C1E6-4638-A053-D5F119B39DC7}"/>
              </a:ext>
            </a:extLst>
          </p:cNvPr>
          <p:cNvSpPr>
            <a:spLocks noGrp="1"/>
          </p:cNvSpPr>
          <p:nvPr>
            <p:ph type="title"/>
          </p:nvPr>
        </p:nvSpPr>
        <p:spPr>
          <a:xfrm>
            <a:off x="259773" y="1267113"/>
            <a:ext cx="8645235" cy="883805"/>
          </a:xfrm>
          <a:solidFill>
            <a:schemeClr val="bg1">
              <a:lumMod val="95000"/>
            </a:schemeClr>
          </a:solidFill>
        </p:spPr>
        <p:txBody>
          <a:bodyPr/>
          <a:lstStyle/>
          <a:p>
            <a:r>
              <a:rPr lang="en-US" sz="4400" b="1" dirty="0">
                <a:solidFill>
                  <a:srgbClr val="002060"/>
                </a:solidFill>
              </a:rPr>
              <a:t>SC Quitline Enrollment Data</a:t>
            </a:r>
          </a:p>
        </p:txBody>
      </p:sp>
      <p:sp>
        <p:nvSpPr>
          <p:cNvPr id="3" name="Content Placeholder 2">
            <a:extLst>
              <a:ext uri="{FF2B5EF4-FFF2-40B4-BE49-F238E27FC236}">
                <a16:creationId xmlns:a16="http://schemas.microsoft.com/office/drawing/2014/main" id="{0BE0590D-90ED-4BE5-95D8-6057C762A620}"/>
              </a:ext>
            </a:extLst>
          </p:cNvPr>
          <p:cNvSpPr>
            <a:spLocks noGrp="1"/>
          </p:cNvSpPr>
          <p:nvPr>
            <p:ph idx="1"/>
          </p:nvPr>
        </p:nvSpPr>
        <p:spPr>
          <a:xfrm>
            <a:off x="259773" y="2150918"/>
            <a:ext cx="8645235" cy="4592782"/>
          </a:xfrm>
          <a:noFill/>
          <a:ln w="28575">
            <a:noFill/>
          </a:ln>
        </p:spPr>
        <p:txBody>
          <a:bodyPr/>
          <a:lstStyle/>
          <a:p>
            <a:pPr>
              <a:lnSpc>
                <a:spcPct val="100000"/>
              </a:lnSpc>
              <a:buFont typeface="Wingdings" panose="05000000000000000000" pitchFamily="2" charset="2"/>
              <a:buChar char="§"/>
            </a:pPr>
            <a:endParaRPr lang="en-US" sz="1800" b="1" dirty="0"/>
          </a:p>
          <a:p>
            <a:pPr>
              <a:lnSpc>
                <a:spcPct val="100000"/>
              </a:lnSpc>
              <a:buFont typeface="Wingdings" panose="05000000000000000000" pitchFamily="2" charset="2"/>
              <a:buChar char="§"/>
            </a:pPr>
            <a:r>
              <a:rPr lang="en-US" sz="1800" b="1" dirty="0"/>
              <a:t>Quitline Enrollment</a:t>
            </a:r>
          </a:p>
          <a:p>
            <a:pPr lvl="1">
              <a:lnSpc>
                <a:spcPct val="100000"/>
              </a:lnSpc>
              <a:buFont typeface="Wingdings" panose="05000000000000000000" pitchFamily="2" charset="2"/>
              <a:buChar char="§"/>
            </a:pPr>
            <a:r>
              <a:rPr lang="en-US" sz="1800" dirty="0">
                <a:solidFill>
                  <a:srgbClr val="002060"/>
                </a:solidFill>
              </a:rPr>
              <a:t>8,188 SC residents enrolled in the Quitline in 2022</a:t>
            </a:r>
          </a:p>
          <a:p>
            <a:pPr lvl="2">
              <a:lnSpc>
                <a:spcPct val="100000"/>
              </a:lnSpc>
              <a:buFont typeface="Wingdings" panose="05000000000000000000" pitchFamily="2" charset="2"/>
              <a:buChar char="§"/>
            </a:pPr>
            <a:r>
              <a:rPr lang="en-US" sz="1600" dirty="0">
                <a:solidFill>
                  <a:srgbClr val="002060"/>
                </a:solidFill>
              </a:rPr>
              <a:t>Averaging 682 a month!</a:t>
            </a:r>
            <a:br>
              <a:rPr lang="en-US" sz="1600" i="1" dirty="0">
                <a:solidFill>
                  <a:srgbClr val="002060"/>
                </a:solidFill>
              </a:rPr>
            </a:br>
            <a:endParaRPr lang="en-US" sz="1600" i="1" dirty="0">
              <a:solidFill>
                <a:srgbClr val="002060"/>
              </a:solidFill>
            </a:endParaRPr>
          </a:p>
          <a:p>
            <a:pPr>
              <a:lnSpc>
                <a:spcPct val="100000"/>
              </a:lnSpc>
              <a:buFont typeface="Wingdings" panose="05000000000000000000" pitchFamily="2" charset="2"/>
              <a:buChar char="§"/>
            </a:pPr>
            <a:r>
              <a:rPr lang="en-US" sz="1800" b="1" dirty="0"/>
              <a:t>Types of Tobacco Used</a:t>
            </a:r>
          </a:p>
          <a:p>
            <a:pPr marL="800100" lvl="1" indent="-342900">
              <a:lnSpc>
                <a:spcPct val="100000"/>
              </a:lnSpc>
              <a:buFont typeface="+mj-lt"/>
              <a:buAutoNum type="arabicPeriod"/>
            </a:pPr>
            <a:r>
              <a:rPr lang="en-US" sz="1800" dirty="0">
                <a:solidFill>
                  <a:schemeClr val="accent5">
                    <a:lumMod val="50000"/>
                  </a:schemeClr>
                </a:solidFill>
              </a:rPr>
              <a:t>Cigarette (7,451 participants)</a:t>
            </a:r>
          </a:p>
          <a:p>
            <a:pPr marL="800100" lvl="1" indent="-342900">
              <a:lnSpc>
                <a:spcPct val="100000"/>
              </a:lnSpc>
              <a:buFont typeface="+mj-lt"/>
              <a:buAutoNum type="arabicPeriod"/>
            </a:pPr>
            <a:r>
              <a:rPr lang="en-US" sz="1800" dirty="0">
                <a:solidFill>
                  <a:schemeClr val="accent5">
                    <a:lumMod val="50000"/>
                  </a:schemeClr>
                </a:solidFill>
              </a:rPr>
              <a:t>eCigarette (1,480 participants)</a:t>
            </a:r>
          </a:p>
          <a:p>
            <a:pPr marL="800100" lvl="1" indent="-342900">
              <a:lnSpc>
                <a:spcPct val="100000"/>
              </a:lnSpc>
              <a:buFont typeface="+mj-lt"/>
              <a:buAutoNum type="arabicPeriod"/>
            </a:pPr>
            <a:r>
              <a:rPr lang="en-US" sz="1800" dirty="0">
                <a:solidFill>
                  <a:schemeClr val="accent5">
                    <a:lumMod val="50000"/>
                  </a:schemeClr>
                </a:solidFill>
              </a:rPr>
              <a:t>Smokeless (177)</a:t>
            </a:r>
            <a:br>
              <a:rPr lang="en-US" sz="1800" dirty="0">
                <a:solidFill>
                  <a:schemeClr val="accent5">
                    <a:lumMod val="50000"/>
                  </a:schemeClr>
                </a:solidFill>
              </a:rPr>
            </a:br>
            <a:endParaRPr lang="en-US" sz="1800" dirty="0">
              <a:solidFill>
                <a:schemeClr val="accent5">
                  <a:lumMod val="50000"/>
                </a:schemeClr>
              </a:solidFill>
            </a:endParaRPr>
          </a:p>
          <a:p>
            <a:pPr>
              <a:lnSpc>
                <a:spcPct val="100000"/>
              </a:lnSpc>
              <a:buFont typeface="Wingdings" panose="05000000000000000000" pitchFamily="2" charset="2"/>
              <a:buChar char="§"/>
            </a:pPr>
            <a:r>
              <a:rPr lang="en-US" sz="1800" b="1" dirty="0"/>
              <a:t>Provider Referrals </a:t>
            </a:r>
          </a:p>
          <a:p>
            <a:pPr lvl="1">
              <a:lnSpc>
                <a:spcPct val="100000"/>
              </a:lnSpc>
              <a:buFont typeface="Wingdings" panose="05000000000000000000" pitchFamily="2" charset="2"/>
              <a:buChar char="§"/>
            </a:pPr>
            <a:r>
              <a:rPr lang="en-US" sz="1800" dirty="0">
                <a:solidFill>
                  <a:srgbClr val="002060"/>
                </a:solidFill>
              </a:rPr>
              <a:t>6,035 Provider Referrals in 2022</a:t>
            </a:r>
          </a:p>
          <a:p>
            <a:pPr marL="0" indent="0" algn="ctr">
              <a:lnSpc>
                <a:spcPct val="100000"/>
              </a:lnSpc>
              <a:buNone/>
            </a:pPr>
            <a:endParaRPr lang="en-US" sz="1800" i="1" dirty="0">
              <a:solidFill>
                <a:srgbClr val="002060"/>
              </a:solidFill>
            </a:endParaRPr>
          </a:p>
          <a:p>
            <a:pPr marL="0" indent="0" algn="ctr">
              <a:lnSpc>
                <a:spcPct val="100000"/>
              </a:lnSpc>
              <a:buNone/>
            </a:pPr>
            <a:endParaRPr lang="en-US" sz="2200" i="1" dirty="0">
              <a:solidFill>
                <a:srgbClr val="002060"/>
              </a:solidFill>
              <a:latin typeface="+mj-lt"/>
            </a:endParaRPr>
          </a:p>
        </p:txBody>
      </p:sp>
    </p:spTree>
    <p:extLst>
      <p:ext uri="{BB962C8B-B14F-4D97-AF65-F5344CB8AC3E}">
        <p14:creationId xmlns:p14="http://schemas.microsoft.com/office/powerpoint/2010/main" val="3470087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4C736-C1E6-4638-A053-D5F119B39DC7}"/>
              </a:ext>
            </a:extLst>
          </p:cNvPr>
          <p:cNvSpPr>
            <a:spLocks noGrp="1"/>
          </p:cNvSpPr>
          <p:nvPr>
            <p:ph type="title"/>
          </p:nvPr>
        </p:nvSpPr>
        <p:spPr>
          <a:xfrm>
            <a:off x="259773" y="1267113"/>
            <a:ext cx="8645235" cy="883805"/>
          </a:xfrm>
          <a:solidFill>
            <a:schemeClr val="bg1">
              <a:lumMod val="95000"/>
            </a:schemeClr>
          </a:solidFill>
        </p:spPr>
        <p:txBody>
          <a:bodyPr/>
          <a:lstStyle/>
          <a:p>
            <a:r>
              <a:rPr lang="en-US" sz="4400" b="1" dirty="0">
                <a:solidFill>
                  <a:srgbClr val="002060"/>
                </a:solidFill>
              </a:rPr>
              <a:t>SC Quitline Demographics</a:t>
            </a:r>
          </a:p>
        </p:txBody>
      </p:sp>
      <p:graphicFrame>
        <p:nvGraphicFramePr>
          <p:cNvPr id="3" name="Chart 2">
            <a:extLst>
              <a:ext uri="{FF2B5EF4-FFF2-40B4-BE49-F238E27FC236}">
                <a16:creationId xmlns:a16="http://schemas.microsoft.com/office/drawing/2014/main" id="{D37E00A6-C970-7B8C-77F8-AB0A92D60569}"/>
              </a:ext>
            </a:extLst>
          </p:cNvPr>
          <p:cNvGraphicFramePr/>
          <p:nvPr>
            <p:extLst>
              <p:ext uri="{D42A27DB-BD31-4B8C-83A1-F6EECF244321}">
                <p14:modId xmlns:p14="http://schemas.microsoft.com/office/powerpoint/2010/main" val="1154626479"/>
              </p:ext>
            </p:extLst>
          </p:nvPr>
        </p:nvGraphicFramePr>
        <p:xfrm>
          <a:off x="-807720" y="2964757"/>
          <a:ext cx="4572000" cy="28935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C5DC468F-6C78-B441-1A98-BF06AA422406}"/>
              </a:ext>
            </a:extLst>
          </p:cNvPr>
          <p:cNvGraphicFramePr/>
          <p:nvPr>
            <p:extLst>
              <p:ext uri="{D42A27DB-BD31-4B8C-83A1-F6EECF244321}">
                <p14:modId xmlns:p14="http://schemas.microsoft.com/office/powerpoint/2010/main" val="2393084524"/>
              </p:ext>
            </p:extLst>
          </p:nvPr>
        </p:nvGraphicFramePr>
        <p:xfrm>
          <a:off x="2809008" y="2379518"/>
          <a:ext cx="6096000" cy="4064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25120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4C736-C1E6-4638-A053-D5F119B39DC7}"/>
              </a:ext>
            </a:extLst>
          </p:cNvPr>
          <p:cNvSpPr>
            <a:spLocks noGrp="1"/>
          </p:cNvSpPr>
          <p:nvPr>
            <p:ph type="title"/>
          </p:nvPr>
        </p:nvSpPr>
        <p:spPr>
          <a:xfrm>
            <a:off x="259773" y="1267113"/>
            <a:ext cx="8645235" cy="883805"/>
          </a:xfrm>
          <a:solidFill>
            <a:schemeClr val="bg1">
              <a:lumMod val="95000"/>
            </a:schemeClr>
          </a:solidFill>
        </p:spPr>
        <p:txBody>
          <a:bodyPr/>
          <a:lstStyle/>
          <a:p>
            <a:r>
              <a:rPr lang="en-US" sz="4400" b="1" dirty="0">
                <a:solidFill>
                  <a:srgbClr val="002060"/>
                </a:solidFill>
              </a:rPr>
              <a:t>SC Quitline Demographics</a:t>
            </a:r>
          </a:p>
        </p:txBody>
      </p:sp>
      <p:graphicFrame>
        <p:nvGraphicFramePr>
          <p:cNvPr id="12" name="Chart 11">
            <a:extLst>
              <a:ext uri="{FF2B5EF4-FFF2-40B4-BE49-F238E27FC236}">
                <a16:creationId xmlns:a16="http://schemas.microsoft.com/office/drawing/2014/main" id="{8689F840-F6E9-A426-74AE-213E1276DAE9}"/>
              </a:ext>
            </a:extLst>
          </p:cNvPr>
          <p:cNvGraphicFramePr/>
          <p:nvPr>
            <p:extLst>
              <p:ext uri="{D42A27DB-BD31-4B8C-83A1-F6EECF244321}">
                <p14:modId xmlns:p14="http://schemas.microsoft.com/office/powerpoint/2010/main" val="3267991235"/>
              </p:ext>
            </p:extLst>
          </p:nvPr>
        </p:nvGraphicFramePr>
        <p:xfrm>
          <a:off x="140276" y="2150918"/>
          <a:ext cx="8884228" cy="42824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92315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4C736-C1E6-4638-A053-D5F119B39DC7}"/>
              </a:ext>
            </a:extLst>
          </p:cNvPr>
          <p:cNvSpPr>
            <a:spLocks noGrp="1"/>
          </p:cNvSpPr>
          <p:nvPr>
            <p:ph type="title"/>
          </p:nvPr>
        </p:nvSpPr>
        <p:spPr>
          <a:xfrm>
            <a:off x="259773" y="1267113"/>
            <a:ext cx="8645235" cy="883805"/>
          </a:xfrm>
          <a:solidFill>
            <a:schemeClr val="bg1">
              <a:lumMod val="95000"/>
            </a:schemeClr>
          </a:solidFill>
        </p:spPr>
        <p:txBody>
          <a:bodyPr/>
          <a:lstStyle/>
          <a:p>
            <a:r>
              <a:rPr lang="en-US" sz="4400" b="1" dirty="0">
                <a:solidFill>
                  <a:srgbClr val="002060"/>
                </a:solidFill>
              </a:rPr>
              <a:t>SC Quitline Demographics</a:t>
            </a:r>
          </a:p>
        </p:txBody>
      </p:sp>
      <p:pic>
        <p:nvPicPr>
          <p:cNvPr id="34" name="Picture 33" descr="A picture containing text, writing implement, pencil&#10;&#10;Description automatically generated">
            <a:extLst>
              <a:ext uri="{FF2B5EF4-FFF2-40B4-BE49-F238E27FC236}">
                <a16:creationId xmlns:a16="http://schemas.microsoft.com/office/drawing/2014/main" id="{0FC59214-BCD7-D7C7-2D17-F75793D19A8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2736"/>
          <a:stretch/>
        </p:blipFill>
        <p:spPr>
          <a:xfrm>
            <a:off x="311728" y="2437302"/>
            <a:ext cx="3638204" cy="3989832"/>
          </a:xfrm>
          <a:prstGeom prst="rect">
            <a:avLst/>
          </a:prstGeom>
        </p:spPr>
      </p:pic>
      <p:sp>
        <p:nvSpPr>
          <p:cNvPr id="38" name="TextBox 37">
            <a:extLst>
              <a:ext uri="{FF2B5EF4-FFF2-40B4-BE49-F238E27FC236}">
                <a16:creationId xmlns:a16="http://schemas.microsoft.com/office/drawing/2014/main" id="{F8F4E40C-6A6E-11EF-DF92-4FE3632B728B}"/>
              </a:ext>
            </a:extLst>
          </p:cNvPr>
          <p:cNvSpPr txBox="1"/>
          <p:nvPr/>
        </p:nvSpPr>
        <p:spPr>
          <a:xfrm>
            <a:off x="4236720" y="4109052"/>
            <a:ext cx="1417320" cy="646331"/>
          </a:xfrm>
          <a:prstGeom prst="rect">
            <a:avLst/>
          </a:prstGeom>
          <a:noFill/>
        </p:spPr>
        <p:txBody>
          <a:bodyPr wrap="square" rtlCol="0">
            <a:spAutoFit/>
          </a:bodyPr>
          <a:lstStyle/>
          <a:p>
            <a:pPr algn="ctr"/>
            <a:r>
              <a:rPr lang="en-US" b="1" dirty="0">
                <a:solidFill>
                  <a:schemeClr val="bg1"/>
                </a:solidFill>
              </a:rPr>
              <a:t>Languages Spoken</a:t>
            </a:r>
          </a:p>
        </p:txBody>
      </p:sp>
      <p:sp>
        <p:nvSpPr>
          <p:cNvPr id="39" name="TextBox 38">
            <a:extLst>
              <a:ext uri="{FF2B5EF4-FFF2-40B4-BE49-F238E27FC236}">
                <a16:creationId xmlns:a16="http://schemas.microsoft.com/office/drawing/2014/main" id="{0C03A239-DC1E-00CA-D371-6993B75CC613}"/>
              </a:ext>
            </a:extLst>
          </p:cNvPr>
          <p:cNvSpPr txBox="1"/>
          <p:nvPr/>
        </p:nvSpPr>
        <p:spPr>
          <a:xfrm>
            <a:off x="6659880" y="4199251"/>
            <a:ext cx="1569720" cy="1477328"/>
          </a:xfrm>
          <a:prstGeom prst="rect">
            <a:avLst/>
          </a:prstGeom>
          <a:noFill/>
        </p:spPr>
        <p:txBody>
          <a:bodyPr wrap="square" rtlCol="0">
            <a:spAutoFit/>
          </a:bodyPr>
          <a:lstStyle/>
          <a:p>
            <a:pPr marL="342900" indent="-342900" algn="ctr">
              <a:buAutoNum type="arabicPeriod"/>
            </a:pPr>
            <a:r>
              <a:rPr lang="en-US" b="1" dirty="0">
                <a:solidFill>
                  <a:schemeClr val="bg1"/>
                </a:solidFill>
              </a:rPr>
              <a:t>English</a:t>
            </a:r>
            <a:br>
              <a:rPr lang="en-US" b="1" dirty="0">
                <a:solidFill>
                  <a:schemeClr val="bg1"/>
                </a:solidFill>
              </a:rPr>
            </a:br>
            <a:endParaRPr lang="en-US" b="1" dirty="0">
              <a:solidFill>
                <a:schemeClr val="bg1"/>
              </a:solidFill>
            </a:endParaRPr>
          </a:p>
          <a:p>
            <a:pPr marL="342900" indent="-342900" algn="ctr">
              <a:buAutoNum type="arabicPeriod"/>
            </a:pPr>
            <a:r>
              <a:rPr lang="en-US" b="1" dirty="0">
                <a:solidFill>
                  <a:schemeClr val="bg1"/>
                </a:solidFill>
              </a:rPr>
              <a:t>Spanish</a:t>
            </a:r>
            <a:br>
              <a:rPr lang="en-US" b="1" dirty="0">
                <a:solidFill>
                  <a:schemeClr val="bg1"/>
                </a:solidFill>
              </a:rPr>
            </a:br>
            <a:endParaRPr lang="en-US" b="1" dirty="0">
              <a:solidFill>
                <a:schemeClr val="bg1"/>
              </a:solidFill>
            </a:endParaRPr>
          </a:p>
          <a:p>
            <a:pPr marL="342900" indent="-342900" algn="ctr">
              <a:buAutoNum type="arabicPeriod"/>
            </a:pPr>
            <a:r>
              <a:rPr lang="en-US" b="1" dirty="0">
                <a:solidFill>
                  <a:schemeClr val="bg1"/>
                </a:solidFill>
              </a:rPr>
              <a:t>Korean</a:t>
            </a:r>
          </a:p>
        </p:txBody>
      </p:sp>
      <p:pic>
        <p:nvPicPr>
          <p:cNvPr id="41" name="Picture 40" descr="A picture containing text, graphics, clipart, graphic design&#10;&#10;Description automatically generated">
            <a:extLst>
              <a:ext uri="{FF2B5EF4-FFF2-40B4-BE49-F238E27FC236}">
                <a16:creationId xmlns:a16="http://schemas.microsoft.com/office/drawing/2014/main" id="{8824DEDC-5697-604F-84A8-6998F90FD7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5914" y="2437302"/>
            <a:ext cx="4887931" cy="3990148"/>
          </a:xfrm>
          <a:prstGeom prst="rect">
            <a:avLst/>
          </a:prstGeom>
        </p:spPr>
      </p:pic>
    </p:spTree>
    <p:extLst>
      <p:ext uri="{BB962C8B-B14F-4D97-AF65-F5344CB8AC3E}">
        <p14:creationId xmlns:p14="http://schemas.microsoft.com/office/powerpoint/2010/main" val="443911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F6CC72FF-0670-7A44-2077-D0754C6840AC}"/>
              </a:ext>
            </a:extLst>
          </p:cNvPr>
          <p:cNvGraphicFramePr/>
          <p:nvPr>
            <p:extLst>
              <p:ext uri="{D42A27DB-BD31-4B8C-83A1-F6EECF244321}">
                <p14:modId xmlns:p14="http://schemas.microsoft.com/office/powerpoint/2010/main" val="3107280959"/>
              </p:ext>
            </p:extLst>
          </p:nvPr>
        </p:nvGraphicFramePr>
        <p:xfrm>
          <a:off x="710934" y="2159306"/>
          <a:ext cx="7722132" cy="4562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0E4C736-C1E6-4638-A053-D5F119B39DC7}"/>
              </a:ext>
            </a:extLst>
          </p:cNvPr>
          <p:cNvSpPr>
            <a:spLocks noGrp="1"/>
          </p:cNvSpPr>
          <p:nvPr>
            <p:ph type="title"/>
          </p:nvPr>
        </p:nvSpPr>
        <p:spPr>
          <a:xfrm>
            <a:off x="259773" y="1267113"/>
            <a:ext cx="8645235" cy="883805"/>
          </a:xfrm>
          <a:solidFill>
            <a:schemeClr val="bg1">
              <a:lumMod val="95000"/>
            </a:schemeClr>
          </a:solidFill>
        </p:spPr>
        <p:txBody>
          <a:bodyPr/>
          <a:lstStyle/>
          <a:p>
            <a:r>
              <a:rPr lang="en-US" sz="4400" b="1" dirty="0">
                <a:solidFill>
                  <a:srgbClr val="002060"/>
                </a:solidFill>
              </a:rPr>
              <a:t>Chronic Disease</a:t>
            </a:r>
          </a:p>
        </p:txBody>
      </p:sp>
    </p:spTree>
    <p:extLst>
      <p:ext uri="{BB962C8B-B14F-4D97-AF65-F5344CB8AC3E}">
        <p14:creationId xmlns:p14="http://schemas.microsoft.com/office/powerpoint/2010/main" val="2007793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4C736-C1E6-4638-A053-D5F119B39DC7}"/>
              </a:ext>
            </a:extLst>
          </p:cNvPr>
          <p:cNvSpPr>
            <a:spLocks noGrp="1"/>
          </p:cNvSpPr>
          <p:nvPr>
            <p:ph type="title"/>
          </p:nvPr>
        </p:nvSpPr>
        <p:spPr>
          <a:xfrm>
            <a:off x="259773" y="1267113"/>
            <a:ext cx="8645235" cy="883805"/>
          </a:xfrm>
          <a:solidFill>
            <a:schemeClr val="bg1">
              <a:lumMod val="95000"/>
            </a:schemeClr>
          </a:solidFill>
        </p:spPr>
        <p:txBody>
          <a:bodyPr/>
          <a:lstStyle/>
          <a:p>
            <a:r>
              <a:rPr lang="en-US" sz="4400" b="1" dirty="0">
                <a:solidFill>
                  <a:srgbClr val="002060"/>
                </a:solidFill>
              </a:rPr>
              <a:t>Behavioral Health</a:t>
            </a:r>
          </a:p>
        </p:txBody>
      </p:sp>
      <p:pic>
        <p:nvPicPr>
          <p:cNvPr id="14" name="Picture 13" descr="A picture containing text, graphics, graphic design, screenshot&#10;&#10;Description automatically generated">
            <a:extLst>
              <a:ext uri="{FF2B5EF4-FFF2-40B4-BE49-F238E27FC236}">
                <a16:creationId xmlns:a16="http://schemas.microsoft.com/office/drawing/2014/main" id="{A0FCF705-49BE-96C3-3765-DDCFEF8BA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22" y="2161731"/>
            <a:ext cx="8279557" cy="4619150"/>
          </a:xfrm>
          <a:prstGeom prst="rect">
            <a:avLst/>
          </a:prstGeom>
        </p:spPr>
      </p:pic>
    </p:spTree>
    <p:extLst>
      <p:ext uri="{BB962C8B-B14F-4D97-AF65-F5344CB8AC3E}">
        <p14:creationId xmlns:p14="http://schemas.microsoft.com/office/powerpoint/2010/main" val="4119380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4C736-C1E6-4638-A053-D5F119B39DC7}"/>
              </a:ext>
            </a:extLst>
          </p:cNvPr>
          <p:cNvSpPr>
            <a:spLocks noGrp="1"/>
          </p:cNvSpPr>
          <p:nvPr>
            <p:ph type="title"/>
          </p:nvPr>
        </p:nvSpPr>
        <p:spPr>
          <a:xfrm>
            <a:off x="259773" y="1267113"/>
            <a:ext cx="8645235" cy="883805"/>
          </a:xfrm>
          <a:solidFill>
            <a:schemeClr val="bg1">
              <a:lumMod val="95000"/>
            </a:schemeClr>
          </a:solidFill>
        </p:spPr>
        <p:txBody>
          <a:bodyPr/>
          <a:lstStyle/>
          <a:p>
            <a:r>
              <a:rPr lang="en-US" sz="4400" b="1" dirty="0">
                <a:solidFill>
                  <a:srgbClr val="002060"/>
                </a:solidFill>
              </a:rPr>
              <a:t>Who to Contact</a:t>
            </a:r>
          </a:p>
        </p:txBody>
      </p:sp>
      <p:sp>
        <p:nvSpPr>
          <p:cNvPr id="3" name="Content Placeholder 2">
            <a:extLst>
              <a:ext uri="{FF2B5EF4-FFF2-40B4-BE49-F238E27FC236}">
                <a16:creationId xmlns:a16="http://schemas.microsoft.com/office/drawing/2014/main" id="{0BE0590D-90ED-4BE5-95D8-6057C762A620}"/>
              </a:ext>
            </a:extLst>
          </p:cNvPr>
          <p:cNvSpPr>
            <a:spLocks noGrp="1"/>
          </p:cNvSpPr>
          <p:nvPr>
            <p:ph idx="1"/>
          </p:nvPr>
        </p:nvSpPr>
        <p:spPr>
          <a:xfrm>
            <a:off x="259773" y="2473036"/>
            <a:ext cx="8645235" cy="4073237"/>
          </a:xfrm>
          <a:noFill/>
          <a:ln w="28575">
            <a:noFill/>
          </a:ln>
        </p:spPr>
        <p:txBody>
          <a:bodyPr/>
          <a:lstStyle/>
          <a:p>
            <a:pPr>
              <a:lnSpc>
                <a:spcPct val="100000"/>
              </a:lnSpc>
              <a:buFont typeface="Wingdings" panose="05000000000000000000" pitchFamily="2" charset="2"/>
              <a:buChar char="§"/>
            </a:pPr>
            <a:r>
              <a:rPr lang="en-US" sz="3000" b="1" dirty="0">
                <a:solidFill>
                  <a:srgbClr val="002060"/>
                </a:solidFill>
                <a:latin typeface="+mj-lt"/>
              </a:rPr>
              <a:t>Dr. Katy L. Wynne, Ed.D., MSW</a:t>
            </a:r>
          </a:p>
          <a:p>
            <a:pPr lvl="1">
              <a:lnSpc>
                <a:spcPct val="100000"/>
              </a:lnSpc>
              <a:buFont typeface="Courier New" panose="02070309020205020404" pitchFamily="49" charset="0"/>
              <a:buChar char="o"/>
            </a:pPr>
            <a:r>
              <a:rPr lang="en-US" sz="2600" i="1" dirty="0">
                <a:solidFill>
                  <a:srgbClr val="002060"/>
                </a:solidFill>
              </a:rPr>
              <a:t>Quitline Manager/Cessation Coordinator</a:t>
            </a:r>
          </a:p>
          <a:p>
            <a:pPr lvl="1">
              <a:lnSpc>
                <a:spcPct val="100000"/>
              </a:lnSpc>
              <a:buFont typeface="Courier New" panose="02070309020205020404" pitchFamily="49" charset="0"/>
              <a:buChar char="o"/>
            </a:pPr>
            <a:r>
              <a:rPr lang="en-US" sz="2600" i="1" dirty="0">
                <a:solidFill>
                  <a:srgbClr val="002060"/>
                </a:solidFill>
                <a:hlinkClick r:id="rId2"/>
              </a:rPr>
              <a:t>wynnekl@dhec.sc.gov</a:t>
            </a:r>
            <a:endParaRPr lang="en-US" sz="2600" i="1" dirty="0">
              <a:solidFill>
                <a:srgbClr val="002060"/>
              </a:solidFill>
            </a:endParaRPr>
          </a:p>
          <a:p>
            <a:pPr lvl="1">
              <a:lnSpc>
                <a:spcPct val="100000"/>
              </a:lnSpc>
              <a:buFont typeface="Courier New" panose="02070309020205020404" pitchFamily="49" charset="0"/>
              <a:buChar char="o"/>
            </a:pPr>
            <a:r>
              <a:rPr lang="en-US" sz="2600" i="1" dirty="0">
                <a:solidFill>
                  <a:srgbClr val="002060"/>
                </a:solidFill>
              </a:rPr>
              <a:t>803-898-2285</a:t>
            </a:r>
          </a:p>
          <a:p>
            <a:pPr>
              <a:lnSpc>
                <a:spcPct val="100000"/>
              </a:lnSpc>
              <a:buFont typeface="Wingdings" panose="05000000000000000000" pitchFamily="2" charset="2"/>
              <a:buChar char="§"/>
            </a:pPr>
            <a:r>
              <a:rPr lang="en-US" sz="3000" b="1" dirty="0">
                <a:solidFill>
                  <a:srgbClr val="002060"/>
                </a:solidFill>
                <a:latin typeface="+mj-lt"/>
              </a:rPr>
              <a:t>Catherine S. Sedergren, MSPH, CHES</a:t>
            </a:r>
          </a:p>
          <a:p>
            <a:pPr lvl="1">
              <a:lnSpc>
                <a:spcPct val="100000"/>
              </a:lnSpc>
              <a:buFont typeface="Courier New" panose="02070309020205020404" pitchFamily="49" charset="0"/>
              <a:buChar char="o"/>
            </a:pPr>
            <a:r>
              <a:rPr lang="en-US" sz="2600" i="1" dirty="0">
                <a:solidFill>
                  <a:srgbClr val="002060"/>
                </a:solidFill>
              </a:rPr>
              <a:t>Quitline Assistant Manager</a:t>
            </a:r>
          </a:p>
          <a:p>
            <a:pPr lvl="1">
              <a:lnSpc>
                <a:spcPct val="100000"/>
              </a:lnSpc>
              <a:buFont typeface="Courier New" panose="02070309020205020404" pitchFamily="49" charset="0"/>
              <a:buChar char="o"/>
            </a:pPr>
            <a:r>
              <a:rPr lang="en-US" sz="2600" i="1" dirty="0">
                <a:solidFill>
                  <a:srgbClr val="002060"/>
                </a:solidFill>
                <a:hlinkClick r:id="rId3"/>
              </a:rPr>
              <a:t>sedergcs@dhec.sc.gov</a:t>
            </a:r>
            <a:endParaRPr lang="en-US" sz="2600" i="1" dirty="0">
              <a:solidFill>
                <a:srgbClr val="002060"/>
              </a:solidFill>
            </a:endParaRPr>
          </a:p>
          <a:p>
            <a:pPr lvl="1">
              <a:lnSpc>
                <a:spcPct val="100000"/>
              </a:lnSpc>
              <a:buFont typeface="Courier New" panose="02070309020205020404" pitchFamily="49" charset="0"/>
              <a:buChar char="o"/>
            </a:pPr>
            <a:r>
              <a:rPr lang="en-US" sz="2600" i="1" dirty="0">
                <a:solidFill>
                  <a:srgbClr val="002060"/>
                </a:solidFill>
              </a:rPr>
              <a:t>803-898-1876</a:t>
            </a:r>
          </a:p>
        </p:txBody>
      </p:sp>
    </p:spTree>
    <p:extLst>
      <p:ext uri="{BB962C8B-B14F-4D97-AF65-F5344CB8AC3E}">
        <p14:creationId xmlns:p14="http://schemas.microsoft.com/office/powerpoint/2010/main" val="326135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4C736-C1E6-4638-A053-D5F119B39DC7}"/>
              </a:ext>
            </a:extLst>
          </p:cNvPr>
          <p:cNvSpPr>
            <a:spLocks noGrp="1"/>
          </p:cNvSpPr>
          <p:nvPr>
            <p:ph type="title"/>
          </p:nvPr>
        </p:nvSpPr>
        <p:spPr>
          <a:xfrm>
            <a:off x="628650" y="1454150"/>
            <a:ext cx="7886700" cy="883805"/>
          </a:xfrm>
          <a:solidFill>
            <a:schemeClr val="bg1">
              <a:lumMod val="95000"/>
            </a:schemeClr>
          </a:solidFill>
        </p:spPr>
        <p:txBody>
          <a:bodyPr/>
          <a:lstStyle/>
          <a:p>
            <a:r>
              <a:rPr lang="en-US" sz="4400" b="1" dirty="0">
                <a:solidFill>
                  <a:srgbClr val="002060"/>
                </a:solidFill>
              </a:rPr>
              <a:t>Disclosure</a:t>
            </a:r>
          </a:p>
        </p:txBody>
      </p:sp>
      <p:sp>
        <p:nvSpPr>
          <p:cNvPr id="3" name="Content Placeholder 2">
            <a:extLst>
              <a:ext uri="{FF2B5EF4-FFF2-40B4-BE49-F238E27FC236}">
                <a16:creationId xmlns:a16="http://schemas.microsoft.com/office/drawing/2014/main" id="{0BE0590D-90ED-4BE5-95D8-6057C762A620}"/>
              </a:ext>
            </a:extLst>
          </p:cNvPr>
          <p:cNvSpPr>
            <a:spLocks noGrp="1"/>
          </p:cNvSpPr>
          <p:nvPr>
            <p:ph idx="1"/>
          </p:nvPr>
        </p:nvSpPr>
        <p:spPr>
          <a:xfrm>
            <a:off x="628650" y="2337955"/>
            <a:ext cx="7886700" cy="4104409"/>
          </a:xfrm>
          <a:noFill/>
          <a:ln w="28575">
            <a:noFill/>
          </a:ln>
        </p:spPr>
        <p:txBody>
          <a:bodyPr/>
          <a:lstStyle/>
          <a:p>
            <a:pPr marL="0" indent="0" algn="ctr">
              <a:buNone/>
            </a:pPr>
            <a:endParaRPr lang="en-US" sz="1400" b="1" i="1" dirty="0">
              <a:solidFill>
                <a:srgbClr val="002060"/>
              </a:solidFill>
            </a:endParaRPr>
          </a:p>
          <a:p>
            <a:pPr marL="0" indent="0" algn="ctr">
              <a:buNone/>
            </a:pPr>
            <a:endParaRPr lang="en-US" sz="4000" i="1" dirty="0">
              <a:solidFill>
                <a:srgbClr val="002060"/>
              </a:solidFill>
              <a:latin typeface="+mj-lt"/>
            </a:endParaRPr>
          </a:p>
          <a:p>
            <a:pPr marL="0" indent="0" algn="ctr">
              <a:buNone/>
            </a:pPr>
            <a:r>
              <a:rPr lang="en-US" sz="4000" i="1" dirty="0">
                <a:solidFill>
                  <a:srgbClr val="002060"/>
                </a:solidFill>
              </a:rPr>
              <a:t>Dr. Wynne has no disclosures, conflicts, or commercial interests related to this presentation. </a:t>
            </a:r>
          </a:p>
        </p:txBody>
      </p:sp>
    </p:spTree>
    <p:extLst>
      <p:ext uri="{BB962C8B-B14F-4D97-AF65-F5344CB8AC3E}">
        <p14:creationId xmlns:p14="http://schemas.microsoft.com/office/powerpoint/2010/main" val="3147723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34533"/>
            <a:ext cx="7886700" cy="4440024"/>
          </a:xfrm>
          <a:solidFill>
            <a:schemeClr val="bg1">
              <a:lumMod val="95000"/>
            </a:schemeClr>
          </a:solidFill>
        </p:spPr>
        <p:txBody>
          <a:bodyPr/>
          <a:lstStyle/>
          <a:p>
            <a:pPr marL="0" marR="0" lvl="0" indent="0" algn="ctr"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br>
              <a:rPr lang="en-US" sz="5600" b="1" dirty="0"/>
            </a:br>
            <a:br>
              <a:rPr lang="en-US" sz="5600" b="1" dirty="0"/>
            </a:br>
            <a:br>
              <a:rPr lang="en-US" sz="5600" b="1" dirty="0"/>
            </a:br>
            <a:br>
              <a:rPr lang="en-US" sz="5600" b="1" dirty="0"/>
            </a:br>
            <a:r>
              <a:rPr lang="en-US" sz="5600" b="1" dirty="0">
                <a:solidFill>
                  <a:srgbClr val="002060"/>
                </a:solidFill>
              </a:rPr>
              <a:t>SC Tobacco eReferral Hub</a:t>
            </a:r>
            <a:br>
              <a:rPr lang="en-US" sz="5600" b="1" dirty="0">
                <a:solidFill>
                  <a:srgbClr val="002060"/>
                </a:solidFill>
              </a:rPr>
            </a:br>
            <a:br>
              <a:rPr lang="en-US" sz="4800" b="1" dirty="0"/>
            </a:br>
            <a:r>
              <a:rPr kumimoji="0" lang="en-US" sz="3600" b="0" i="1" u="none" strike="noStrike" kern="1200" cap="none" spc="0" normalizeH="0" baseline="0" noProof="0" dirty="0">
                <a:ln>
                  <a:noFill/>
                </a:ln>
                <a:solidFill>
                  <a:srgbClr val="00A9CE"/>
                </a:solidFill>
                <a:effectLst/>
                <a:uLnTx/>
                <a:uFillTx/>
                <a:latin typeface="Open Sans"/>
                <a:ea typeface="+mn-ea"/>
                <a:cs typeface="+mn-cs"/>
              </a:rPr>
              <a:t>Update on Our eHub Program for SC Health Systems and Providers</a:t>
            </a:r>
            <a:br>
              <a:rPr kumimoji="0" lang="en-US" sz="3600" b="0" i="1" u="none" strike="noStrike" kern="1200" cap="none" spc="0" normalizeH="0" baseline="0" noProof="0" dirty="0">
                <a:ln>
                  <a:noFill/>
                </a:ln>
                <a:solidFill>
                  <a:srgbClr val="00A9CE"/>
                </a:solidFill>
                <a:effectLst/>
                <a:uLnTx/>
                <a:uFillTx/>
                <a:latin typeface="Open Sans"/>
                <a:ea typeface="+mn-ea"/>
                <a:cs typeface="+mn-cs"/>
              </a:rPr>
            </a:br>
            <a:endParaRPr lang="en-US" sz="3600" b="1" dirty="0"/>
          </a:p>
        </p:txBody>
      </p:sp>
    </p:spTree>
    <p:extLst>
      <p:ext uri="{BB962C8B-B14F-4D97-AF65-F5344CB8AC3E}">
        <p14:creationId xmlns:p14="http://schemas.microsoft.com/office/powerpoint/2010/main" val="3278598390"/>
      </p:ext>
    </p:extLst>
  </p:cSld>
  <p:clrMapOvr>
    <a:masterClrMapping/>
  </p:clrMapOvr>
  <p:transition advTm="49268"/>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E8D280-68DC-45DA-B8CE-598D3139AB8F}"/>
              </a:ext>
            </a:extLst>
          </p:cNvPr>
          <p:cNvSpPr>
            <a:spLocks noGrp="1"/>
          </p:cNvSpPr>
          <p:nvPr>
            <p:ph type="title"/>
          </p:nvPr>
        </p:nvSpPr>
        <p:spPr>
          <a:xfrm>
            <a:off x="488325" y="2766218"/>
            <a:ext cx="4300195" cy="1325563"/>
          </a:xfrm>
        </p:spPr>
        <p:txBody>
          <a:bodyPr/>
          <a:lstStyle/>
          <a:p>
            <a:pPr>
              <a:lnSpc>
                <a:spcPct val="100000"/>
              </a:lnSpc>
            </a:pPr>
            <a:r>
              <a:rPr lang="en-US" sz="3600" dirty="0">
                <a:solidFill>
                  <a:srgbClr val="002060"/>
                </a:solidFill>
              </a:rPr>
              <a:t>Check out our Quitline website…</a:t>
            </a:r>
          </a:p>
        </p:txBody>
      </p:sp>
      <p:sp>
        <p:nvSpPr>
          <p:cNvPr id="2" name="Content Placeholder 1">
            <a:extLst>
              <a:ext uri="{FF2B5EF4-FFF2-40B4-BE49-F238E27FC236}">
                <a16:creationId xmlns:a16="http://schemas.microsoft.com/office/drawing/2014/main" id="{10A3F8C9-050E-5D64-0751-919E37719DE4}"/>
              </a:ext>
            </a:extLst>
          </p:cNvPr>
          <p:cNvSpPr>
            <a:spLocks noGrp="1"/>
          </p:cNvSpPr>
          <p:nvPr>
            <p:ph sz="half" idx="1"/>
          </p:nvPr>
        </p:nvSpPr>
        <p:spPr>
          <a:xfrm>
            <a:off x="4724400" y="2320354"/>
            <a:ext cx="3867150" cy="3807424"/>
          </a:xfrm>
        </p:spPr>
        <p:txBody>
          <a:bodyPr/>
          <a:lstStyle/>
          <a:p>
            <a:pPr marL="0" indent="0">
              <a:buNone/>
            </a:pPr>
            <a:endParaRPr lang="en-US" dirty="0">
              <a:solidFill>
                <a:srgbClr val="0563C1"/>
              </a:solidFill>
              <a:hlinkClick r:id="rId3">
                <a:extLst>
                  <a:ext uri="{A12FA001-AC4F-418D-AE19-62706E023703}">
                    <ahyp:hlinkClr xmlns:ahyp="http://schemas.microsoft.com/office/drawing/2018/hyperlinkcolor" val="tx"/>
                  </a:ext>
                </a:extLst>
              </a:hlinkClick>
            </a:endParaRPr>
          </a:p>
          <a:p>
            <a:pPr marL="0" indent="0">
              <a:buNone/>
            </a:pPr>
            <a:endParaRPr lang="en-US" dirty="0"/>
          </a:p>
        </p:txBody>
      </p:sp>
      <p:sp>
        <p:nvSpPr>
          <p:cNvPr id="6" name="Content Placeholder 5">
            <a:extLst>
              <a:ext uri="{FF2B5EF4-FFF2-40B4-BE49-F238E27FC236}">
                <a16:creationId xmlns:a16="http://schemas.microsoft.com/office/drawing/2014/main" id="{50B3288D-7195-3A78-6D4D-DDD78D82B653}"/>
              </a:ext>
            </a:extLst>
          </p:cNvPr>
          <p:cNvSpPr>
            <a:spLocks noGrp="1"/>
          </p:cNvSpPr>
          <p:nvPr>
            <p:ph sz="half" idx="2"/>
          </p:nvPr>
        </p:nvSpPr>
        <p:spPr>
          <a:xfrm>
            <a:off x="488325" y="4523218"/>
            <a:ext cx="4300195" cy="2233760"/>
          </a:xfrm>
          <a:solidFill>
            <a:schemeClr val="bg1">
              <a:lumMod val="95000"/>
            </a:schemeClr>
          </a:solidFill>
        </p:spPr>
        <p:txBody>
          <a:bodyPr/>
          <a:lstStyle/>
          <a:p>
            <a:pPr marL="0" indent="0" algn="ctr">
              <a:buNone/>
            </a:pPr>
            <a:r>
              <a:rPr lang="en-US" sz="3600" b="1" i="1" dirty="0"/>
              <a:t>It’s Your Call to Quit</a:t>
            </a:r>
          </a:p>
          <a:p>
            <a:pPr marL="0" indent="0" algn="ctr">
              <a:buNone/>
            </a:pPr>
            <a:endParaRPr lang="en-US" sz="1000" b="1" dirty="0"/>
          </a:p>
          <a:p>
            <a:pPr marL="0" indent="0" algn="ctr">
              <a:buNone/>
            </a:pPr>
            <a:r>
              <a:rPr lang="en-US" dirty="0">
                <a:hlinkClick r:id="rId3"/>
              </a:rPr>
              <a:t>https://quitnowsc.org</a:t>
            </a:r>
            <a:r>
              <a:rPr lang="en-US" dirty="0"/>
              <a:t> </a:t>
            </a:r>
          </a:p>
        </p:txBody>
      </p:sp>
      <p:pic>
        <p:nvPicPr>
          <p:cNvPr id="7" name="Picture 6">
            <a:extLst>
              <a:ext uri="{FF2B5EF4-FFF2-40B4-BE49-F238E27FC236}">
                <a16:creationId xmlns:a16="http://schemas.microsoft.com/office/drawing/2014/main" id="{6F589909-287C-3231-00D8-1B15A76B78C5}"/>
              </a:ext>
            </a:extLst>
          </p:cNvPr>
          <p:cNvPicPr>
            <a:picLocks noChangeAspect="1"/>
          </p:cNvPicPr>
          <p:nvPr/>
        </p:nvPicPr>
        <p:blipFill>
          <a:blip r:embed="rId4"/>
          <a:stretch>
            <a:fillRect/>
          </a:stretch>
        </p:blipFill>
        <p:spPr>
          <a:xfrm>
            <a:off x="5071620" y="1193647"/>
            <a:ext cx="3952974" cy="5563758"/>
          </a:xfrm>
          <a:prstGeom prst="rect">
            <a:avLst/>
          </a:prstGeom>
        </p:spPr>
      </p:pic>
      <p:pic>
        <p:nvPicPr>
          <p:cNvPr id="5" name="Picture 4">
            <a:extLst>
              <a:ext uri="{FF2B5EF4-FFF2-40B4-BE49-F238E27FC236}">
                <a16:creationId xmlns:a16="http://schemas.microsoft.com/office/drawing/2014/main" id="{A94E977D-1B35-8025-BA14-68D183857FA8}"/>
              </a:ext>
            </a:extLst>
          </p:cNvPr>
          <p:cNvPicPr>
            <a:picLocks noChangeAspect="1"/>
          </p:cNvPicPr>
          <p:nvPr/>
        </p:nvPicPr>
        <p:blipFill>
          <a:blip r:embed="rId5"/>
          <a:stretch>
            <a:fillRect/>
          </a:stretch>
        </p:blipFill>
        <p:spPr>
          <a:xfrm>
            <a:off x="266809" y="1217902"/>
            <a:ext cx="4743231" cy="1325563"/>
          </a:xfrm>
          <a:prstGeom prst="rect">
            <a:avLst/>
          </a:prstGeom>
        </p:spPr>
      </p:pic>
    </p:spTree>
    <p:extLst>
      <p:ext uri="{BB962C8B-B14F-4D97-AF65-F5344CB8AC3E}">
        <p14:creationId xmlns:p14="http://schemas.microsoft.com/office/powerpoint/2010/main" val="3129179929"/>
      </p:ext>
    </p:extLst>
  </p:cSld>
  <p:clrMapOvr>
    <a:masterClrMapping/>
  </p:clrMapOvr>
  <mc:AlternateContent xmlns:mc="http://schemas.openxmlformats.org/markup-compatibility/2006" xmlns:p14="http://schemas.microsoft.com/office/powerpoint/2010/main">
    <mc:Choice Requires="p14">
      <p:transition spd="slow" p14:dur="2000" advTm="37838"/>
    </mc:Choice>
    <mc:Fallback xmlns="">
      <p:transition spd="slow" advTm="3783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4C736-C1E6-4638-A053-D5F119B39DC7}"/>
              </a:ext>
            </a:extLst>
          </p:cNvPr>
          <p:cNvSpPr>
            <a:spLocks noGrp="1"/>
          </p:cNvSpPr>
          <p:nvPr>
            <p:ph type="title"/>
          </p:nvPr>
        </p:nvSpPr>
        <p:spPr>
          <a:xfrm>
            <a:off x="259773" y="1267113"/>
            <a:ext cx="8645235" cy="883805"/>
          </a:xfrm>
          <a:solidFill>
            <a:schemeClr val="bg1">
              <a:lumMod val="95000"/>
            </a:schemeClr>
          </a:solidFill>
        </p:spPr>
        <p:txBody>
          <a:bodyPr/>
          <a:lstStyle/>
          <a:p>
            <a:r>
              <a:rPr lang="en-US" sz="4400" b="1" dirty="0">
                <a:solidFill>
                  <a:srgbClr val="002060"/>
                </a:solidFill>
              </a:rPr>
              <a:t>Quitlines – National / S.C.</a:t>
            </a:r>
          </a:p>
        </p:txBody>
      </p:sp>
      <p:sp>
        <p:nvSpPr>
          <p:cNvPr id="3" name="Content Placeholder 2">
            <a:extLst>
              <a:ext uri="{FF2B5EF4-FFF2-40B4-BE49-F238E27FC236}">
                <a16:creationId xmlns:a16="http://schemas.microsoft.com/office/drawing/2014/main" id="{0BE0590D-90ED-4BE5-95D8-6057C762A620}"/>
              </a:ext>
            </a:extLst>
          </p:cNvPr>
          <p:cNvSpPr>
            <a:spLocks noGrp="1"/>
          </p:cNvSpPr>
          <p:nvPr>
            <p:ph idx="1"/>
          </p:nvPr>
        </p:nvSpPr>
        <p:spPr>
          <a:xfrm>
            <a:off x="259773" y="2358735"/>
            <a:ext cx="8645235" cy="4104409"/>
          </a:xfrm>
          <a:noFill/>
          <a:ln w="28575">
            <a:noFill/>
          </a:ln>
        </p:spPr>
        <p:txBody>
          <a:bodyPr/>
          <a:lstStyle/>
          <a:p>
            <a:pPr>
              <a:lnSpc>
                <a:spcPct val="100000"/>
              </a:lnSpc>
              <a:buFont typeface="Wingdings" panose="05000000000000000000" pitchFamily="2" charset="2"/>
              <a:buChar char="§"/>
            </a:pPr>
            <a:r>
              <a:rPr lang="en-US" sz="1800" i="1" dirty="0">
                <a:solidFill>
                  <a:srgbClr val="002060"/>
                </a:solidFill>
              </a:rPr>
              <a:t>Quitlines provide </a:t>
            </a:r>
            <a:r>
              <a:rPr lang="en-US" sz="1800" b="1" i="1" dirty="0"/>
              <a:t>free</a:t>
            </a:r>
            <a:r>
              <a:rPr lang="en-US" sz="1800" b="1" i="1" dirty="0">
                <a:solidFill>
                  <a:srgbClr val="002060"/>
                </a:solidFill>
              </a:rPr>
              <a:t> </a:t>
            </a:r>
            <a:r>
              <a:rPr lang="en-US" sz="1800" i="1" dirty="0">
                <a:solidFill>
                  <a:srgbClr val="002060"/>
                </a:solidFill>
              </a:rPr>
              <a:t>“quit services” to support quitting tobacco products, including vaping.</a:t>
            </a:r>
          </a:p>
          <a:p>
            <a:pPr>
              <a:lnSpc>
                <a:spcPct val="100000"/>
              </a:lnSpc>
              <a:buFont typeface="Wingdings" panose="05000000000000000000" pitchFamily="2" charset="2"/>
              <a:buChar char="§"/>
            </a:pPr>
            <a:r>
              <a:rPr lang="en-US" sz="1800" i="1" dirty="0">
                <a:solidFill>
                  <a:srgbClr val="002060"/>
                </a:solidFill>
              </a:rPr>
              <a:t>Services focus on </a:t>
            </a:r>
            <a:r>
              <a:rPr lang="en-US" sz="1800" b="1" i="1" dirty="0"/>
              <a:t>behavioral counseling </a:t>
            </a:r>
            <a:r>
              <a:rPr lang="en-US" sz="1800" i="1" dirty="0">
                <a:solidFill>
                  <a:srgbClr val="002060"/>
                </a:solidFill>
              </a:rPr>
              <a:t>and FDA-approved </a:t>
            </a:r>
            <a:r>
              <a:rPr lang="en-US" sz="1800" b="1" i="1" dirty="0"/>
              <a:t>medication</a:t>
            </a:r>
            <a:r>
              <a:rPr lang="en-US" sz="1800" i="1" dirty="0">
                <a:solidFill>
                  <a:srgbClr val="002060"/>
                </a:solidFill>
              </a:rPr>
              <a:t> support with a coaching team. </a:t>
            </a:r>
          </a:p>
          <a:p>
            <a:pPr>
              <a:lnSpc>
                <a:spcPct val="100000"/>
              </a:lnSpc>
              <a:buFont typeface="Wingdings" panose="05000000000000000000" pitchFamily="2" charset="2"/>
              <a:buChar char="§"/>
            </a:pPr>
            <a:r>
              <a:rPr lang="en-US" sz="1800" i="1" dirty="0">
                <a:solidFill>
                  <a:srgbClr val="002060"/>
                </a:solidFill>
              </a:rPr>
              <a:t>Every State, U.S. Territory, and Canadian Province has a Quitline.</a:t>
            </a:r>
          </a:p>
          <a:p>
            <a:pPr>
              <a:lnSpc>
                <a:spcPct val="100000"/>
              </a:lnSpc>
              <a:buFont typeface="Wingdings" panose="05000000000000000000" pitchFamily="2" charset="2"/>
              <a:buChar char="§"/>
            </a:pPr>
            <a:r>
              <a:rPr lang="en-US" sz="1800" b="1" i="1" dirty="0"/>
              <a:t>S.C. Tobacco Quitline </a:t>
            </a:r>
            <a:r>
              <a:rPr lang="en-US" sz="1800" i="1" dirty="0">
                <a:solidFill>
                  <a:srgbClr val="002060"/>
                </a:solidFill>
              </a:rPr>
              <a:t>launched in </a:t>
            </a:r>
            <a:r>
              <a:rPr lang="en-US" sz="1800" b="1" i="1" dirty="0"/>
              <a:t>Aug 2006</a:t>
            </a:r>
            <a:r>
              <a:rPr lang="en-US" sz="1800" i="1" dirty="0">
                <a:solidFill>
                  <a:srgbClr val="002060"/>
                </a:solidFill>
              </a:rPr>
              <a:t>.</a:t>
            </a:r>
          </a:p>
          <a:p>
            <a:pPr>
              <a:lnSpc>
                <a:spcPct val="100000"/>
              </a:lnSpc>
              <a:buFont typeface="Wingdings" panose="05000000000000000000" pitchFamily="2" charset="2"/>
              <a:buChar char="§"/>
            </a:pPr>
            <a:r>
              <a:rPr lang="en-US" sz="1800" i="1" dirty="0">
                <a:solidFill>
                  <a:srgbClr val="002060"/>
                </a:solidFill>
              </a:rPr>
              <a:t>All services are free – </a:t>
            </a:r>
            <a:r>
              <a:rPr lang="en-US" sz="1800" b="1" i="1" dirty="0"/>
              <a:t>no insurance </a:t>
            </a:r>
            <a:r>
              <a:rPr lang="en-US" sz="1800" i="1" dirty="0">
                <a:solidFill>
                  <a:srgbClr val="002060"/>
                </a:solidFill>
              </a:rPr>
              <a:t>required.</a:t>
            </a:r>
          </a:p>
          <a:p>
            <a:pPr>
              <a:lnSpc>
                <a:spcPct val="100000"/>
              </a:lnSpc>
              <a:buFont typeface="Wingdings" panose="05000000000000000000" pitchFamily="2" charset="2"/>
              <a:buChar char="§"/>
            </a:pPr>
            <a:r>
              <a:rPr lang="en-US" sz="1800" i="1" dirty="0">
                <a:solidFill>
                  <a:srgbClr val="002060"/>
                </a:solidFill>
              </a:rPr>
              <a:t>Coaches are trained tobacco treatment specialists (</a:t>
            </a:r>
            <a:r>
              <a:rPr lang="en-US" sz="1800" b="1" i="1" dirty="0"/>
              <a:t>TTS</a:t>
            </a:r>
            <a:r>
              <a:rPr lang="en-US" sz="1800" i="1" dirty="0">
                <a:solidFill>
                  <a:srgbClr val="002060"/>
                </a:solidFill>
              </a:rPr>
              <a:t>) – they connect with participants via phone, text, or online chat. </a:t>
            </a:r>
          </a:p>
          <a:p>
            <a:pPr>
              <a:lnSpc>
                <a:spcPct val="100000"/>
              </a:lnSpc>
              <a:buFont typeface="Wingdings" panose="05000000000000000000" pitchFamily="2" charset="2"/>
              <a:buChar char="§"/>
            </a:pPr>
            <a:r>
              <a:rPr lang="en-US" sz="1800" i="1" dirty="0">
                <a:solidFill>
                  <a:srgbClr val="002060"/>
                </a:solidFill>
              </a:rPr>
              <a:t>Barrier-free access – </a:t>
            </a:r>
            <a:r>
              <a:rPr lang="en-US" sz="1800" b="1" i="1" dirty="0"/>
              <a:t>open 24/7 </a:t>
            </a:r>
            <a:r>
              <a:rPr lang="en-US" sz="1800" i="1" dirty="0">
                <a:solidFill>
                  <a:srgbClr val="002060"/>
                </a:solidFill>
              </a:rPr>
              <a:t>(except major holidays – open New Year’s Day).</a:t>
            </a:r>
          </a:p>
          <a:p>
            <a:pPr>
              <a:lnSpc>
                <a:spcPct val="100000"/>
              </a:lnSpc>
              <a:buFont typeface="Wingdings" panose="05000000000000000000" pitchFamily="2" charset="2"/>
              <a:buChar char="§"/>
            </a:pPr>
            <a:r>
              <a:rPr lang="en-US" sz="1800" i="1" dirty="0">
                <a:solidFill>
                  <a:srgbClr val="002060"/>
                </a:solidFill>
              </a:rPr>
              <a:t>Multiple language capacity – all diverse population groups served.  </a:t>
            </a:r>
          </a:p>
          <a:p>
            <a:pPr marL="0" indent="0" algn="ctr">
              <a:lnSpc>
                <a:spcPct val="100000"/>
              </a:lnSpc>
              <a:buNone/>
            </a:pPr>
            <a:endParaRPr lang="en-US" sz="2200" i="1" dirty="0">
              <a:solidFill>
                <a:srgbClr val="002060"/>
              </a:solidFill>
              <a:latin typeface="+mj-lt"/>
            </a:endParaRPr>
          </a:p>
          <a:p>
            <a:pPr marL="0" indent="0" algn="ctr">
              <a:lnSpc>
                <a:spcPct val="100000"/>
              </a:lnSpc>
              <a:buNone/>
            </a:pPr>
            <a:endParaRPr lang="en-US" sz="2200" i="1" dirty="0">
              <a:solidFill>
                <a:srgbClr val="002060"/>
              </a:solidFill>
              <a:latin typeface="+mj-lt"/>
            </a:endParaRPr>
          </a:p>
        </p:txBody>
      </p:sp>
    </p:spTree>
    <p:extLst>
      <p:ext uri="{BB962C8B-B14F-4D97-AF65-F5344CB8AC3E}">
        <p14:creationId xmlns:p14="http://schemas.microsoft.com/office/powerpoint/2010/main" val="2952022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8CBB9-C59D-465C-B23F-F2221F7A5A22}"/>
              </a:ext>
            </a:extLst>
          </p:cNvPr>
          <p:cNvSpPr>
            <a:spLocks noGrp="1"/>
          </p:cNvSpPr>
          <p:nvPr>
            <p:ph type="title"/>
          </p:nvPr>
        </p:nvSpPr>
        <p:spPr>
          <a:xfrm>
            <a:off x="249383" y="1225551"/>
            <a:ext cx="8614062" cy="987714"/>
          </a:xfrm>
          <a:solidFill>
            <a:schemeClr val="bg1">
              <a:lumMod val="95000"/>
            </a:schemeClr>
          </a:solidFill>
        </p:spPr>
        <p:txBody>
          <a:bodyPr/>
          <a:lstStyle/>
          <a:p>
            <a:r>
              <a:rPr lang="en-US" b="1" dirty="0">
                <a:solidFill>
                  <a:srgbClr val="002060"/>
                </a:solidFill>
              </a:rPr>
              <a:t>The Quitline in 2023</a:t>
            </a:r>
          </a:p>
        </p:txBody>
      </p:sp>
      <p:sp>
        <p:nvSpPr>
          <p:cNvPr id="4" name="Content Placeholder 3"/>
          <p:cNvSpPr>
            <a:spLocks noGrp="1"/>
          </p:cNvSpPr>
          <p:nvPr>
            <p:ph sz="half" idx="1"/>
          </p:nvPr>
        </p:nvSpPr>
        <p:spPr>
          <a:xfrm>
            <a:off x="249383" y="2213266"/>
            <a:ext cx="4284753" cy="4442028"/>
          </a:xfrm>
        </p:spPr>
        <p:txBody>
          <a:bodyPr/>
          <a:lstStyle/>
          <a:p>
            <a:pPr>
              <a:lnSpc>
                <a:spcPct val="100000"/>
              </a:lnSpc>
              <a:buFont typeface="Wingdings" panose="05000000000000000000" pitchFamily="2" charset="2"/>
              <a:buChar char="§"/>
            </a:pPr>
            <a:r>
              <a:rPr lang="en-US" sz="2000" i="1" dirty="0">
                <a:solidFill>
                  <a:srgbClr val="002060"/>
                </a:solidFill>
              </a:rPr>
              <a:t>Digitally-expanded platform.</a:t>
            </a:r>
          </a:p>
          <a:p>
            <a:pPr>
              <a:lnSpc>
                <a:spcPct val="100000"/>
              </a:lnSpc>
              <a:buFont typeface="Wingdings" panose="05000000000000000000" pitchFamily="2" charset="2"/>
              <a:buChar char="§"/>
            </a:pPr>
            <a:r>
              <a:rPr lang="en-US" sz="2000" i="1" dirty="0">
                <a:solidFill>
                  <a:srgbClr val="002060"/>
                </a:solidFill>
              </a:rPr>
              <a:t>More individual preferences.</a:t>
            </a:r>
          </a:p>
          <a:p>
            <a:pPr>
              <a:lnSpc>
                <a:spcPct val="100000"/>
              </a:lnSpc>
              <a:buFont typeface="Wingdings" panose="05000000000000000000" pitchFamily="2" charset="2"/>
              <a:buChar char="§"/>
            </a:pPr>
            <a:r>
              <a:rPr lang="en-US" sz="2000" i="1" dirty="0">
                <a:solidFill>
                  <a:srgbClr val="002060"/>
                </a:solidFill>
              </a:rPr>
              <a:t>All tobacco/vaping products.</a:t>
            </a:r>
          </a:p>
          <a:p>
            <a:pPr>
              <a:lnSpc>
                <a:spcPct val="100000"/>
              </a:lnSpc>
              <a:buFont typeface="Wingdings" panose="05000000000000000000" pitchFamily="2" charset="2"/>
              <a:buChar char="§"/>
            </a:pPr>
            <a:r>
              <a:rPr lang="en-US" sz="2000" i="1" dirty="0">
                <a:solidFill>
                  <a:srgbClr val="002060"/>
                </a:solidFill>
              </a:rPr>
              <a:t>Health-focused, holistic approach.</a:t>
            </a:r>
          </a:p>
          <a:p>
            <a:pPr>
              <a:lnSpc>
                <a:spcPct val="100000"/>
              </a:lnSpc>
              <a:buFont typeface="Wingdings" panose="05000000000000000000" pitchFamily="2" charset="2"/>
              <a:buChar char="§"/>
            </a:pPr>
            <a:r>
              <a:rPr lang="en-US" sz="2000" i="1" dirty="0">
                <a:solidFill>
                  <a:srgbClr val="002060"/>
                </a:solidFill>
              </a:rPr>
              <a:t>Dashboard experience – access to articles, social media resources, apps, etc. </a:t>
            </a:r>
          </a:p>
          <a:p>
            <a:pPr>
              <a:lnSpc>
                <a:spcPct val="100000"/>
              </a:lnSpc>
              <a:buFont typeface="Wingdings" panose="05000000000000000000" pitchFamily="2" charset="2"/>
              <a:buChar char="§"/>
            </a:pPr>
            <a:r>
              <a:rPr lang="en-US" sz="2000" i="1" dirty="0">
                <a:solidFill>
                  <a:srgbClr val="002060"/>
                </a:solidFill>
              </a:rPr>
              <a:t>Group counseling/chat sessions offered.</a:t>
            </a:r>
          </a:p>
          <a:p>
            <a:pPr>
              <a:lnSpc>
                <a:spcPct val="100000"/>
              </a:lnSpc>
              <a:buFont typeface="Wingdings" panose="05000000000000000000" pitchFamily="2" charset="2"/>
              <a:buChar char="§"/>
            </a:pPr>
            <a:r>
              <a:rPr lang="en-US" sz="2000" i="1" dirty="0">
                <a:solidFill>
                  <a:srgbClr val="002060"/>
                </a:solidFill>
              </a:rPr>
              <a:t>Streamlined enrollment process with one person.  </a:t>
            </a:r>
          </a:p>
          <a:p>
            <a:pPr marL="0" indent="0">
              <a:lnSpc>
                <a:spcPct val="100000"/>
              </a:lnSpc>
              <a:buNone/>
            </a:pPr>
            <a:endParaRPr lang="en-US" b="1" i="1" dirty="0">
              <a:solidFill>
                <a:srgbClr val="002060"/>
              </a:solidFill>
              <a:latin typeface="+mj-lt"/>
            </a:endParaRPr>
          </a:p>
        </p:txBody>
      </p:sp>
      <p:pic>
        <p:nvPicPr>
          <p:cNvPr id="6" name="Content Placeholder 5"/>
          <p:cNvPicPr>
            <a:picLocks noGrp="1" noChangeAspect="1"/>
          </p:cNvPicPr>
          <p:nvPr>
            <p:ph sz="half" idx="2"/>
          </p:nvPr>
        </p:nvPicPr>
        <p:blipFill>
          <a:blip r:embed="rId2"/>
          <a:stretch>
            <a:fillRect/>
          </a:stretch>
        </p:blipFill>
        <p:spPr>
          <a:xfrm>
            <a:off x="4578692" y="2213265"/>
            <a:ext cx="4284753" cy="2852929"/>
          </a:xfrm>
          <a:prstGeom prst="rect">
            <a:avLst/>
          </a:prstGeom>
        </p:spPr>
      </p:pic>
      <p:sp>
        <p:nvSpPr>
          <p:cNvPr id="7" name="TextBox 6"/>
          <p:cNvSpPr txBox="1"/>
          <p:nvPr/>
        </p:nvSpPr>
        <p:spPr>
          <a:xfrm>
            <a:off x="4578692" y="5066194"/>
            <a:ext cx="4284753" cy="1018138"/>
          </a:xfrm>
          <a:prstGeom prst="rect">
            <a:avLst/>
          </a:prstGeom>
          <a:noFill/>
        </p:spPr>
        <p:txBody>
          <a:bodyPr wrap="square" rtlCol="0">
            <a:spAutoFit/>
          </a:bodyPr>
          <a:lstStyle/>
          <a:p>
            <a:endParaRPr lang="en-US" dirty="0"/>
          </a:p>
        </p:txBody>
      </p:sp>
      <p:pic>
        <p:nvPicPr>
          <p:cNvPr id="8" name="Picture 7"/>
          <p:cNvPicPr>
            <a:picLocks noChangeAspect="1"/>
          </p:cNvPicPr>
          <p:nvPr/>
        </p:nvPicPr>
        <p:blipFill>
          <a:blip r:embed="rId3"/>
          <a:stretch>
            <a:fillRect/>
          </a:stretch>
        </p:blipFill>
        <p:spPr>
          <a:xfrm>
            <a:off x="4578692" y="4962590"/>
            <a:ext cx="4284753" cy="1865253"/>
          </a:xfrm>
          <a:prstGeom prst="rect">
            <a:avLst/>
          </a:prstGeom>
        </p:spPr>
      </p:pic>
    </p:spTree>
    <p:extLst>
      <p:ext uri="{BB962C8B-B14F-4D97-AF65-F5344CB8AC3E}">
        <p14:creationId xmlns:p14="http://schemas.microsoft.com/office/powerpoint/2010/main" val="674996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4C736-C1E6-4638-A053-D5F119B39DC7}"/>
              </a:ext>
            </a:extLst>
          </p:cNvPr>
          <p:cNvSpPr>
            <a:spLocks noGrp="1"/>
          </p:cNvSpPr>
          <p:nvPr>
            <p:ph type="title"/>
          </p:nvPr>
        </p:nvSpPr>
        <p:spPr>
          <a:xfrm>
            <a:off x="355107" y="1303229"/>
            <a:ext cx="8442663" cy="1325563"/>
          </a:xfrm>
          <a:solidFill>
            <a:schemeClr val="bg1">
              <a:lumMod val="95000"/>
            </a:schemeClr>
          </a:solidFill>
        </p:spPr>
        <p:txBody>
          <a:bodyPr/>
          <a:lstStyle/>
          <a:p>
            <a:pPr algn="ctr"/>
            <a:r>
              <a:rPr lang="en-US" sz="4400" b="1" dirty="0">
                <a:solidFill>
                  <a:srgbClr val="002060"/>
                </a:solidFill>
              </a:rPr>
              <a:t>SC Tobacco Quitline</a:t>
            </a:r>
            <a:br>
              <a:rPr lang="en-US" sz="4400" b="1" dirty="0">
                <a:solidFill>
                  <a:srgbClr val="002060"/>
                </a:solidFill>
                <a:highlight>
                  <a:srgbClr val="FFFF00"/>
                </a:highlight>
              </a:rPr>
            </a:br>
            <a:r>
              <a:rPr lang="en-US" sz="3200" i="1" dirty="0">
                <a:solidFill>
                  <a:srgbClr val="00A9CE"/>
                </a:solidFill>
                <a:latin typeface="+mj-lt"/>
              </a:rPr>
              <a:t>Improved Enrollment Options</a:t>
            </a:r>
            <a:endParaRPr lang="en-US" sz="4400" i="1" dirty="0">
              <a:solidFill>
                <a:srgbClr val="002060"/>
              </a:solidFill>
              <a:highlight>
                <a:srgbClr val="FFFF00"/>
              </a:highlight>
            </a:endParaRPr>
          </a:p>
        </p:txBody>
      </p:sp>
      <p:sp>
        <p:nvSpPr>
          <p:cNvPr id="3" name="Content Placeholder 2">
            <a:extLst>
              <a:ext uri="{FF2B5EF4-FFF2-40B4-BE49-F238E27FC236}">
                <a16:creationId xmlns:a16="http://schemas.microsoft.com/office/drawing/2014/main" id="{0BE0590D-90ED-4BE5-95D8-6057C762A620}"/>
              </a:ext>
            </a:extLst>
          </p:cNvPr>
          <p:cNvSpPr>
            <a:spLocks noGrp="1"/>
          </p:cNvSpPr>
          <p:nvPr>
            <p:ph sz="half" idx="1"/>
          </p:nvPr>
        </p:nvSpPr>
        <p:spPr>
          <a:xfrm>
            <a:off x="355107" y="2779655"/>
            <a:ext cx="8442663" cy="3860842"/>
          </a:xfrm>
          <a:noFill/>
          <a:ln w="28575">
            <a:noFill/>
          </a:ln>
        </p:spPr>
        <p:txBody>
          <a:bodyPr/>
          <a:lstStyle/>
          <a:p>
            <a:pPr marL="0" indent="0">
              <a:lnSpc>
                <a:spcPct val="100000"/>
              </a:lnSpc>
              <a:buNone/>
            </a:pPr>
            <a:r>
              <a:rPr lang="en-US" sz="2200" b="1" dirty="0"/>
              <a:t>CALL </a:t>
            </a:r>
          </a:p>
          <a:p>
            <a:pPr>
              <a:lnSpc>
                <a:spcPct val="100000"/>
              </a:lnSpc>
              <a:buFont typeface="Courier New" panose="02070309020205020404" pitchFamily="49" charset="0"/>
              <a:buChar char="o"/>
            </a:pPr>
            <a:r>
              <a:rPr lang="en-US" sz="2200" i="1" dirty="0">
                <a:solidFill>
                  <a:srgbClr val="002060"/>
                </a:solidFill>
              </a:rPr>
              <a:t>1-800-QUIT-NOW </a:t>
            </a:r>
          </a:p>
          <a:p>
            <a:pPr>
              <a:lnSpc>
                <a:spcPct val="100000"/>
              </a:lnSpc>
              <a:buFont typeface="Courier New" panose="02070309020205020404" pitchFamily="49" charset="0"/>
              <a:buChar char="o"/>
            </a:pPr>
            <a:r>
              <a:rPr lang="en-US" sz="2200" i="1" dirty="0">
                <a:solidFill>
                  <a:srgbClr val="002060"/>
                </a:solidFill>
              </a:rPr>
              <a:t>1-855-DÉJELO-YA </a:t>
            </a:r>
          </a:p>
          <a:p>
            <a:pPr>
              <a:lnSpc>
                <a:spcPct val="100000"/>
              </a:lnSpc>
              <a:buFont typeface="Courier New" panose="02070309020205020404" pitchFamily="49" charset="0"/>
              <a:buChar char="o"/>
            </a:pPr>
            <a:r>
              <a:rPr lang="en-US" sz="2200" i="1" dirty="0">
                <a:solidFill>
                  <a:srgbClr val="002060"/>
                </a:solidFill>
              </a:rPr>
              <a:t>1-888-7AI-QUIT </a:t>
            </a:r>
          </a:p>
          <a:p>
            <a:pPr>
              <a:lnSpc>
                <a:spcPct val="100000"/>
              </a:lnSpc>
              <a:buFont typeface="Courier New" panose="02070309020205020404" pitchFamily="49" charset="0"/>
              <a:buChar char="o"/>
            </a:pPr>
            <a:r>
              <a:rPr lang="en-US" sz="2200" i="1" dirty="0">
                <a:solidFill>
                  <a:srgbClr val="002060"/>
                </a:solidFill>
              </a:rPr>
              <a:t>1-877-777-6534 (TTY) </a:t>
            </a:r>
          </a:p>
          <a:p>
            <a:pPr marL="0" indent="0">
              <a:lnSpc>
                <a:spcPct val="100000"/>
              </a:lnSpc>
              <a:buNone/>
            </a:pPr>
            <a:r>
              <a:rPr lang="en-US" sz="2200" b="1" dirty="0"/>
              <a:t>CLICK</a:t>
            </a:r>
            <a:r>
              <a:rPr lang="en-US" sz="2200" b="1" i="1" dirty="0">
                <a:solidFill>
                  <a:srgbClr val="002060"/>
                </a:solidFill>
              </a:rPr>
              <a:t> </a:t>
            </a:r>
          </a:p>
          <a:p>
            <a:pPr>
              <a:lnSpc>
                <a:spcPct val="100000"/>
              </a:lnSpc>
              <a:buFont typeface="Courier New" panose="02070309020205020404" pitchFamily="49" charset="0"/>
              <a:buChar char="o"/>
            </a:pPr>
            <a:r>
              <a:rPr lang="en-US" sz="2200" i="1" dirty="0">
                <a:solidFill>
                  <a:srgbClr val="002060"/>
                </a:solidFill>
                <a:hlinkClick r:id="rId2"/>
              </a:rPr>
              <a:t>http://www.quitnow.net/southcarolina</a:t>
            </a:r>
            <a:r>
              <a:rPr lang="en-US" sz="2200" i="1" dirty="0">
                <a:solidFill>
                  <a:srgbClr val="002060"/>
                </a:solidFill>
              </a:rPr>
              <a:t>   </a:t>
            </a:r>
          </a:p>
          <a:p>
            <a:pPr>
              <a:lnSpc>
                <a:spcPct val="100000"/>
              </a:lnSpc>
              <a:buFont typeface="Courier New" panose="02070309020205020404" pitchFamily="49" charset="0"/>
              <a:buChar char="o"/>
            </a:pPr>
            <a:r>
              <a:rPr lang="en-US" sz="2200" i="1" dirty="0">
                <a:solidFill>
                  <a:srgbClr val="002060"/>
                </a:solidFill>
              </a:rPr>
              <a:t>toggle to Spanish online</a:t>
            </a:r>
          </a:p>
          <a:p>
            <a:pPr marL="0" indent="0" algn="ctr">
              <a:lnSpc>
                <a:spcPct val="100000"/>
              </a:lnSpc>
              <a:buNone/>
            </a:pPr>
            <a:endParaRPr lang="en-US" sz="2200" b="1" i="1" dirty="0">
              <a:solidFill>
                <a:srgbClr val="002060"/>
              </a:solidFill>
            </a:endParaRPr>
          </a:p>
          <a:p>
            <a:pPr marL="0" indent="0" algn="ctr">
              <a:lnSpc>
                <a:spcPct val="100000"/>
              </a:lnSpc>
              <a:buNone/>
            </a:pPr>
            <a:endParaRPr lang="en-US" sz="2200" b="1" i="1" dirty="0">
              <a:solidFill>
                <a:srgbClr val="002060"/>
              </a:solidFill>
            </a:endParaRPr>
          </a:p>
        </p:txBody>
      </p:sp>
      <p:sp>
        <p:nvSpPr>
          <p:cNvPr id="4" name="Content Placeholder 3">
            <a:extLst>
              <a:ext uri="{FF2B5EF4-FFF2-40B4-BE49-F238E27FC236}">
                <a16:creationId xmlns:a16="http://schemas.microsoft.com/office/drawing/2014/main" id="{4B409237-0D6C-61BF-7F5B-7E0F0ED8ACF4}"/>
              </a:ext>
            </a:extLst>
          </p:cNvPr>
          <p:cNvSpPr>
            <a:spLocks noGrp="1"/>
          </p:cNvSpPr>
          <p:nvPr>
            <p:ph sz="half" idx="2"/>
          </p:nvPr>
        </p:nvSpPr>
        <p:spPr>
          <a:xfrm>
            <a:off x="4648200" y="2779655"/>
            <a:ext cx="3867150" cy="3414110"/>
          </a:xfrm>
        </p:spPr>
        <p:txBody>
          <a:bodyPr/>
          <a:lstStyle/>
          <a:p>
            <a:pPr marL="0" indent="0">
              <a:buNone/>
            </a:pPr>
            <a:r>
              <a:rPr lang="en-US" sz="2200" b="1" dirty="0"/>
              <a:t>TEXT</a:t>
            </a:r>
            <a:r>
              <a:rPr lang="en-US" sz="2200" b="1" i="1" dirty="0">
                <a:solidFill>
                  <a:srgbClr val="002060"/>
                </a:solidFill>
              </a:rPr>
              <a:t> </a:t>
            </a:r>
          </a:p>
          <a:p>
            <a:pPr>
              <a:buFont typeface="Courier New" panose="02070309020205020404" pitchFamily="49" charset="0"/>
              <a:buChar char="o"/>
            </a:pPr>
            <a:r>
              <a:rPr lang="en-US" sz="2200" i="1" dirty="0">
                <a:solidFill>
                  <a:srgbClr val="002060"/>
                </a:solidFill>
              </a:rPr>
              <a:t>READY to 34191</a:t>
            </a:r>
          </a:p>
          <a:p>
            <a:pPr>
              <a:buFont typeface="Courier New" panose="02070309020205020404" pitchFamily="49" charset="0"/>
              <a:buChar char="o"/>
            </a:pPr>
            <a:r>
              <a:rPr lang="en-US" sz="2200" i="1" dirty="0">
                <a:solidFill>
                  <a:srgbClr val="002060"/>
                </a:solidFill>
              </a:rPr>
              <a:t>LISTO to 34191</a:t>
            </a:r>
          </a:p>
          <a:p>
            <a:pPr>
              <a:buFont typeface="Courier New" panose="02070309020205020404" pitchFamily="49" charset="0"/>
              <a:buChar char="o"/>
            </a:pPr>
            <a:r>
              <a:rPr lang="en-US" sz="2200" i="1" dirty="0">
                <a:solidFill>
                  <a:srgbClr val="002060"/>
                </a:solidFill>
              </a:rPr>
              <a:t>VAPEFREE to 873373 </a:t>
            </a:r>
          </a:p>
          <a:p>
            <a:endParaRPr lang="en-US" sz="2200" b="1" dirty="0"/>
          </a:p>
        </p:txBody>
      </p:sp>
    </p:spTree>
    <p:extLst>
      <p:ext uri="{BB962C8B-B14F-4D97-AF65-F5344CB8AC3E}">
        <p14:creationId xmlns:p14="http://schemas.microsoft.com/office/powerpoint/2010/main" val="1096465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4C736-C1E6-4638-A053-D5F119B39DC7}"/>
              </a:ext>
            </a:extLst>
          </p:cNvPr>
          <p:cNvSpPr>
            <a:spLocks noGrp="1"/>
          </p:cNvSpPr>
          <p:nvPr>
            <p:ph type="title"/>
          </p:nvPr>
        </p:nvSpPr>
        <p:spPr>
          <a:xfrm>
            <a:off x="259774" y="1267113"/>
            <a:ext cx="8635652" cy="1254145"/>
          </a:xfrm>
          <a:solidFill>
            <a:schemeClr val="bg1">
              <a:lumMod val="95000"/>
            </a:schemeClr>
          </a:solidFill>
        </p:spPr>
        <p:txBody>
          <a:bodyPr/>
          <a:lstStyle/>
          <a:p>
            <a:pPr algn="ctr"/>
            <a:r>
              <a:rPr lang="en-US" sz="4400" b="1" dirty="0">
                <a:solidFill>
                  <a:srgbClr val="002060"/>
                </a:solidFill>
              </a:rPr>
              <a:t>SC Tobacco Quitline</a:t>
            </a:r>
            <a:br>
              <a:rPr lang="en-US" sz="4400" b="1" dirty="0">
                <a:solidFill>
                  <a:srgbClr val="002060"/>
                </a:solidFill>
              </a:rPr>
            </a:br>
            <a:r>
              <a:rPr lang="en-US" sz="3200" i="1" dirty="0">
                <a:solidFill>
                  <a:srgbClr val="00A9CE"/>
                </a:solidFill>
                <a:latin typeface="+mj-lt"/>
              </a:rPr>
              <a:t>Multiple Languages &amp; Accessibility</a:t>
            </a:r>
            <a:endParaRPr lang="en-US" sz="4400" i="1" dirty="0">
              <a:solidFill>
                <a:srgbClr val="002060"/>
              </a:solidFill>
            </a:endParaRPr>
          </a:p>
        </p:txBody>
      </p:sp>
      <p:sp>
        <p:nvSpPr>
          <p:cNvPr id="3" name="Content Placeholder 2">
            <a:extLst>
              <a:ext uri="{FF2B5EF4-FFF2-40B4-BE49-F238E27FC236}">
                <a16:creationId xmlns:a16="http://schemas.microsoft.com/office/drawing/2014/main" id="{0BE0590D-90ED-4BE5-95D8-6057C762A620}"/>
              </a:ext>
            </a:extLst>
          </p:cNvPr>
          <p:cNvSpPr>
            <a:spLocks noGrp="1"/>
          </p:cNvSpPr>
          <p:nvPr>
            <p:ph idx="1"/>
          </p:nvPr>
        </p:nvSpPr>
        <p:spPr>
          <a:xfrm>
            <a:off x="259773" y="2630312"/>
            <a:ext cx="8724429" cy="3903653"/>
          </a:xfrm>
          <a:noFill/>
          <a:ln w="28575">
            <a:noFill/>
          </a:ln>
        </p:spPr>
        <p:txBody>
          <a:bodyPr/>
          <a:lstStyle/>
          <a:p>
            <a:pPr>
              <a:lnSpc>
                <a:spcPct val="150000"/>
              </a:lnSpc>
              <a:spcBef>
                <a:spcPts val="0"/>
              </a:spcBef>
              <a:buFont typeface="Courier New" panose="02070309020205020404" pitchFamily="49" charset="0"/>
              <a:buChar char="o"/>
            </a:pPr>
            <a:r>
              <a:rPr lang="en-US" sz="2000" i="1" dirty="0">
                <a:solidFill>
                  <a:srgbClr val="002060"/>
                </a:solidFill>
              </a:rPr>
              <a:t>Ages 13 and up.</a:t>
            </a:r>
          </a:p>
          <a:p>
            <a:pPr>
              <a:lnSpc>
                <a:spcPct val="150000"/>
              </a:lnSpc>
              <a:spcBef>
                <a:spcPts val="0"/>
              </a:spcBef>
              <a:buFont typeface="Courier New" panose="02070309020205020404" pitchFamily="49" charset="0"/>
              <a:buChar char="o"/>
            </a:pPr>
            <a:r>
              <a:rPr lang="en-US" sz="2000" i="1" dirty="0">
                <a:solidFill>
                  <a:srgbClr val="002060"/>
                </a:solidFill>
              </a:rPr>
              <a:t>Spanish speaking dedicated phone line:  1-855-DÉJELO-YA. </a:t>
            </a:r>
          </a:p>
          <a:p>
            <a:pPr>
              <a:lnSpc>
                <a:spcPct val="150000"/>
              </a:lnSpc>
              <a:spcBef>
                <a:spcPts val="0"/>
              </a:spcBef>
              <a:buFont typeface="Courier New" panose="02070309020205020404" pitchFamily="49" charset="0"/>
              <a:buChar char="o"/>
            </a:pPr>
            <a:r>
              <a:rPr lang="en-US" sz="2000" i="1" dirty="0">
                <a:solidFill>
                  <a:srgbClr val="002060"/>
                </a:solidFill>
              </a:rPr>
              <a:t>Native American Indian dedicated phone line: 1-888-AI7-QUIT.</a:t>
            </a:r>
          </a:p>
          <a:p>
            <a:pPr>
              <a:lnSpc>
                <a:spcPct val="150000"/>
              </a:lnSpc>
              <a:spcBef>
                <a:spcPts val="0"/>
              </a:spcBef>
              <a:buFont typeface="Courier New" panose="02070309020205020404" pitchFamily="49" charset="0"/>
              <a:buChar char="o"/>
            </a:pPr>
            <a:r>
              <a:rPr lang="en-US" sz="2000" i="1" dirty="0">
                <a:solidFill>
                  <a:srgbClr val="002060"/>
                </a:solidFill>
              </a:rPr>
              <a:t>Deaf/Hard of Hearing </a:t>
            </a:r>
            <a:r>
              <a:rPr lang="en-US" sz="2000" i="1" dirty="0">
                <a:solidFill>
                  <a:srgbClr val="002060"/>
                </a:solidFill>
                <a:effectLst/>
              </a:rPr>
              <a:t>1-877-777-6534/direct TTY machine.</a:t>
            </a:r>
            <a:endParaRPr lang="en-US" sz="2000" i="1" dirty="0">
              <a:solidFill>
                <a:srgbClr val="002060"/>
              </a:solidFill>
            </a:endParaRPr>
          </a:p>
          <a:p>
            <a:pPr>
              <a:lnSpc>
                <a:spcPct val="150000"/>
              </a:lnSpc>
              <a:spcBef>
                <a:spcPts val="0"/>
              </a:spcBef>
              <a:buFont typeface="Courier New" panose="02070309020205020404" pitchFamily="49" charset="0"/>
              <a:buChar char="o"/>
            </a:pPr>
            <a:r>
              <a:rPr lang="en-US" sz="2000" i="1" dirty="0">
                <a:solidFill>
                  <a:srgbClr val="002060"/>
                </a:solidFill>
              </a:rPr>
              <a:t>Others are transferred automatically to someone who speaks their preferred language.</a:t>
            </a:r>
          </a:p>
          <a:p>
            <a:pPr>
              <a:lnSpc>
                <a:spcPct val="150000"/>
              </a:lnSpc>
              <a:spcBef>
                <a:spcPts val="0"/>
              </a:spcBef>
              <a:buFont typeface="Courier New" panose="02070309020205020404" pitchFamily="49" charset="0"/>
              <a:buChar char="o"/>
            </a:pPr>
            <a:r>
              <a:rPr lang="en-US" sz="2000" i="1" dirty="0">
                <a:solidFill>
                  <a:srgbClr val="002060"/>
                </a:solidFill>
              </a:rPr>
              <a:t>Multiple options to access a coach: phone, text, online, individual or group chat sessions.</a:t>
            </a:r>
            <a:endParaRPr lang="en-US" sz="2400" i="1" dirty="0">
              <a:solidFill>
                <a:srgbClr val="002060"/>
              </a:solidFill>
            </a:endParaRPr>
          </a:p>
        </p:txBody>
      </p:sp>
    </p:spTree>
    <p:extLst>
      <p:ext uri="{BB962C8B-B14F-4D97-AF65-F5344CB8AC3E}">
        <p14:creationId xmlns:p14="http://schemas.microsoft.com/office/powerpoint/2010/main" val="4244538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2DB43-1916-A07B-60D2-9DF24F979F22}"/>
              </a:ext>
            </a:extLst>
          </p:cNvPr>
          <p:cNvSpPr>
            <a:spLocks noGrp="1"/>
          </p:cNvSpPr>
          <p:nvPr>
            <p:ph type="title"/>
          </p:nvPr>
        </p:nvSpPr>
        <p:spPr>
          <a:xfrm>
            <a:off x="257452" y="1258841"/>
            <a:ext cx="8620218" cy="791901"/>
          </a:xfrm>
          <a:solidFill>
            <a:schemeClr val="bg1">
              <a:lumMod val="95000"/>
            </a:schemeClr>
          </a:solidFill>
        </p:spPr>
        <p:txBody>
          <a:bodyPr/>
          <a:lstStyle/>
          <a:p>
            <a:r>
              <a:rPr lang="en-US" sz="3000" b="1" dirty="0">
                <a:solidFill>
                  <a:srgbClr val="002060"/>
                </a:solidFill>
              </a:rPr>
              <a:t>New &amp; Improved Quitline Services for SC</a:t>
            </a:r>
            <a:endParaRPr lang="en-US" sz="3000" dirty="0">
              <a:solidFill>
                <a:srgbClr val="002060"/>
              </a:solidFill>
            </a:endParaRPr>
          </a:p>
        </p:txBody>
      </p:sp>
      <p:sp>
        <p:nvSpPr>
          <p:cNvPr id="3" name="Content Placeholder 2">
            <a:extLst>
              <a:ext uri="{FF2B5EF4-FFF2-40B4-BE49-F238E27FC236}">
                <a16:creationId xmlns:a16="http://schemas.microsoft.com/office/drawing/2014/main" id="{3206BC20-6843-26E2-54B2-1C60FA6ED0DE}"/>
              </a:ext>
            </a:extLst>
          </p:cNvPr>
          <p:cNvSpPr>
            <a:spLocks noGrp="1"/>
          </p:cNvSpPr>
          <p:nvPr>
            <p:ph idx="1"/>
          </p:nvPr>
        </p:nvSpPr>
        <p:spPr>
          <a:xfrm>
            <a:off x="257452" y="2050742"/>
            <a:ext cx="8620218" cy="4437849"/>
          </a:xfrm>
        </p:spPr>
        <p:txBody>
          <a:bodyPr/>
          <a:lstStyle/>
          <a:p>
            <a:pPr>
              <a:lnSpc>
                <a:spcPct val="120000"/>
              </a:lnSpc>
            </a:pPr>
            <a:r>
              <a:rPr lang="en-US" sz="2000" b="1" i="1" dirty="0"/>
              <a:t>5 Session Program to All (Coach+)</a:t>
            </a:r>
          </a:p>
          <a:p>
            <a:pPr lvl="1">
              <a:lnSpc>
                <a:spcPct val="120000"/>
              </a:lnSpc>
            </a:pPr>
            <a:r>
              <a:rPr lang="en-US" sz="1600" i="1" dirty="0">
                <a:solidFill>
                  <a:srgbClr val="002060"/>
                </a:solidFill>
              </a:rPr>
              <a:t>Traditional coaching via phone, inbound chat, text, and group video scheduling</a:t>
            </a:r>
          </a:p>
          <a:p>
            <a:pPr lvl="1">
              <a:lnSpc>
                <a:spcPct val="120000"/>
              </a:lnSpc>
            </a:pPr>
            <a:r>
              <a:rPr lang="en-US" sz="1600" i="1" dirty="0">
                <a:solidFill>
                  <a:srgbClr val="002060"/>
                </a:solidFill>
              </a:rPr>
              <a:t>Unlimited inbound support via phone, text, and chat</a:t>
            </a:r>
          </a:p>
          <a:p>
            <a:pPr lvl="1">
              <a:lnSpc>
                <a:spcPct val="120000"/>
              </a:lnSpc>
            </a:pPr>
            <a:r>
              <a:rPr lang="en-US" sz="1600" i="1" dirty="0">
                <a:solidFill>
                  <a:srgbClr val="002060"/>
                </a:solidFill>
              </a:rPr>
              <a:t>Online access to articles, courses, trackers, and more</a:t>
            </a:r>
          </a:p>
          <a:p>
            <a:pPr lvl="1">
              <a:lnSpc>
                <a:spcPct val="120000"/>
              </a:lnSpc>
            </a:pPr>
            <a:r>
              <a:rPr lang="en-US" sz="1600" i="1" dirty="0">
                <a:solidFill>
                  <a:srgbClr val="002060"/>
                </a:solidFill>
              </a:rPr>
              <a:t>New digital dashboard experience all can access – digital services as an option</a:t>
            </a:r>
          </a:p>
          <a:p>
            <a:pPr lvl="1">
              <a:lnSpc>
                <a:spcPct val="120000"/>
              </a:lnSpc>
            </a:pPr>
            <a:r>
              <a:rPr lang="en-US" sz="1600" i="1" dirty="0">
                <a:solidFill>
                  <a:srgbClr val="002060"/>
                </a:solidFill>
              </a:rPr>
              <a:t>Text message support program</a:t>
            </a:r>
          </a:p>
          <a:p>
            <a:pPr>
              <a:lnSpc>
                <a:spcPct val="120000"/>
              </a:lnSpc>
            </a:pPr>
            <a:r>
              <a:rPr lang="en-US" sz="2000" b="1" i="1" dirty="0"/>
              <a:t>Combo NRT products (patch + gum or patch + lozenge)</a:t>
            </a:r>
          </a:p>
          <a:p>
            <a:pPr lvl="1">
              <a:lnSpc>
                <a:spcPct val="120000"/>
              </a:lnSpc>
            </a:pPr>
            <a:r>
              <a:rPr lang="en-US" sz="1600" i="1" dirty="0">
                <a:solidFill>
                  <a:srgbClr val="002060"/>
                </a:solidFill>
              </a:rPr>
              <a:t>12 weeks of combo therapy dosing for uninsured and Medicaid</a:t>
            </a:r>
          </a:p>
          <a:p>
            <a:pPr lvl="1">
              <a:lnSpc>
                <a:spcPct val="120000"/>
              </a:lnSpc>
            </a:pPr>
            <a:r>
              <a:rPr lang="en-US" sz="1600" i="1" dirty="0">
                <a:solidFill>
                  <a:srgbClr val="002060"/>
                </a:solidFill>
              </a:rPr>
              <a:t>Quicker 3-day shipping of NRT products</a:t>
            </a:r>
          </a:p>
          <a:p>
            <a:pPr>
              <a:lnSpc>
                <a:spcPct val="120000"/>
              </a:lnSpc>
            </a:pPr>
            <a:r>
              <a:rPr lang="en-US" sz="2000" b="1" i="1" dirty="0"/>
              <a:t>7 Session Tailored Programs</a:t>
            </a:r>
          </a:p>
          <a:p>
            <a:pPr lvl="1">
              <a:lnSpc>
                <a:spcPct val="120000"/>
              </a:lnSpc>
            </a:pPr>
            <a:r>
              <a:rPr lang="en-US" sz="1600" i="1" dirty="0">
                <a:solidFill>
                  <a:srgbClr val="002060"/>
                </a:solidFill>
              </a:rPr>
              <a:t>Pregnancy, Behavioral Health, American Indian, Live Vape Free, and Youth (Quit Tobacco, 13-17 – online experience with inbound chat/text with a Coach) </a:t>
            </a:r>
          </a:p>
          <a:p>
            <a:endParaRPr lang="en-US" dirty="0"/>
          </a:p>
        </p:txBody>
      </p:sp>
    </p:spTree>
    <p:extLst>
      <p:ext uri="{BB962C8B-B14F-4D97-AF65-F5344CB8AC3E}">
        <p14:creationId xmlns:p14="http://schemas.microsoft.com/office/powerpoint/2010/main" val="492488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4C736-C1E6-4638-A053-D5F119B39DC7}"/>
              </a:ext>
            </a:extLst>
          </p:cNvPr>
          <p:cNvSpPr>
            <a:spLocks noGrp="1"/>
          </p:cNvSpPr>
          <p:nvPr>
            <p:ph type="title"/>
          </p:nvPr>
        </p:nvSpPr>
        <p:spPr>
          <a:xfrm>
            <a:off x="259773" y="1267113"/>
            <a:ext cx="8645235" cy="883805"/>
          </a:xfrm>
          <a:solidFill>
            <a:schemeClr val="bg1">
              <a:lumMod val="95000"/>
            </a:schemeClr>
          </a:solidFill>
        </p:spPr>
        <p:txBody>
          <a:bodyPr/>
          <a:lstStyle/>
          <a:p>
            <a:r>
              <a:rPr lang="en-US" sz="4400" b="1" dirty="0">
                <a:solidFill>
                  <a:srgbClr val="002060"/>
                </a:solidFill>
              </a:rPr>
              <a:t>Carved Out Services</a:t>
            </a:r>
          </a:p>
        </p:txBody>
      </p:sp>
      <p:sp>
        <p:nvSpPr>
          <p:cNvPr id="3" name="Content Placeholder 2">
            <a:extLst>
              <a:ext uri="{FF2B5EF4-FFF2-40B4-BE49-F238E27FC236}">
                <a16:creationId xmlns:a16="http://schemas.microsoft.com/office/drawing/2014/main" id="{0BE0590D-90ED-4BE5-95D8-6057C762A620}"/>
              </a:ext>
            </a:extLst>
          </p:cNvPr>
          <p:cNvSpPr>
            <a:spLocks noGrp="1"/>
          </p:cNvSpPr>
          <p:nvPr>
            <p:ph idx="1"/>
          </p:nvPr>
        </p:nvSpPr>
        <p:spPr>
          <a:xfrm>
            <a:off x="259773" y="2150918"/>
            <a:ext cx="8645235" cy="4592782"/>
          </a:xfrm>
          <a:noFill/>
          <a:ln w="28575">
            <a:noFill/>
          </a:ln>
        </p:spPr>
        <p:txBody>
          <a:bodyPr/>
          <a:lstStyle/>
          <a:p>
            <a:pPr>
              <a:lnSpc>
                <a:spcPct val="100000"/>
              </a:lnSpc>
              <a:buFont typeface="Wingdings" panose="05000000000000000000" pitchFamily="2" charset="2"/>
              <a:buChar char="§"/>
            </a:pPr>
            <a:r>
              <a:rPr lang="en-US" sz="1800" b="1" dirty="0"/>
              <a:t>Behavioral Health Program (nicotine dependence focus)</a:t>
            </a:r>
          </a:p>
          <a:p>
            <a:pPr lvl="1">
              <a:lnSpc>
                <a:spcPct val="100000"/>
              </a:lnSpc>
              <a:buFont typeface="Wingdings" panose="05000000000000000000" pitchFamily="2" charset="2"/>
              <a:buChar char="§"/>
            </a:pPr>
            <a:r>
              <a:rPr lang="en-US" sz="1800" i="1" dirty="0">
                <a:solidFill>
                  <a:srgbClr val="002060"/>
                </a:solidFill>
              </a:rPr>
              <a:t>Co-Occurring Mental Health Conditions</a:t>
            </a:r>
          </a:p>
          <a:p>
            <a:pPr lvl="1">
              <a:lnSpc>
                <a:spcPct val="100000"/>
              </a:lnSpc>
              <a:buFont typeface="Wingdings" panose="05000000000000000000" pitchFamily="2" charset="2"/>
              <a:buChar char="§"/>
            </a:pPr>
            <a:r>
              <a:rPr lang="en-US" sz="1800" i="1" dirty="0">
                <a:solidFill>
                  <a:srgbClr val="002060"/>
                </a:solidFill>
              </a:rPr>
              <a:t>Co-Occurring Substance Use Disorders</a:t>
            </a:r>
          </a:p>
          <a:p>
            <a:pPr>
              <a:lnSpc>
                <a:spcPct val="100000"/>
              </a:lnSpc>
              <a:buFont typeface="Wingdings" panose="05000000000000000000" pitchFamily="2" charset="2"/>
              <a:buChar char="§"/>
            </a:pPr>
            <a:r>
              <a:rPr lang="en-US" sz="1800" b="1" dirty="0"/>
              <a:t>Pregnant/Postpartum Program (relapse prevention focus)</a:t>
            </a:r>
          </a:p>
          <a:p>
            <a:pPr lvl="1">
              <a:lnSpc>
                <a:spcPct val="100000"/>
              </a:lnSpc>
              <a:buFont typeface="Wingdings" panose="05000000000000000000" pitchFamily="2" charset="2"/>
              <a:buChar char="§"/>
            </a:pPr>
            <a:r>
              <a:rPr lang="en-US" sz="1800" i="1" dirty="0">
                <a:solidFill>
                  <a:srgbClr val="002060"/>
                </a:solidFill>
              </a:rPr>
              <a:t>Pregnant women through postpartum phase to prevent relapse</a:t>
            </a:r>
            <a:endParaRPr lang="en-US" sz="1800" b="1" dirty="0">
              <a:solidFill>
                <a:srgbClr val="002060"/>
              </a:solidFill>
            </a:endParaRPr>
          </a:p>
          <a:p>
            <a:pPr>
              <a:lnSpc>
                <a:spcPct val="100000"/>
              </a:lnSpc>
              <a:buFont typeface="Wingdings" panose="05000000000000000000" pitchFamily="2" charset="2"/>
              <a:buChar char="§"/>
            </a:pPr>
            <a:r>
              <a:rPr lang="en-US" sz="1800" b="1" dirty="0"/>
              <a:t>American Indian Commercial Tobacco Cessation Program</a:t>
            </a:r>
          </a:p>
          <a:p>
            <a:pPr lvl="1">
              <a:lnSpc>
                <a:spcPct val="100000"/>
              </a:lnSpc>
              <a:buFont typeface="Wingdings" panose="05000000000000000000" pitchFamily="2" charset="2"/>
              <a:buChar char="§"/>
            </a:pPr>
            <a:r>
              <a:rPr lang="en-US" sz="1800" i="1" dirty="0">
                <a:solidFill>
                  <a:srgbClr val="002060"/>
                </a:solidFill>
              </a:rPr>
              <a:t>AICTC serves all original tribal native American groups across SC </a:t>
            </a:r>
          </a:p>
          <a:p>
            <a:pPr lvl="1">
              <a:lnSpc>
                <a:spcPct val="100000"/>
              </a:lnSpc>
              <a:buFont typeface="Wingdings" panose="05000000000000000000" pitchFamily="2" charset="2"/>
              <a:buChar char="§"/>
            </a:pPr>
            <a:r>
              <a:rPr lang="en-US" sz="1800" i="1" dirty="0">
                <a:solidFill>
                  <a:srgbClr val="002060"/>
                </a:solidFill>
              </a:rPr>
              <a:t>Culturally sensitive materials and coaching to honor sacred traditions</a:t>
            </a:r>
          </a:p>
          <a:p>
            <a:pPr>
              <a:lnSpc>
                <a:spcPct val="100000"/>
              </a:lnSpc>
              <a:buFont typeface="Wingdings" panose="05000000000000000000" pitchFamily="2" charset="2"/>
              <a:buChar char="§"/>
            </a:pPr>
            <a:r>
              <a:rPr lang="en-US" sz="1800" b="1" dirty="0"/>
              <a:t>Live Vape Free</a:t>
            </a:r>
            <a:r>
              <a:rPr lang="en-US" sz="1800" b="1" dirty="0">
                <a:sym typeface="Symbol" panose="05050102010706020507" pitchFamily="18" charset="2"/>
              </a:rPr>
              <a:t></a:t>
            </a:r>
            <a:endParaRPr lang="en-US" sz="1800" dirty="0">
              <a:sym typeface="Symbol" panose="05050102010706020507" pitchFamily="18" charset="2"/>
            </a:endParaRPr>
          </a:p>
          <a:p>
            <a:pPr lvl="1">
              <a:lnSpc>
                <a:spcPct val="100000"/>
              </a:lnSpc>
              <a:buFont typeface="Wingdings" panose="05000000000000000000" pitchFamily="2" charset="2"/>
              <a:buChar char="§"/>
            </a:pPr>
            <a:r>
              <a:rPr lang="en-US" sz="1800" i="1" dirty="0">
                <a:solidFill>
                  <a:srgbClr val="002060"/>
                </a:solidFill>
                <a:sym typeface="Symbol" panose="05050102010706020507" pitchFamily="18" charset="2"/>
              </a:rPr>
              <a:t>Vaping support tailored for both teens (13-17 yrs.) and their parents</a:t>
            </a:r>
          </a:p>
          <a:p>
            <a:pPr>
              <a:lnSpc>
                <a:spcPct val="100000"/>
              </a:lnSpc>
              <a:buFont typeface="Wingdings" panose="05000000000000000000" pitchFamily="2" charset="2"/>
              <a:buChar char="§"/>
            </a:pPr>
            <a:r>
              <a:rPr lang="en-US" sz="1800" b="1" dirty="0">
                <a:sym typeface="Symbol" panose="05050102010706020507" pitchFamily="18" charset="2"/>
              </a:rPr>
              <a:t>Menthol &amp; Smokeless Tobacco</a:t>
            </a:r>
          </a:p>
          <a:p>
            <a:pPr lvl="1">
              <a:lnSpc>
                <a:spcPct val="100000"/>
              </a:lnSpc>
              <a:buFont typeface="Wingdings" panose="05000000000000000000" pitchFamily="2" charset="2"/>
              <a:buChar char="§"/>
            </a:pPr>
            <a:r>
              <a:rPr lang="en-US" sz="1800" i="1" dirty="0">
                <a:solidFill>
                  <a:srgbClr val="002060"/>
                </a:solidFill>
                <a:sym typeface="Symbol" panose="05050102010706020507" pitchFamily="18" charset="2"/>
              </a:rPr>
              <a:t>Customized coaching and resources to target menthol and smokeless use</a:t>
            </a:r>
          </a:p>
          <a:p>
            <a:pPr marL="457200" lvl="1" indent="0">
              <a:lnSpc>
                <a:spcPct val="100000"/>
              </a:lnSpc>
              <a:buNone/>
            </a:pPr>
            <a:endParaRPr lang="en-US" sz="1800" i="1" dirty="0">
              <a:solidFill>
                <a:srgbClr val="002060"/>
              </a:solidFill>
            </a:endParaRPr>
          </a:p>
          <a:p>
            <a:pPr marL="0" indent="0" algn="ctr">
              <a:lnSpc>
                <a:spcPct val="100000"/>
              </a:lnSpc>
              <a:buNone/>
            </a:pPr>
            <a:endParaRPr lang="en-US" sz="1800" i="1" dirty="0">
              <a:solidFill>
                <a:srgbClr val="002060"/>
              </a:solidFill>
            </a:endParaRPr>
          </a:p>
          <a:p>
            <a:pPr marL="0" indent="0" algn="ctr">
              <a:lnSpc>
                <a:spcPct val="100000"/>
              </a:lnSpc>
              <a:buNone/>
            </a:pPr>
            <a:endParaRPr lang="en-US" sz="2200" i="1" dirty="0">
              <a:solidFill>
                <a:srgbClr val="002060"/>
              </a:solidFill>
              <a:latin typeface="+mj-lt"/>
            </a:endParaRPr>
          </a:p>
        </p:txBody>
      </p:sp>
    </p:spTree>
    <p:extLst>
      <p:ext uri="{BB962C8B-B14F-4D97-AF65-F5344CB8AC3E}">
        <p14:creationId xmlns:p14="http://schemas.microsoft.com/office/powerpoint/2010/main" val="2008521159"/>
      </p:ext>
    </p:extLst>
  </p:cSld>
  <p:clrMapOvr>
    <a:masterClrMapping/>
  </p:clrMapOvr>
</p:sld>
</file>

<file path=ppt/theme/theme1.xml><?xml version="1.0" encoding="utf-8"?>
<a:theme xmlns:a="http://schemas.openxmlformats.org/drawingml/2006/main" name="Cover (Title Slide)">
  <a:themeElements>
    <a:clrScheme name="DHEC colors">
      <a:dk1>
        <a:srgbClr val="00629B"/>
      </a:dk1>
      <a:lt1>
        <a:srgbClr val="FFFFFF"/>
      </a:lt1>
      <a:dk2>
        <a:srgbClr val="44546A"/>
      </a:dk2>
      <a:lt2>
        <a:srgbClr val="E7E6E6"/>
      </a:lt2>
      <a:accent1>
        <a:srgbClr val="00A9CE"/>
      </a:accent1>
      <a:accent2>
        <a:srgbClr val="84BD00"/>
      </a:accent2>
      <a:accent3>
        <a:srgbClr val="A5A5A5"/>
      </a:accent3>
      <a:accent4>
        <a:srgbClr val="FFC000"/>
      </a:accent4>
      <a:accent5>
        <a:srgbClr val="4472C4"/>
      </a:accent5>
      <a:accent6>
        <a:srgbClr val="70AD47"/>
      </a:accent6>
      <a:hlink>
        <a:srgbClr val="00A9CE"/>
      </a:hlink>
      <a:folHlink>
        <a:srgbClr val="954F72"/>
      </a:folHlink>
    </a:clrScheme>
    <a:fontScheme name="Custom 1">
      <a:majorFont>
        <a:latin typeface="Montserrat"/>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3F51287-4672-41F9-A057-8D78352F8B35}" vid="{422EF0E1-A3C6-44BA-9D96-4A2ECC02210D}"/>
    </a:ext>
  </a:extLst>
</a:theme>
</file>

<file path=ppt/theme/theme2.xml><?xml version="1.0" encoding="utf-8"?>
<a:theme xmlns:a="http://schemas.openxmlformats.org/drawingml/2006/main" name="Interior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3F51287-4672-41F9-A057-8D78352F8B35}" vid="{6B0DE9A8-42F4-4A83-BEA7-756DB3384D9A}"/>
    </a:ext>
  </a:extLst>
</a:theme>
</file>

<file path=ppt/theme/theme3.xml><?xml version="1.0" encoding="utf-8"?>
<a:theme xmlns:a="http://schemas.openxmlformats.org/drawingml/2006/main" name="Contact Us (Final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29B402168970D40A2C012D2F8782944" ma:contentTypeVersion="11" ma:contentTypeDescription="Create a new document." ma:contentTypeScope="" ma:versionID="5e3dc8110f4ec19eee58bafc14282354">
  <xsd:schema xmlns:xsd="http://www.w3.org/2001/XMLSchema" xmlns:xs="http://www.w3.org/2001/XMLSchema" xmlns:p="http://schemas.microsoft.com/office/2006/metadata/properties" xmlns:ns3="60b61bf1-499a-45c2-8baa-e5bdd77f566b" xmlns:ns4="cdb2e846-9076-4075-98af-551a57933514" targetNamespace="http://schemas.microsoft.com/office/2006/metadata/properties" ma:root="true" ma:fieldsID="6741c1c1ed28acbca621c28ff9d3eb91" ns3:_="" ns4:_="">
    <xsd:import namespace="60b61bf1-499a-45c2-8baa-e5bdd77f566b"/>
    <xsd:import namespace="cdb2e846-9076-4075-98af-551a5793351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b61bf1-499a-45c2-8baa-e5bdd77f566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b2e846-9076-4075-98af-551a57933514"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845CDA-F074-47CE-B7A1-E0B3D9D82763}">
  <ds:schemaRefs>
    <ds:schemaRef ds:uri="60b61bf1-499a-45c2-8baa-e5bdd77f566b"/>
    <ds:schemaRef ds:uri="cdb2e846-9076-4075-98af-551a5793351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9881A9B-397F-4590-93E9-FF5A0C1DC2CE}">
  <ds:schemaRefs>
    <ds:schemaRef ds:uri="http://schemas.microsoft.com/sharepoint/v3/contenttype/forms"/>
  </ds:schemaRefs>
</ds:datastoreItem>
</file>

<file path=customXml/itemProps3.xml><?xml version="1.0" encoding="utf-8"?>
<ds:datastoreItem xmlns:ds="http://schemas.openxmlformats.org/officeDocument/2006/customXml" ds:itemID="{7EE2684A-B143-43D9-9BF6-29C5F9C14DDF}">
  <ds:schemaRefs>
    <ds:schemaRef ds:uri="60b61bf1-499a-45c2-8baa-e5bdd77f566b"/>
    <ds:schemaRef ds:uri="cdb2e846-9076-4075-98af-551a579335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DHEC_Photos_Standard</Template>
  <TotalTime>334</TotalTime>
  <Words>1302</Words>
  <Application>Microsoft Office PowerPoint</Application>
  <PresentationFormat>On-screen Show (4:3)</PresentationFormat>
  <Paragraphs>170</Paragraphs>
  <Slides>20</Slides>
  <Notes>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Montserrat</vt:lpstr>
      <vt:lpstr>Open Sans</vt:lpstr>
      <vt:lpstr>Wingdings</vt:lpstr>
      <vt:lpstr>Calibri</vt:lpstr>
      <vt:lpstr>Arial</vt:lpstr>
      <vt:lpstr>Courier New</vt:lpstr>
      <vt:lpstr>Calibri Light</vt:lpstr>
      <vt:lpstr>Cover (Title Slide)</vt:lpstr>
      <vt:lpstr>Interior Slides</vt:lpstr>
      <vt:lpstr>Contact Us (Final Slide)</vt:lpstr>
      <vt:lpstr>SC Tobacco Quitline New Updates on Our Free Statewide  Tobacco Treatment Service</vt:lpstr>
      <vt:lpstr>Disclosure</vt:lpstr>
      <vt:lpstr>Check out our Quitline website…</vt:lpstr>
      <vt:lpstr>Quitlines – National / S.C.</vt:lpstr>
      <vt:lpstr>The Quitline in 2023</vt:lpstr>
      <vt:lpstr>SC Tobacco Quitline Improved Enrollment Options</vt:lpstr>
      <vt:lpstr>SC Tobacco Quitline Multiple Languages &amp; Accessibility</vt:lpstr>
      <vt:lpstr>New &amp; Improved Quitline Services for SC</vt:lpstr>
      <vt:lpstr>Carved Out Services</vt:lpstr>
      <vt:lpstr>Vaping Support</vt:lpstr>
      <vt:lpstr>Provider Services</vt:lpstr>
      <vt:lpstr>Quitline - Numbers of Interest</vt:lpstr>
      <vt:lpstr>SC Quitline Enrollment Data</vt:lpstr>
      <vt:lpstr>SC Quitline Demographics</vt:lpstr>
      <vt:lpstr>SC Quitline Demographics</vt:lpstr>
      <vt:lpstr>SC Quitline Demographics</vt:lpstr>
      <vt:lpstr>Chronic Disease</vt:lpstr>
      <vt:lpstr>Behavioral Health</vt:lpstr>
      <vt:lpstr>Who to Contact</vt:lpstr>
      <vt:lpstr>    SC Tobacco eReferral Hub  Update on Our eHub Program for SC Health Systems and Providers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Myers, Kristian</dc:creator>
  <cp:lastModifiedBy>Wynne, Katy</cp:lastModifiedBy>
  <cp:revision>1763</cp:revision>
  <cp:lastPrinted>2018-04-20T19:54:21Z</cp:lastPrinted>
  <dcterms:created xsi:type="dcterms:W3CDTF">2017-09-08T20:48:55Z</dcterms:created>
  <dcterms:modified xsi:type="dcterms:W3CDTF">2023-05-09T14:28:46Z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0x010100729B402168970D40A2C012D2F8782944</vt:lpwstr>
  </property>
</Properties>
</file>