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312" r:id="rId5"/>
    <p:sldId id="280" r:id="rId6"/>
    <p:sldId id="324" r:id="rId7"/>
    <p:sldId id="328" r:id="rId8"/>
    <p:sldId id="329" r:id="rId9"/>
    <p:sldId id="323" r:id="rId10"/>
    <p:sldId id="325" r:id="rId11"/>
    <p:sldId id="327" r:id="rId1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AAC4E9"/>
    <a:srgbClr val="F5CDCE"/>
    <a:srgbClr val="FDFBF6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napToObjects="1">
      <p:cViewPr varScale="1">
        <p:scale>
          <a:sx n="63" d="100"/>
          <a:sy n="63" d="100"/>
        </p:scale>
        <p:origin x="90" y="9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of Outpatients</a:t>
            </a:r>
            <a:r>
              <a:rPr lang="en-US" baseline="0" dirty="0"/>
              <a:t> (&lt;18 yrs) with a Diagnosis of a Tobacco Use Disorder</a:t>
            </a:r>
            <a:endParaRPr lang="en-US" dirty="0"/>
          </a:p>
        </c:rich>
      </c:tx>
      <c:layout>
        <c:manualLayout>
          <c:xMode val="edge"/>
          <c:yMode val="edge"/>
          <c:x val="0.14427236017023459"/>
          <c:y val="1.9634718500335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75499002467408"/>
          <c:y val="0.218767819747959"/>
          <c:w val="0.86026112841942126"/>
          <c:h val="0.61942107415411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Participating Providers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7.1999999999999998E-3</c:v>
                </c:pt>
                <c:pt idx="1">
                  <c:v>3.0200000000000001E-2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E-432C-9551-CC4C33038D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Non-Participating Providers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6.4000000000000003E-3</c:v>
                </c:pt>
                <c:pt idx="1">
                  <c:v>7.7999999999999996E-3</c:v>
                </c:pt>
                <c:pt idx="2">
                  <c:v>8.5000000000000006E-3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E-432C-9551-CC4C33038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362896"/>
        <c:axId val="918362416"/>
      </c:barChart>
      <c:catAx>
        <c:axId val="9183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362416"/>
        <c:crosses val="autoZero"/>
        <c:auto val="1"/>
        <c:lblAlgn val="ctr"/>
        <c:lblOffset val="100"/>
        <c:noMultiLvlLbl val="0"/>
      </c:catAx>
      <c:valAx>
        <c:axId val="91836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solidFill>
              <a:srgbClr val="202C8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8362896"/>
        <c:crosses val="autoZero"/>
        <c:crossBetween val="between"/>
      </c:valAx>
      <c:spPr>
        <a:noFill/>
        <a:ln>
          <a:solidFill>
            <a:srgbClr val="202C8F"/>
          </a:solidFill>
        </a:ln>
        <a:effectLst/>
      </c:spPr>
    </c:plotArea>
    <c:legend>
      <c:legendPos val="b"/>
      <c:layout>
        <c:manualLayout>
          <c:xMode val="edge"/>
          <c:yMode val="edge"/>
          <c:x val="0.116650709130612"/>
          <c:y val="0.92785637738568105"/>
          <c:w val="0.78054493398901881"/>
          <c:h val="5.75904975197807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202C8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of Outpatients (≥18 yrs) with a Diagnosis</a:t>
            </a:r>
            <a:r>
              <a:rPr lang="en-US" baseline="0" dirty="0"/>
              <a:t> of a Tobacco Use Disorder</a:t>
            </a:r>
            <a:endParaRPr lang="en-US" dirty="0"/>
          </a:p>
        </c:rich>
      </c:tx>
      <c:layout>
        <c:manualLayout>
          <c:xMode val="edge"/>
          <c:yMode val="edge"/>
          <c:x val="0.16819595522056319"/>
          <c:y val="1.9058948176168711E-2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96668582176066"/>
          <c:y val="0.2042294475032774"/>
          <c:w val="0.88403331417823916"/>
          <c:h val="0.59905550656032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Participating Providers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0.14779999999999999</c:v>
                </c:pt>
                <c:pt idx="1">
                  <c:v>0.26600000000000001</c:v>
                </c:pt>
                <c:pt idx="2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46-41AF-B5AD-7B2A33D0F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Non-Participating Providers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Phase 1</c:v>
                </c:pt>
                <c:pt idx="1">
                  <c:v>Phase 2</c:v>
                </c:pt>
                <c:pt idx="2">
                  <c:v>Phase 3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7.2599999999999998E-2</c:v>
                </c:pt>
                <c:pt idx="1">
                  <c:v>8.5000000000000006E-2</c:v>
                </c:pt>
                <c:pt idx="2">
                  <c:v>0.11210000000000001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46-41AF-B5AD-7B2A33D0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1198176"/>
        <c:axId val="981198656"/>
      </c:barChart>
      <c:catAx>
        <c:axId val="9811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198656"/>
        <c:crosses val="autoZero"/>
        <c:auto val="1"/>
        <c:lblAlgn val="ctr"/>
        <c:lblOffset val="100"/>
        <c:noMultiLvlLbl val="0"/>
      </c:catAx>
      <c:valAx>
        <c:axId val="9811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198176"/>
        <c:crosses val="autoZero"/>
        <c:crossBetween val="between"/>
      </c:valAx>
      <c:spPr>
        <a:noFill/>
        <a:ln>
          <a:solidFill>
            <a:srgbClr val="202C8F"/>
          </a:solidFill>
        </a:ln>
        <a:effectLst/>
      </c:spPr>
    </c:plotArea>
    <c:legend>
      <c:legendPos val="b"/>
      <c:layout>
        <c:manualLayout>
          <c:xMode val="edge"/>
          <c:yMode val="edge"/>
          <c:x val="0.10842026799069721"/>
          <c:y val="0.89350249942347937"/>
          <c:w val="0.79665326039809581"/>
          <c:h val="7.2688939264434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202C8F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3590-E6F0-47A2-B11C-E333ABDFBA6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FBDE-458B-4081-91E8-BC8E29994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10229222" cy="2495028"/>
          </a:xfrm>
        </p:spPr>
        <p:txBody>
          <a:bodyPr anchor="ctr"/>
          <a:lstStyle/>
          <a:p>
            <a:r>
              <a:rPr lang="en-US" dirty="0"/>
              <a:t>Smoke Free SC</a:t>
            </a:r>
            <a:br>
              <a:rPr lang="en-US" dirty="0"/>
            </a:br>
            <a:r>
              <a:rPr lang="en-US" dirty="0"/>
              <a:t>Supporting &amp; Educating Behavioral health providers</a:t>
            </a:r>
            <a:br>
              <a:rPr lang="en-US" dirty="0"/>
            </a:br>
            <a:r>
              <a:rPr lang="en-US"/>
              <a:t>Panel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C740-8209-4F90-A35C-461AAEF1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110200"/>
            <a:ext cx="5259554" cy="2233233"/>
          </a:xfrm>
        </p:spPr>
        <p:txBody>
          <a:bodyPr/>
          <a:lstStyle/>
          <a:p>
            <a:r>
              <a:rPr lang="en-US" dirty="0"/>
              <a:t>Eve Fields, MD</a:t>
            </a:r>
          </a:p>
          <a:p>
            <a:r>
              <a:rPr lang="en-US" dirty="0"/>
              <a:t>Psychiatrist</a:t>
            </a:r>
          </a:p>
          <a:p>
            <a:endParaRPr lang="en-US" dirty="0"/>
          </a:p>
          <a:p>
            <a:r>
              <a:rPr lang="en-US" dirty="0"/>
              <a:t>May 22, 2025</a:t>
            </a:r>
          </a:p>
          <a:p>
            <a:r>
              <a:rPr lang="en-US" dirty="0" err="1"/>
              <a:t>SmokeFree</a:t>
            </a:r>
            <a:r>
              <a:rPr lang="en-US" dirty="0"/>
              <a:t> SC Annual Summit</a:t>
            </a:r>
          </a:p>
          <a:p>
            <a:r>
              <a:rPr lang="en-US" dirty="0"/>
              <a:t>Columbia, 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3FC82-CE0C-567E-CB97-04E3512C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6FCA-534A-D8B7-DCE7-A7EA6772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8" y="355262"/>
            <a:ext cx="7043617" cy="67587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B2183-530D-BD64-32E6-4EB09EEEFE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64805" y="1113449"/>
            <a:ext cx="7043618" cy="223323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Integrated Care Foundational Assessment completed in September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Aggregate patient data from 7/1/20 to 6/30/21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Any Tobacco Use Disorder diagnosis (active, partial remission, or full remission)</a:t>
            </a:r>
          </a:p>
          <a:p>
            <a:pPr marL="690372" lvl="1" indent="-342900"/>
            <a:r>
              <a:rPr lang="en-US" sz="1800" dirty="0"/>
              <a:t>SCDMH Outpatient Adults (≥18 yrs) = 3%</a:t>
            </a:r>
          </a:p>
          <a:p>
            <a:pPr marL="690372" lvl="1" indent="-342900"/>
            <a:r>
              <a:rPr lang="en-US" sz="1800" dirty="0"/>
              <a:t>SCDMH Outpatient Youth (&lt;18 yrs) = 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Most research indicates that people with a mental illness smoke at rates 2-3 times that of the general population </a:t>
            </a:r>
          </a:p>
          <a:p>
            <a:pPr marL="690372" lvl="1" indent="-342900"/>
            <a:endParaRPr lang="en-US" sz="1800" dirty="0"/>
          </a:p>
          <a:p>
            <a:pPr marL="690372" lvl="1" indent="-342900"/>
            <a:endParaRPr lang="en-US" sz="1800" dirty="0"/>
          </a:p>
          <a:p>
            <a:pPr marL="690372" lvl="1" indent="-342900"/>
            <a:endParaRPr lang="en-US" sz="18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269EB91-CB44-A5D8-B3DA-0265A4A7A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352F48-089E-66AA-75DB-FF19C6A2E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20995"/>
              </p:ext>
            </p:extLst>
          </p:nvPr>
        </p:nvGraphicFramePr>
        <p:xfrm>
          <a:off x="4449136" y="3745516"/>
          <a:ext cx="6724129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2780">
                  <a:extLst>
                    <a:ext uri="{9D8B030D-6E8A-4147-A177-3AD203B41FA5}">
                      <a16:colId xmlns:a16="http://schemas.microsoft.com/office/drawing/2014/main" val="3969814945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838950644"/>
                    </a:ext>
                  </a:extLst>
                </a:gridCol>
                <a:gridCol w="1150070">
                  <a:extLst>
                    <a:ext uri="{9D8B030D-6E8A-4147-A177-3AD203B41FA5}">
                      <a16:colId xmlns:a16="http://schemas.microsoft.com/office/drawing/2014/main" val="3291086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3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 cigarette use SC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ATS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6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cigarette use SC high school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YTS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5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ENDS (Electronic Nicotine Delivery Systems) use in SC 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YTS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6722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225559C-B339-27C1-8839-8587EAE12F4A}"/>
              </a:ext>
            </a:extLst>
          </p:cNvPr>
          <p:cNvSpPr txBox="1"/>
          <p:nvPr/>
        </p:nvSpPr>
        <p:spPr>
          <a:xfrm>
            <a:off x="4524550" y="5662233"/>
            <a:ext cx="6724129" cy="646331"/>
          </a:xfrm>
          <a:prstGeom prst="rect">
            <a:avLst/>
          </a:prstGeom>
          <a:noFill/>
          <a:ln w="28575">
            <a:solidFill>
              <a:srgbClr val="AAC4E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6"/>
                </a:solidFill>
              </a:rPr>
              <a:t>INSIGHT: Tobacco Use Disorders were not being diagnosed by outpatient SCDMH providers</a:t>
            </a:r>
          </a:p>
        </p:txBody>
      </p:sp>
    </p:spTree>
    <p:extLst>
      <p:ext uri="{BB962C8B-B14F-4D97-AF65-F5344CB8AC3E}">
        <p14:creationId xmlns:p14="http://schemas.microsoft.com/office/powerpoint/2010/main" val="74634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499E-7C25-8EFE-0291-20EDE62C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State Tobacco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ACE0-FD36-9FA9-7675-D41FB9933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 participants</a:t>
            </a:r>
          </a:p>
          <a:p>
            <a:pPr lvl="1"/>
            <a:r>
              <a:rPr lang="en-US" dirty="0"/>
              <a:t>SC DPH (formerly SC DHEC)</a:t>
            </a:r>
          </a:p>
          <a:p>
            <a:pPr lvl="1"/>
            <a:r>
              <a:rPr lang="en-US" dirty="0"/>
              <a:t>SC DAODAS</a:t>
            </a:r>
          </a:p>
          <a:p>
            <a:pPr lvl="1"/>
            <a:r>
              <a:rPr lang="en-US" dirty="0"/>
              <a:t>SC DMH</a:t>
            </a:r>
          </a:p>
          <a:p>
            <a:r>
              <a:rPr lang="en-US" dirty="0"/>
              <a:t>Collaboration which originated from the 2018 SC Leadership Academy for Tobacco-Free Recovery</a:t>
            </a:r>
          </a:p>
          <a:p>
            <a:r>
              <a:rPr lang="en-US" dirty="0"/>
              <a:t>Discussion about ways to address disparity between documented diagnoses and prevalence</a:t>
            </a:r>
          </a:p>
          <a:p>
            <a:r>
              <a:rPr lang="en-US" dirty="0"/>
              <a:t>SC DPH provided regular funding to DAODAS and DMH to implement tobacco cessation training and services and agreed to use part of these funds to support a Quality Improvement (QI)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E6F8-0337-72E2-9096-F9683C9FC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CCC4-1F15-8740-874B-FAA6616A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QI Project </a:t>
            </a:r>
            <a:r>
              <a:rPr lang="en-US" dirty="0" err="1"/>
              <a:t>STEps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9924C7-1386-1926-4E06-F90EBBF91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GOAL: Develop a quality improvement project with accreditation for physicians, NPs and PAs with a goal of increasing the rates of Tobacco Use Disorders in the outpatient SC DMH patient population.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31C8A5-D2B5-E799-851C-4A5299163D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Designed project</a:t>
            </a:r>
          </a:p>
          <a:p>
            <a:r>
              <a:rPr lang="en-US" dirty="0"/>
              <a:t>Applied for CME (Continuing Medical Education) and MOC (Maintenance of Certification) credits through USC School of Medicine CME Office</a:t>
            </a:r>
          </a:p>
          <a:p>
            <a:r>
              <a:rPr lang="en-US" dirty="0"/>
              <a:t>Submitted project to the SC DMH IRB (Institutional Review Board) and obtained “Exempt Status” </a:t>
            </a:r>
          </a:p>
          <a:p>
            <a:r>
              <a:rPr lang="en-US" dirty="0"/>
              <a:t>Received approval from SC DMH leadership</a:t>
            </a:r>
          </a:p>
          <a:p>
            <a:r>
              <a:rPr lang="en-US" dirty="0"/>
              <a:t>Formed Planning Committee</a:t>
            </a:r>
          </a:p>
          <a:p>
            <a:r>
              <a:rPr lang="en-US" dirty="0"/>
              <a:t>Set dates</a:t>
            </a:r>
          </a:p>
          <a:p>
            <a:r>
              <a:rPr lang="en-US" dirty="0"/>
              <a:t>Developed materials for project implementation</a:t>
            </a:r>
          </a:p>
          <a:p>
            <a:r>
              <a:rPr lang="en-US" dirty="0"/>
              <a:t>Implemented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2B5B6-79D5-19E6-BCF1-A37A497F4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19C780F-3F4B-C25D-339B-4C73284C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3376"/>
            <a:ext cx="10511627" cy="1012785"/>
          </a:xfrm>
        </p:spPr>
        <p:txBody>
          <a:bodyPr/>
          <a:lstStyle/>
          <a:p>
            <a:r>
              <a:rPr lang="en-US" dirty="0"/>
              <a:t>QI Project details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AFA1BDF-F80E-182A-1FEA-5A641E953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399" y="1762677"/>
            <a:ext cx="10511627" cy="49688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3 Phases</a:t>
            </a:r>
          </a:p>
          <a:p>
            <a:pPr>
              <a:spcBef>
                <a:spcPts val="600"/>
              </a:spcBef>
            </a:pPr>
            <a:r>
              <a:rPr lang="en-US" dirty="0"/>
              <a:t>Phase 1 (10/23/23 – 11/29/23)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read article “Tobacco Use and Mental Illness: A Wake-Up Call for Psychiatrists”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Participant reviews their individual data about the #/% of patients they have seen in the past 6 months with a diagnosis of a Tobacco Use Disorder and compares this to actual prevalence rates and peer rates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Participant reflects on these rates and answers questions about how they approach patients with these conditions and the barriers they face</a:t>
            </a:r>
          </a:p>
          <a:p>
            <a:pPr>
              <a:spcBef>
                <a:spcPts val="600"/>
              </a:spcBef>
            </a:pPr>
            <a:r>
              <a:rPr lang="en-US" dirty="0"/>
              <a:t>Phase 2 (4/22/24 – 5/20/24): same as Phase 1, except they aren’t required to read the article again</a:t>
            </a:r>
          </a:p>
          <a:p>
            <a:pPr>
              <a:spcBef>
                <a:spcPts val="600"/>
              </a:spcBef>
            </a:pPr>
            <a:r>
              <a:rPr lang="en-US" dirty="0"/>
              <a:t>Phase 3 (10/21/24-11/18/24): same as Phase 2</a:t>
            </a:r>
          </a:p>
          <a:p>
            <a:pPr>
              <a:spcBef>
                <a:spcPts val="600"/>
              </a:spcBef>
            </a:pPr>
            <a:r>
              <a:rPr lang="en-US" dirty="0"/>
              <a:t>Planning Committee reviewed data at each phase and CME credit awarded after each phase; </a:t>
            </a:r>
          </a:p>
          <a:p>
            <a:pPr>
              <a:spcBef>
                <a:spcPts val="600"/>
              </a:spcBef>
            </a:pPr>
            <a:r>
              <a:rPr lang="en-US" dirty="0"/>
              <a:t>MOC credit awarded after completion of Phase 3 and review by planning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9C020-17FB-AF9D-BDDA-2BBB36E1F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8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E09515-5CAB-0E10-13A9-5CD81DDB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1" y="731520"/>
            <a:ext cx="3695308" cy="1362057"/>
          </a:xfrm>
        </p:spPr>
        <p:txBody>
          <a:bodyPr/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3F40F-E216-D3CF-9EE9-B6A24D6B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DE2A55-156D-AF28-27D6-B0AECA0F385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7801437"/>
              </p:ext>
            </p:extLst>
          </p:nvPr>
        </p:nvGraphicFramePr>
        <p:xfrm>
          <a:off x="5630945" y="354970"/>
          <a:ext cx="4232634" cy="127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370">
                  <a:extLst>
                    <a:ext uri="{9D8B030D-6E8A-4147-A177-3AD203B41FA5}">
                      <a16:colId xmlns:a16="http://schemas.microsoft.com/office/drawing/2014/main" val="1325460913"/>
                    </a:ext>
                  </a:extLst>
                </a:gridCol>
                <a:gridCol w="951264">
                  <a:extLst>
                    <a:ext uri="{9D8B030D-6E8A-4147-A177-3AD203B41FA5}">
                      <a16:colId xmlns:a16="http://schemas.microsoft.com/office/drawing/2014/main" val="2551271443"/>
                    </a:ext>
                  </a:extLst>
                </a:gridCol>
              </a:tblGrid>
              <a:tr h="40981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Participants (prescribers)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51462"/>
                  </a:ext>
                </a:extLst>
              </a:tr>
              <a:tr h="36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CME hours granted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428082"/>
                  </a:ext>
                </a:extLst>
              </a:tr>
              <a:tr h="4663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MOC credit granted (physicians)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075773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B26E628-646E-BFD0-4F3B-0715D8A30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38924"/>
              </p:ext>
            </p:extLst>
          </p:nvPr>
        </p:nvGraphicFramePr>
        <p:xfrm>
          <a:off x="290834" y="2171131"/>
          <a:ext cx="5805166" cy="399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CF1EA8F-7FA6-5A98-2719-0C6371F79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911541"/>
              </p:ext>
            </p:extLst>
          </p:nvPr>
        </p:nvGraphicFramePr>
        <p:xfrm>
          <a:off x="6334813" y="2177592"/>
          <a:ext cx="5610343" cy="399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7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C84FAF3B-F197-41B4-D4C0-7F33A6A5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45964"/>
            <a:ext cx="7843837" cy="1012782"/>
          </a:xfrm>
        </p:spPr>
        <p:txBody>
          <a:bodyPr/>
          <a:lstStyle/>
          <a:p>
            <a:r>
              <a:rPr lang="en-US" dirty="0"/>
              <a:t>Raw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880EE-96A6-C499-02EF-8BD4149EA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82BE62-D21C-D783-3D81-614CC7C1A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01422"/>
              </p:ext>
            </p:extLst>
          </p:nvPr>
        </p:nvGraphicFramePr>
        <p:xfrm>
          <a:off x="2009243" y="1312480"/>
          <a:ext cx="6504483" cy="465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100">
                  <a:extLst>
                    <a:ext uri="{9D8B030D-6E8A-4147-A177-3AD203B41FA5}">
                      <a16:colId xmlns:a16="http://schemas.microsoft.com/office/drawing/2014/main" val="441500864"/>
                    </a:ext>
                  </a:extLst>
                </a:gridCol>
                <a:gridCol w="1719684">
                  <a:extLst>
                    <a:ext uri="{9D8B030D-6E8A-4147-A177-3AD203B41FA5}">
                      <a16:colId xmlns:a16="http://schemas.microsoft.com/office/drawing/2014/main" val="159063061"/>
                    </a:ext>
                  </a:extLst>
                </a:gridCol>
                <a:gridCol w="1184425">
                  <a:extLst>
                    <a:ext uri="{9D8B030D-6E8A-4147-A177-3AD203B41FA5}">
                      <a16:colId xmlns:a16="http://schemas.microsoft.com/office/drawing/2014/main" val="1885688028"/>
                    </a:ext>
                  </a:extLst>
                </a:gridCol>
                <a:gridCol w="1526142">
                  <a:extLst>
                    <a:ext uri="{9D8B030D-6E8A-4147-A177-3AD203B41FA5}">
                      <a16:colId xmlns:a16="http://schemas.microsoft.com/office/drawing/2014/main" val="1466902454"/>
                    </a:ext>
                  </a:extLst>
                </a:gridCol>
                <a:gridCol w="1034132">
                  <a:extLst>
                    <a:ext uri="{9D8B030D-6E8A-4147-A177-3AD203B41FA5}">
                      <a16:colId xmlns:a16="http://schemas.microsoft.com/office/drawing/2014/main" val="664654850"/>
                    </a:ext>
                  </a:extLst>
                </a:gridCol>
              </a:tblGrid>
              <a:tr h="353752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Non-participating Providers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Participating Providers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48759"/>
                  </a:ext>
                </a:extLst>
              </a:tr>
              <a:tr h="3468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7915"/>
                  </a:ext>
                </a:extLst>
              </a:tr>
              <a:tr h="39963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&lt;18 Years with a </a:t>
                      </a:r>
                      <a:r>
                        <a:rPr lang="en-US" sz="1600" b="1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TUDDx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8452"/>
                  </a:ext>
                </a:extLst>
              </a:tr>
              <a:tr h="3996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11,104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/ 4171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051462"/>
                  </a:ext>
                </a:extLst>
              </a:tr>
              <a:tr h="3468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/ 9,967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/ 3,141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75773"/>
                  </a:ext>
                </a:extLst>
              </a:tr>
              <a:tr h="6070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/ 10,739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/ 3,672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54324"/>
                  </a:ext>
                </a:extLst>
              </a:tr>
              <a:tr h="34477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Patients ≥18 Years with a </a:t>
                      </a:r>
                      <a:r>
                        <a:rPr lang="en-US" sz="1600" b="1" i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TUDDx</a:t>
                      </a:r>
                      <a:endParaRPr lang="en-US" sz="1600" b="1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41748"/>
                  </a:ext>
                </a:extLst>
              </a:tr>
              <a:tr h="6070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2,431 / 33,505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1,345 / 9,100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04151"/>
                  </a:ext>
                </a:extLst>
              </a:tr>
              <a:tr h="6070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2,537 / 29,832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2,001 / 7,522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40935"/>
                  </a:ext>
                </a:extLst>
              </a:tr>
              <a:tr h="6070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3,599 / 32,097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1,508 / 4,595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32.8%%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22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3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A28E9A-FED2-8B73-6CCC-3E7DA574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21B78A-92B6-B6CB-C3C0-2E35304A03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B1B1B"/>
                </a:solidFill>
                <a:effectLst/>
                <a:latin typeface="Roboto Mono Web"/>
              </a:rPr>
              <a:t>Prochaska JJ, Das S, Young-Wolff KC. Smoking, Mental Illness, and Public Health. Annu Rev Public Health. 2017 Mar 20;38:165-185.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lang="en-US" b="0" i="0" dirty="0">
                <a:solidFill>
                  <a:srgbClr val="1B1B1B"/>
                </a:solidFill>
                <a:effectLst/>
                <a:latin typeface="Roboto Mono Web"/>
              </a:rPr>
              <a:t>: 10.1146/annurev-publhealth-031816-044618.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Roboto Mono Web"/>
              </a:rPr>
              <a:t>Epub</a:t>
            </a:r>
            <a:r>
              <a:rPr lang="en-US" b="0" i="0" dirty="0">
                <a:solidFill>
                  <a:srgbClr val="1B1B1B"/>
                </a:solidFill>
                <a:effectLst/>
                <a:latin typeface="Roboto Mono Web"/>
              </a:rPr>
              <a:t> 2016 Dec 16. PMID: 27992725; PMCID: PMC5788573.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69791-EB84-4784-28E7-C11F929CF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129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{679AA33F-656F-4446-80DC-37E254A155C2}tf78438558_win32</Template>
  <TotalTime>214</TotalTime>
  <Words>657</Words>
  <Application>Microsoft Office PowerPoint</Application>
  <PresentationFormat>Widescreen</PresentationFormat>
  <Paragraphs>113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Roboto Mono Web</vt:lpstr>
      <vt:lpstr>Sabon Next LT</vt:lpstr>
      <vt:lpstr>Custom</vt:lpstr>
      <vt:lpstr>Smoke Free SC Supporting &amp; Educating Behavioral health providers Panel Presentation</vt:lpstr>
      <vt:lpstr>Problem</vt:lpstr>
      <vt:lpstr>Joint State Tobacco Group</vt:lpstr>
      <vt:lpstr>QI Project STEps</vt:lpstr>
      <vt:lpstr>QI Project details</vt:lpstr>
      <vt:lpstr>Results</vt:lpstr>
      <vt:lpstr>Raw Data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Eve Fields</dc:creator>
  <cp:lastModifiedBy>Eve Fields</cp:lastModifiedBy>
  <cp:revision>8</cp:revision>
  <dcterms:created xsi:type="dcterms:W3CDTF">2025-05-13T22:28:39Z</dcterms:created>
  <dcterms:modified xsi:type="dcterms:W3CDTF">2025-05-14T22:41:34Z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