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8" r:id="rId2"/>
  </p:sldMasterIdLst>
  <p:notesMasterIdLst>
    <p:notesMasterId r:id="rId23"/>
  </p:notesMasterIdLst>
  <p:sldIdLst>
    <p:sldId id="256" r:id="rId3"/>
    <p:sldId id="257" r:id="rId4"/>
    <p:sldId id="258" r:id="rId5"/>
    <p:sldId id="259" r:id="rId6"/>
    <p:sldId id="260" r:id="rId7"/>
    <p:sldId id="277" r:id="rId8"/>
    <p:sldId id="280" r:id="rId9"/>
    <p:sldId id="261" r:id="rId10"/>
    <p:sldId id="263" r:id="rId11"/>
    <p:sldId id="262" r:id="rId12"/>
    <p:sldId id="281" r:id="rId13"/>
    <p:sldId id="264" r:id="rId14"/>
    <p:sldId id="265" r:id="rId15"/>
    <p:sldId id="266" r:id="rId16"/>
    <p:sldId id="267" r:id="rId17"/>
    <p:sldId id="268" r:id="rId18"/>
    <p:sldId id="269" r:id="rId19"/>
    <p:sldId id="270" r:id="rId20"/>
    <p:sldId id="271" r:id="rId21"/>
    <p:sldId id="282"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F3F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0751" autoAdjust="0"/>
  </p:normalViewPr>
  <p:slideViewPr>
    <p:cSldViewPr snapToGrid="0" snapToObjects="1">
      <p:cViewPr varScale="1">
        <p:scale>
          <a:sx n="77" d="100"/>
          <a:sy n="77" d="100"/>
        </p:scale>
        <p:origin x="1618" y="6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rbara Derrick" userId="33be59e6-84bf-4428-89a5-3abfc80f4dd4" providerId="ADAL" clId="{11103434-079A-4FA0-8F68-0704CC971770}"/>
    <pc:docChg chg="modSld">
      <pc:chgData name="Barbara Derrick" userId="33be59e6-84bf-4428-89a5-3abfc80f4dd4" providerId="ADAL" clId="{11103434-079A-4FA0-8F68-0704CC971770}" dt="2026-05-20T12:42:53.249" v="4" actId="1076"/>
      <pc:docMkLst>
        <pc:docMk/>
      </pc:docMkLst>
      <pc:sldChg chg="modSp mod">
        <pc:chgData name="Barbara Derrick" userId="33be59e6-84bf-4428-89a5-3abfc80f4dd4" providerId="ADAL" clId="{11103434-079A-4FA0-8F68-0704CC971770}" dt="2026-05-20T12:42:53.249" v="4" actId="1076"/>
        <pc:sldMkLst>
          <pc:docMk/>
          <pc:sldMk cId="0" sldId="256"/>
        </pc:sldMkLst>
        <pc:picChg chg="mod">
          <ac:chgData name="Barbara Derrick" userId="33be59e6-84bf-4428-89a5-3abfc80f4dd4" providerId="ADAL" clId="{11103434-079A-4FA0-8F68-0704CC971770}" dt="2026-05-20T12:42:53.249" v="4" actId="1076"/>
          <ac:picMkLst>
            <pc:docMk/>
            <pc:sldMk cId="0" sldId="256"/>
            <ac:picMk id="6" creationId="{E0A5ADEF-778A-30DB-C78D-5614E77802E4}"/>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3BA47D1-192A-4506-8E36-3E74C0560F92}" type="datetimeFigureOut">
              <a:rPr lang="en-US" smtClean="0"/>
              <a:t>5/20/2026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1F70B7F-67AD-4218-B5E4-DA64D3465CCD}" type="slidenum">
              <a:rPr lang="en-US" smtClean="0"/>
              <a:t>‹#›</a:t>
            </a:fld>
            <a:endParaRPr lang="en-US"/>
          </a:p>
        </p:txBody>
      </p:sp>
    </p:spTree>
    <p:extLst>
      <p:ext uri="{BB962C8B-B14F-4D97-AF65-F5344CB8AC3E}">
        <p14:creationId xmlns:p14="http://schemas.microsoft.com/office/powerpoint/2010/main" val="33444730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Good morning everyone, and thank you for the opportunity to be here. I’m very excited to be with you to celebrate our past and look forward to the future of tobacco prevention and control in South Carolina. My name is Sharon Biggers, and I have worked in tobacco control on the local, regional and state level for three decades, and now work at the national level across all state and territorial tobacco control programs to increase capacity and access to cessation. I’m pleased to be able to share some of our history with you. </a:t>
            </a:r>
            <a:br>
              <a:rPr lang="en-US" sz="1200" kern="1200" dirty="0">
                <a:solidFill>
                  <a:schemeClr val="tx1"/>
                </a:solidFill>
                <a:effectLst/>
                <a:latin typeface="+mn-lt"/>
                <a:ea typeface="+mn-ea"/>
                <a:cs typeface="+mn-cs"/>
              </a:rPr>
            </a:b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Today I want us to spend a little time reflecting on where we’ve been as a tobacco control movement — nationally and here in South Carolina.  Barbara asked that I cover 25, but since I’m been doing this for 30 years, I threw in the extra 5 years for fun</a:t>
            </a:r>
            <a:r>
              <a:rPr lang="en-US" sz="1200" kern="1200" dirty="0">
                <a:solidFill>
                  <a:schemeClr val="tx1"/>
                </a:solidFill>
                <a:effectLst/>
                <a:latin typeface="+mn-lt"/>
                <a:ea typeface="+mn-ea"/>
                <a:cs typeface="+mn-cs"/>
                <a:sym typeface="Segoe UI Emoji" panose="020B0502040204020203" pitchFamily="34" charset="0"/>
              </a:rPr>
              <a:t>😊</a:t>
            </a:r>
            <a:br>
              <a:rPr lang="en-US" sz="1200" kern="1200" dirty="0">
                <a:solidFill>
                  <a:schemeClr val="tx1"/>
                </a:solidFill>
                <a:effectLst/>
                <a:latin typeface="+mn-lt"/>
                <a:ea typeface="+mn-ea"/>
                <a:cs typeface="+mn-cs"/>
              </a:rPr>
            </a:b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This field has evolved quite dramatically over this time period. What started largely as public education and awareness campaigns grew into one of the most successful public health movements recognized today.</a:t>
            </a:r>
          </a:p>
          <a:p>
            <a:endParaRPr lang="en-US" dirty="0"/>
          </a:p>
        </p:txBody>
      </p:sp>
      <p:sp>
        <p:nvSpPr>
          <p:cNvPr id="4" name="Slide Number Placeholder 3"/>
          <p:cNvSpPr>
            <a:spLocks noGrp="1"/>
          </p:cNvSpPr>
          <p:nvPr>
            <p:ph type="sldNum" sz="quarter" idx="5"/>
          </p:nvPr>
        </p:nvSpPr>
        <p:spPr/>
        <p:txBody>
          <a:bodyPr/>
          <a:lstStyle/>
          <a:p>
            <a:fld id="{51F70B7F-67AD-4218-B5E4-DA64D3465CCD}" type="slidenum">
              <a:rPr lang="en-US" smtClean="0"/>
              <a:t>1</a:t>
            </a:fld>
            <a:endParaRPr lang="en-US"/>
          </a:p>
        </p:txBody>
      </p:sp>
    </p:spTree>
    <p:extLst>
      <p:ext uri="{BB962C8B-B14F-4D97-AF65-F5344CB8AC3E}">
        <p14:creationId xmlns:p14="http://schemas.microsoft.com/office/powerpoint/2010/main" val="38566003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sz="1200" b="0" kern="1200" dirty="0">
                <a:solidFill>
                  <a:schemeClr val="tx1"/>
                </a:solidFill>
                <a:effectLst/>
                <a:latin typeface="+mn-lt"/>
                <a:ea typeface="+mn-ea"/>
                <a:cs typeface="+mn-cs"/>
              </a:rPr>
              <a:t>When we talk about tobacco control history, we’re really talking about culture change. Over the last 30 years, smoking shifted from something deeply normalized in American life to something many young people today can barely imagine being allowed in hospitals, offices, or airplanes. But this story is bigger than changing social norms. Tobacco use remains the leading preventable cause of death in the United States, and the last three decades transformed tobacco control from scattered education efforts into coordinated public health action focused on policy, healthcare systems, prevention, cessation, and community partnerships. </a:t>
            </a:r>
            <a:endParaRPr lang="en-US" sz="1200" b="1" kern="1200" dirty="0">
              <a:solidFill>
                <a:schemeClr val="tx1"/>
              </a:solidFill>
              <a:effectLst/>
              <a:latin typeface="+mn-lt"/>
              <a:ea typeface="+mn-ea"/>
              <a:cs typeface="+mn-cs"/>
            </a:endParaRPr>
          </a:p>
          <a:p>
            <a:endParaRPr lang="en-US" sz="1200" b="0" kern="1200" dirty="0">
              <a:solidFill>
                <a:schemeClr val="tx1"/>
              </a:solidFill>
              <a:effectLst/>
              <a:latin typeface="+mn-lt"/>
              <a:ea typeface="+mn-ea"/>
              <a:cs typeface="+mn-cs"/>
            </a:endParaRPr>
          </a:p>
          <a:p>
            <a:r>
              <a:rPr lang="en-US" sz="1200" b="0" kern="1200" dirty="0">
                <a:solidFill>
                  <a:schemeClr val="tx1"/>
                </a:solidFill>
                <a:effectLst/>
                <a:latin typeface="+mn-lt"/>
                <a:ea typeface="+mn-ea"/>
                <a:cs typeface="+mn-cs"/>
              </a:rPr>
              <a:t>South Carolina played an important role in that progress through smokefree policy efforts, coalition building, and growing healthcare engagement. And while we’ve made tremendous progress, the work is far from over. The next chapter will require new approaches to nicotine products, stronger healthcare integration, and continued adaptation to an evolving public health landscape. So today is not only about celebrating how far we’ve come,  it’s also about helping shape South Carolina’s future in tobacco prevention and control.</a:t>
            </a:r>
            <a:endParaRPr lang="en-US" sz="1200" b="1"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If you were around in the early 1990s, the tobacco environment looked completely different than it does today.</a:t>
            </a:r>
          </a:p>
          <a:p>
            <a:r>
              <a:rPr lang="en-US" dirty="0"/>
              <a:t>Smoking was everywhere. Restaurants had smoking sections. People smoked in offices. Airplanes still allowed smoking into the early 1990s. Cigarette vending machines were common.</a:t>
            </a:r>
          </a:p>
          <a:p>
            <a:endParaRPr lang="en-US" dirty="0"/>
          </a:p>
          <a:p>
            <a:r>
              <a:rPr lang="en-US" dirty="0"/>
              <a:t>Tobacco advertising was deeply embedded in American culture. Sports sponsorships. Magazine ads. Convenience stores. Billboards.</a:t>
            </a:r>
          </a:p>
          <a:p>
            <a:r>
              <a:rPr lang="en-US" dirty="0"/>
              <a:t>Youth smoking rates were also significantly higher. And while we understood smoking was harmful, the public conversation around secondhand smoke was still developing.</a:t>
            </a:r>
          </a:p>
          <a:p>
            <a:r>
              <a:rPr lang="en-US" dirty="0"/>
              <a:t>For younger audiences today, some of these images almost feel unreal.</a:t>
            </a:r>
          </a:p>
          <a:p>
            <a:r>
              <a:rPr lang="en-US" dirty="0"/>
              <a:t>That’s important because it reminds us just how much cultural change has occurred in one generation.</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sz="1200" kern="1200" dirty="0">
                <a:solidFill>
                  <a:schemeClr val="tx1"/>
                </a:solidFill>
                <a:effectLst/>
                <a:latin typeface="+mn-lt"/>
                <a:ea typeface="+mn-ea"/>
                <a:cs typeface="+mn-cs"/>
              </a:rPr>
              <a:t>The 1990s were a major turning point in tobacco control, when science, policy, and public awareness began aligning in powerful ways. In 1992, the EPA classified secondhand smoke as a known carcinogen, shifting the conversation from personal choice to public health protection. Then in 1994, tobacco executives testified before Congress that nicotine was not addictive — a moment that intensified public distrust of the tobacco industry.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1996, the FDA began asserting authority over tobacco products, particularly around youth access and marketing, signaling a growing push for regulation. Then came the 1998 Master Settlement Agreement, which restricted tobacco marketing and helped states build long-term tobacco control infrastructure. South Carolina began receiving and continues to receive millions of dollars annually through the settlement, though none of it is now dedicated specifically to tobacco control. Toward the end of the decade, CDC released its Best Practices framework, helping define what comprehensive tobacco control should look like — including coalitions, media campaigns, </a:t>
            </a:r>
            <a:r>
              <a:rPr lang="en-US" sz="1200" kern="1200" dirty="0" err="1">
                <a:solidFill>
                  <a:schemeClr val="tx1"/>
                </a:solidFill>
                <a:effectLst/>
                <a:latin typeface="+mn-lt"/>
                <a:ea typeface="+mn-ea"/>
                <a:cs typeface="+mn-cs"/>
              </a:rPr>
              <a:t>Quitlines</a:t>
            </a:r>
            <a:r>
              <a:rPr lang="en-US" sz="1200" kern="1200" dirty="0">
                <a:solidFill>
                  <a:schemeClr val="tx1"/>
                </a:solidFill>
                <a:effectLst/>
                <a:latin typeface="+mn-lt"/>
                <a:ea typeface="+mn-ea"/>
                <a:cs typeface="+mn-cs"/>
              </a:rPr>
              <a:t>, policy change, and surveillance. Together, these milestones laid the foundation for modern tobacco control: stronger science, stronger policy, and coordinated systems-level prevention and cessation efforts.</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sz="1200" kern="1200" dirty="0">
                <a:solidFill>
                  <a:schemeClr val="tx1"/>
                </a:solidFill>
                <a:effectLst/>
                <a:latin typeface="+mn-lt"/>
                <a:ea typeface="+mn-ea"/>
                <a:cs typeface="+mn-cs"/>
              </a:rPr>
              <a:t>What did things look like during that time frame in South Carolina? Efforts were very local coalition focused, with about 15 coalitions statewide. We were operating under what was then known as “Project ASSIST”, which was the precursor to CDC Office on Smoking and Health’s national tobacco control framework. Many of these partnership, including the work of the American Cancer Society and National Cancer Institute that funded ASSIST, laid the groundwork for advancing tobacco control in South Carolina.</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During this time, we had a major focus on cigarette smoking. Just to give you a snapshot of what smoking rates looked like at the time, adults were up close to 30%.</a:t>
            </a:r>
          </a:p>
          <a:p>
            <a:endParaRPr lang="en-US" dirty="0"/>
          </a:p>
        </p:txBody>
      </p:sp>
      <p:sp>
        <p:nvSpPr>
          <p:cNvPr id="4" name="Slide Number Placeholder 3"/>
          <p:cNvSpPr>
            <a:spLocks noGrp="1"/>
          </p:cNvSpPr>
          <p:nvPr>
            <p:ph type="sldNum" sz="quarter" idx="5"/>
          </p:nvPr>
        </p:nvSpPr>
        <p:spPr/>
        <p:txBody>
          <a:bodyPr/>
          <a:lstStyle/>
          <a:p>
            <a:fld id="{51F70B7F-67AD-4218-B5E4-DA64D3465CCD}" type="slidenum">
              <a:rPr lang="en-US" smtClean="0"/>
              <a:t>6</a:t>
            </a:fld>
            <a:endParaRPr lang="en-US"/>
          </a:p>
        </p:txBody>
      </p:sp>
    </p:spTree>
    <p:extLst>
      <p:ext uri="{BB962C8B-B14F-4D97-AF65-F5344CB8AC3E}">
        <p14:creationId xmlns:p14="http://schemas.microsoft.com/office/powerpoint/2010/main" val="21370682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And youth were as high as 33%.</a:t>
            </a:r>
          </a:p>
          <a:p>
            <a:endParaRPr lang="en-US" dirty="0"/>
          </a:p>
        </p:txBody>
      </p:sp>
      <p:sp>
        <p:nvSpPr>
          <p:cNvPr id="4" name="Slide Number Placeholder 3"/>
          <p:cNvSpPr>
            <a:spLocks noGrp="1"/>
          </p:cNvSpPr>
          <p:nvPr>
            <p:ph type="sldNum" sz="quarter" idx="5"/>
          </p:nvPr>
        </p:nvSpPr>
        <p:spPr/>
        <p:txBody>
          <a:bodyPr/>
          <a:lstStyle/>
          <a:p>
            <a:fld id="{51F70B7F-67AD-4218-B5E4-DA64D3465CCD}" type="slidenum">
              <a:rPr lang="en-US" smtClean="0"/>
              <a:t>7</a:t>
            </a:fld>
            <a:endParaRPr lang="en-US"/>
          </a:p>
        </p:txBody>
      </p:sp>
    </p:spTree>
    <p:extLst>
      <p:ext uri="{BB962C8B-B14F-4D97-AF65-F5344CB8AC3E}">
        <p14:creationId xmlns:p14="http://schemas.microsoft.com/office/powerpoint/2010/main" val="18329454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sz="1200" b="0" kern="1200" dirty="0">
                <a:solidFill>
                  <a:schemeClr val="tx1"/>
                </a:solidFill>
                <a:effectLst/>
                <a:latin typeface="+mn-lt"/>
                <a:ea typeface="+mn-ea"/>
                <a:cs typeface="+mn-cs"/>
              </a:rPr>
              <a:t>The 2000s marked a major shift in tobacco control — from individual education campaigns to broader systems-level approaches focused on prevention, cessation, healthcare integration, smoke-free air, and policy change. </a:t>
            </a:r>
          </a:p>
          <a:p>
            <a:endParaRPr lang="en-US" sz="1200" b="0" kern="1200" dirty="0">
              <a:solidFill>
                <a:schemeClr val="tx1"/>
              </a:solidFill>
              <a:effectLst/>
              <a:latin typeface="+mn-lt"/>
              <a:ea typeface="+mn-ea"/>
              <a:cs typeface="+mn-cs"/>
            </a:endParaRPr>
          </a:p>
          <a:p>
            <a:r>
              <a:rPr lang="en-US" sz="1200" b="0" kern="1200" dirty="0">
                <a:solidFill>
                  <a:schemeClr val="tx1"/>
                </a:solidFill>
                <a:effectLst/>
                <a:latin typeface="+mn-lt"/>
                <a:ea typeface="+mn-ea"/>
                <a:cs typeface="+mn-cs"/>
              </a:rPr>
              <a:t>In South Carolina, this era included the creation of the SC Tobacco Collaborative in 2001, the precursor to Smokefree SC, and the launch of the SC Tobacco Quitline in 2006. Around the same time, the national 1-800-QUIT-NOW portal expanded access to counseling, nicotine replacement therapy, and cessation support nationwide. Youth prevention efforts also became more targeted and evidence-based. </a:t>
            </a:r>
          </a:p>
          <a:p>
            <a:endParaRPr lang="en-US" sz="1200" b="0" kern="1200" dirty="0">
              <a:solidFill>
                <a:schemeClr val="tx1"/>
              </a:solidFill>
              <a:effectLst/>
              <a:latin typeface="+mn-lt"/>
              <a:ea typeface="+mn-ea"/>
              <a:cs typeface="+mn-cs"/>
            </a:endParaRPr>
          </a:p>
          <a:p>
            <a:r>
              <a:rPr lang="en-US" sz="1200" b="0" kern="1200" dirty="0">
                <a:solidFill>
                  <a:schemeClr val="tx1"/>
                </a:solidFill>
                <a:effectLst/>
                <a:latin typeface="+mn-lt"/>
                <a:ea typeface="+mn-ea"/>
                <a:cs typeface="+mn-cs"/>
              </a:rPr>
              <a:t>The Rage Against the Haze youth movement empowered hundreds of youth to become visible smokefree advocates in their schools and communities. Another major turning point came with the 2006 Surgeon General’s Report on Secondhand Smoke, which concluded there is no safe level of exposure. In South Carolina, later court decisions, including from the state Supreme Court, affirmed that local communities could enact their own smokefree ordinances, helping expand protections across the state. Healthcare systems also became increasingly engaged in tobacco treatment through screening, referrals, and cessation support integrated into routine care. Together, these efforts reflected the rise of comprehensive tobacco control strategies that combined policy, healthcare, prevention, media, and cessation services to create lasting population-level change.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It is really fun to encapsulate these accomplishments of this time so easily into one slide, but this represented incredible hard work, hard conversations, and wholesale changes in the way we operated to move tobacco control forward.</a:t>
            </a:r>
            <a:endParaRPr lang="en-US" sz="1200" b="1" kern="1200" dirty="0">
              <a:solidFill>
                <a:schemeClr val="tx1"/>
              </a:solidFill>
              <a:effectLst/>
              <a:latin typeface="+mn-lt"/>
              <a:ea typeface="+mn-ea"/>
              <a:cs typeface="+mn-cs"/>
            </a:endParaRPr>
          </a:p>
          <a:p>
            <a:endParaRPr lang="en-US" sz="1200" b="1"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Moving to 2009, the Family Smoking Prevention and Tobacco Control Act marked one of the most significant tobacco control actions to date.</a:t>
            </a:r>
          </a:p>
          <a:p>
            <a:r>
              <a:rPr lang="en-US" dirty="0"/>
              <a:t>For the first time, the law gave the FDA authority to regulate the manufacturing, marketing, and distribution of tobacco products. That was a major turning point because tobacco products had previously operated with far less federal oversight than many other consumer products.</a:t>
            </a:r>
          </a:p>
          <a:p>
            <a:r>
              <a:rPr lang="en-US" dirty="0"/>
              <a:t>The Act also focused heavily on reducing youth exposure to tobacco marketing. It restricted youth-oriented advertising tactics, limited flavored cigarettes that appealed to younger audiences, and placed new rules on how tobacco products could be promoted.</a:t>
            </a:r>
          </a:p>
          <a:p>
            <a:r>
              <a:rPr lang="en-US" dirty="0"/>
              <a:t>Another important component was stronger health warnings and product oversight. The law required more visible and graphic warning labels and gave the FDA the ability to review ingredients, product claims, and new tobacco products entering the market. However, the graphic warning labels are still tied up in litigation, 17 years later.</a:t>
            </a:r>
          </a:p>
          <a:p>
            <a:r>
              <a:rPr lang="en-US" dirty="0"/>
              <a:t>Overall, this legislation represented a major shift from simply educating the public about the dangers of tobacco to actively regulating the tobacco industry at the federal level.</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sz="1200" b="0" kern="1200" dirty="0">
                <a:solidFill>
                  <a:schemeClr val="tx1"/>
                </a:solidFill>
                <a:effectLst/>
                <a:latin typeface="+mn-lt"/>
                <a:ea typeface="+mn-ea"/>
                <a:cs typeface="+mn-cs"/>
              </a:rPr>
              <a:t>For many years, South Carolina had the lowest cigarette tax in the country, and raising it became one of the state’s longest-running tobacco control policy efforts. Public health advocates, healthcare organizations, and community partners spent nearly a decade educating policymakers and the public about the health and economic impact of tobacco use and the importance of increasing the cigarette tax as both a prevention and revenue strategy.</a:t>
            </a:r>
            <a:endParaRPr lang="en-US" sz="1200" b="1" kern="1200" dirty="0">
              <a:solidFill>
                <a:schemeClr val="tx1"/>
              </a:solidFill>
              <a:effectLst/>
              <a:latin typeface="+mn-lt"/>
              <a:ea typeface="+mn-ea"/>
              <a:cs typeface="+mn-cs"/>
            </a:endParaRPr>
          </a:p>
          <a:p>
            <a:r>
              <a:rPr lang="en-US" sz="1200" b="0" kern="1200" dirty="0">
                <a:solidFill>
                  <a:schemeClr val="tx1"/>
                </a:solidFill>
                <a:effectLst/>
                <a:latin typeface="+mn-lt"/>
                <a:ea typeface="+mn-ea"/>
                <a:cs typeface="+mn-cs"/>
              </a:rPr>
              <a:t>After 10 years of advocacy and legislative efforts, South Carolina successfully passed a cigarette tax increase in 2010. The tax increased from just 7 cents per pack to 57 cents per pack — a historic change for the state. This was significant not only because higher tobacco prices are proven to reduce smoking, especially among youth, but also because it represented a major shift in South Carolina’s approach to tobacco control policy.</a:t>
            </a:r>
            <a:endParaRPr lang="en-US" sz="1200" b="1" kern="1200" dirty="0">
              <a:solidFill>
                <a:schemeClr val="tx1"/>
              </a:solidFill>
              <a:effectLst/>
              <a:latin typeface="+mn-lt"/>
              <a:ea typeface="+mn-ea"/>
              <a:cs typeface="+mn-cs"/>
            </a:endParaRPr>
          </a:p>
          <a:p>
            <a:r>
              <a:rPr lang="en-US" sz="1200" b="0" kern="1200" dirty="0">
                <a:solidFill>
                  <a:schemeClr val="tx1"/>
                </a:solidFill>
                <a:effectLst/>
                <a:latin typeface="+mn-lt"/>
                <a:ea typeface="+mn-ea"/>
                <a:cs typeface="+mn-cs"/>
              </a:rPr>
              <a:t>Importantly, the legislation also dedicated a portion of the revenue — $5 million annually — to the South Carolina Department of Public Health to support essential tobacco prevention and cessation programs. Those funds helped strengthen statewide efforts in education, quit support, community programs, and broader public health initiatives aimed at reducing tobacco-related disease and death across South Carolina.</a:t>
            </a:r>
            <a:endParaRPr lang="en-US" sz="1200" b="1"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At the time, we moved out of the #1 lowest tax in the country position, but as you can see, as time has passed, we’re back down in the lowest tax group along with our Southeastern neighbors.</a:t>
            </a:r>
          </a:p>
          <a:p>
            <a:endParaRPr lang="en-US" dirty="0"/>
          </a:p>
        </p:txBody>
      </p:sp>
      <p:sp>
        <p:nvSpPr>
          <p:cNvPr id="4" name="Slide Number Placeholder 3"/>
          <p:cNvSpPr>
            <a:spLocks noGrp="1"/>
          </p:cNvSpPr>
          <p:nvPr>
            <p:ph type="sldNum" sz="quarter" idx="5"/>
          </p:nvPr>
        </p:nvSpPr>
        <p:spPr/>
        <p:txBody>
          <a:bodyPr/>
          <a:lstStyle/>
          <a:p>
            <a:fld id="{51F70B7F-67AD-4218-B5E4-DA64D3465CCD}" type="slidenum">
              <a:rPr lang="en-US" smtClean="0"/>
              <a:t>11</a:t>
            </a:fld>
            <a:endParaRPr lang="en-US"/>
          </a:p>
        </p:txBody>
      </p:sp>
    </p:spTree>
    <p:extLst>
      <p:ext uri="{BB962C8B-B14F-4D97-AF65-F5344CB8AC3E}">
        <p14:creationId xmlns:p14="http://schemas.microsoft.com/office/powerpoint/2010/main" val="23586182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One of the most significant shifts in tobacco control over the last decade has been the rapid rise of electronic cigarettes and vaping products. What began as a relatively small market quickly became a major public health concern, particularly among youth. By the late 2010s, youth e-cigarette use had surged, driven by flavored products, social media marketing, and devices that were easy to conceal.</a:t>
            </a:r>
          </a:p>
          <a:p>
            <a:r>
              <a:rPr lang="en-US" dirty="0"/>
              <a:t>This created an entirely new landscape for public health. Unlike traditional combustible tobacco products, vaping introduced new questions about nicotine addiction, long-term health effects, youth appeal, product regulation, and cessation that we are still working to fully understand today.</a:t>
            </a:r>
          </a:p>
          <a:p>
            <a:r>
              <a:rPr lang="en-US" dirty="0"/>
              <a:t>In 2019, these concerns intensified with the EVALI outbreak — e-cigarette or vaping product use-associated lung injury — which hospitalized thousands of people nationwide and resulted in dozens of deaths. Investigations later identified Vitamin E acetate, an additive commonly found in some THC-containing vaping products, as a primary cause of the lung injuries. The outbreak highlighted how quickly new products and additives can emerge ahead of research, surveillance, and regulation, creating major challenges for public health response and consumer safety.</a:t>
            </a:r>
          </a:p>
          <a:p>
            <a:r>
              <a:rPr lang="en-US" dirty="0"/>
              <a:t>At the same time, vaping sparked ongoing and often complex discussions around harm reduction. Many public health and clinical experts view e-cigarettes as potentially less harmful than combustible cigarettes and as a possible pathway for adult smokers to transition away from smoking. Others have raised concerns about youth initiation, long-term nicotine addiction, dual use, and the potential to undermine decades of progress in tobacco prevention. These conversations continue today and reflect the complexity of balancing prevention, cessation, and risk reduction in a rapidly evolving environment.</a:t>
            </a:r>
          </a:p>
          <a:p>
            <a:r>
              <a:rPr lang="en-US" dirty="0"/>
              <a:t>The rapid evolution of vaping products has also created challenges for surveillance, education, cessation approaches, and policy development. New devices, disposable products, synthetic nicotine products, and changing marketing strategies often emerge faster than research and regulation can keep pace. Overall, the rise of vaping products marked a new and far more complex era in tobacco control.</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sz="1200" b="0" kern="1200" dirty="0">
                <a:solidFill>
                  <a:schemeClr val="tx1"/>
                </a:solidFill>
                <a:effectLst/>
                <a:latin typeface="+mn-lt"/>
                <a:ea typeface="+mn-ea"/>
                <a:cs typeface="+mn-cs"/>
              </a:rPr>
              <a:t>Media campaigns have become one of the most influential tools in tobacco control, helping shift public perception, reduce tobacco initiation, and increase quit attempts.</a:t>
            </a:r>
            <a:endParaRPr lang="en-US" sz="1200" b="1" kern="1200" dirty="0">
              <a:solidFill>
                <a:schemeClr val="tx1"/>
              </a:solidFill>
              <a:effectLst/>
              <a:latin typeface="+mn-lt"/>
              <a:ea typeface="+mn-ea"/>
              <a:cs typeface="+mn-cs"/>
            </a:endParaRPr>
          </a:p>
          <a:p>
            <a:r>
              <a:rPr lang="en-US" sz="1200" b="0" kern="1200" dirty="0">
                <a:solidFill>
                  <a:schemeClr val="tx1"/>
                </a:solidFill>
                <a:effectLst/>
                <a:latin typeface="+mn-lt"/>
                <a:ea typeface="+mn-ea"/>
                <a:cs typeface="+mn-cs"/>
              </a:rPr>
              <a:t>A major milestone was the CDC’s Tips From Former Smokers campaign, launched in 2012. By sharing real stories of people living with smoking-related disease, the campaign used powerful, emotional storytelling to encourage quitting and increase awareness of tobacco’s health impacts.</a:t>
            </a:r>
            <a:endParaRPr lang="en-US" sz="1200" b="1" kern="1200" dirty="0">
              <a:solidFill>
                <a:schemeClr val="tx1"/>
              </a:solidFill>
              <a:effectLst/>
              <a:latin typeface="+mn-lt"/>
              <a:ea typeface="+mn-ea"/>
              <a:cs typeface="+mn-cs"/>
            </a:endParaRPr>
          </a:p>
          <a:p>
            <a:endParaRPr lang="en-US" sz="1200" b="0" kern="1200" dirty="0">
              <a:solidFill>
                <a:schemeClr val="tx1"/>
              </a:solidFill>
              <a:effectLst/>
              <a:latin typeface="+mn-lt"/>
              <a:ea typeface="+mn-ea"/>
              <a:cs typeface="+mn-cs"/>
            </a:endParaRPr>
          </a:p>
          <a:p>
            <a:r>
              <a:rPr lang="en-US" sz="1200" b="0" kern="1200" dirty="0">
                <a:solidFill>
                  <a:schemeClr val="tx1"/>
                </a:solidFill>
                <a:effectLst/>
                <a:latin typeface="+mn-lt"/>
                <a:ea typeface="+mn-ea"/>
                <a:cs typeface="+mn-cs"/>
              </a:rPr>
              <a:t>The Family Smoking Prevention and Tobacco Control Act also helped pave the way for national youth prevention efforts like the FDA’s The Real Cost campaign, launched in 2014. The campaign focused on preventing youth tobacco use through hard-hitting messaging about addiction, loss of control, and other immediate consequences of nicotine use.</a:t>
            </a:r>
            <a:endParaRPr lang="en-US" sz="1200" b="1" kern="1200" dirty="0">
              <a:solidFill>
                <a:schemeClr val="tx1"/>
              </a:solidFill>
              <a:effectLst/>
              <a:latin typeface="+mn-lt"/>
              <a:ea typeface="+mn-ea"/>
              <a:cs typeface="+mn-cs"/>
            </a:endParaRPr>
          </a:p>
          <a:p>
            <a:endParaRPr lang="en-US" sz="1200" b="0" kern="1200" dirty="0">
              <a:solidFill>
                <a:schemeClr val="tx1"/>
              </a:solidFill>
              <a:effectLst/>
              <a:latin typeface="+mn-lt"/>
              <a:ea typeface="+mn-ea"/>
              <a:cs typeface="+mn-cs"/>
            </a:endParaRPr>
          </a:p>
          <a:p>
            <a:r>
              <a:rPr lang="en-US" sz="1200" b="0" kern="1200" dirty="0">
                <a:solidFill>
                  <a:schemeClr val="tx1"/>
                </a:solidFill>
                <a:effectLst/>
                <a:latin typeface="+mn-lt"/>
                <a:ea typeface="+mn-ea"/>
                <a:cs typeface="+mn-cs"/>
              </a:rPr>
              <a:t>In South Carolina, youth prevention and cessation messaging has expanded through statewide media partnerships and targeted campaigns such as Down and Dirty, Behind the Haze, and Quit the Hit. These efforts have used modern, digital-first strategies to increase awareness of vaping risks, strengthen prevention messaging, and support cessation among youth and young adults.</a:t>
            </a:r>
            <a:endParaRPr lang="en-US" sz="1200" b="1" kern="1200" dirty="0">
              <a:solidFill>
                <a:schemeClr val="tx1"/>
              </a:solidFill>
              <a:effectLst/>
              <a:latin typeface="+mn-lt"/>
              <a:ea typeface="+mn-ea"/>
              <a:cs typeface="+mn-cs"/>
            </a:endParaRPr>
          </a:p>
          <a:p>
            <a:endParaRPr lang="en-US" sz="1200" b="0" kern="1200" dirty="0">
              <a:solidFill>
                <a:schemeClr val="tx1"/>
              </a:solidFill>
              <a:effectLst/>
              <a:latin typeface="+mn-lt"/>
              <a:ea typeface="+mn-ea"/>
              <a:cs typeface="+mn-cs"/>
            </a:endParaRPr>
          </a:p>
          <a:p>
            <a:r>
              <a:rPr lang="en-US" sz="1200" b="0" kern="1200" dirty="0">
                <a:solidFill>
                  <a:schemeClr val="tx1"/>
                </a:solidFill>
                <a:effectLst/>
                <a:latin typeface="+mn-lt"/>
                <a:ea typeface="+mn-ea"/>
                <a:cs typeface="+mn-cs"/>
              </a:rPr>
              <a:t>Together, these campaigns reflect the evolution of tobacco control messaging—from broad awareness campaigns to emotionally compelling and highly targeted communication strategies designed for today’s rapidly changing nicotine landscape.</a:t>
            </a:r>
            <a:endParaRPr lang="en-US" sz="1200" b="1"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Over the past 30 years, tobacco cessation has shifted from individual counseling approaches to </a:t>
            </a:r>
            <a:r>
              <a:rPr lang="en-US" b="1" dirty="0"/>
              <a:t>health systems change and population health strategies</a:t>
            </a:r>
            <a:r>
              <a:rPr lang="en-US" dirty="0"/>
              <a:t> that embed treatment into routine care.</a:t>
            </a:r>
          </a:p>
          <a:p>
            <a:r>
              <a:rPr lang="en-US" dirty="0"/>
              <a:t>A major evolution has been the integration of tobacco treatment into </a:t>
            </a:r>
            <a:r>
              <a:rPr lang="en-US" b="1" dirty="0"/>
              <a:t>clinical workflows and electronic health records</a:t>
            </a:r>
            <a:r>
              <a:rPr lang="en-US" dirty="0"/>
              <a:t>, including automated prompts and “opt-out” referral systems that connect patients directly to cessation services like </a:t>
            </a:r>
            <a:r>
              <a:rPr lang="en-US" dirty="0" err="1"/>
              <a:t>Quitlines</a:t>
            </a:r>
            <a:r>
              <a:rPr lang="en-US" dirty="0"/>
              <a:t> or embedded programs. This helps make tobacco treatment a standard part of care rather than an optional step.</a:t>
            </a:r>
          </a:p>
          <a:p>
            <a:r>
              <a:rPr lang="en-US" dirty="0"/>
              <a:t>There has also been significant progress in </a:t>
            </a:r>
            <a:r>
              <a:rPr lang="en-US" b="1" dirty="0"/>
              <a:t>insurance coverage for cessation counseling and medications</a:t>
            </a:r>
            <a:r>
              <a:rPr lang="en-US" dirty="0"/>
              <a:t>, reducing financial barriers and improving access across populations.</a:t>
            </a:r>
          </a:p>
          <a:p>
            <a:endParaRPr lang="en-US" dirty="0"/>
          </a:p>
          <a:p>
            <a:r>
              <a:rPr lang="en-US" dirty="0"/>
              <a:t>In addition, tobacco treatment is increasingly integrated into </a:t>
            </a:r>
            <a:r>
              <a:rPr lang="en-US" b="1" dirty="0"/>
              <a:t>behavioral health and chronic disease care</a:t>
            </a:r>
            <a:r>
              <a:rPr lang="en-US" dirty="0"/>
              <a:t>, recognizing tobacco use as a key factor in conditions like cardiovascular disease, COPD, and mental health treatment.</a:t>
            </a:r>
          </a:p>
          <a:p>
            <a:r>
              <a:rPr lang="en-US" dirty="0"/>
              <a:t>Taken together, these shifts reflect a move toward </a:t>
            </a:r>
            <a:r>
              <a:rPr lang="en-US" b="1" dirty="0"/>
              <a:t>systems-level sustainability</a:t>
            </a:r>
            <a:r>
              <a:rPr lang="en-US" dirty="0"/>
              <a:t>, where cessation support is built into how care is delivered and funded, not dependent on individual providers alone.</a:t>
            </a:r>
          </a:p>
          <a:p>
            <a:r>
              <a:rPr lang="en-US" dirty="0"/>
              <a:t>I also work at the national level in this space, supporting efforts to strengthen these systems and expand access to evidence-based tobacco treatment across all states and territorial tobacco control programs. So I am continuing to see this evolve and grow across the country.</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In South Carolina, tobacco control progress has increasingly been driven by </a:t>
            </a:r>
            <a:r>
              <a:rPr lang="en-US" b="1" dirty="0"/>
              <a:t>cross-sector collaboration across public health, hospitals, health systems, and nonprofit partners</a:t>
            </a:r>
            <a:r>
              <a:rPr lang="en-US" dirty="0"/>
              <a:t>, creating a more coordinated approach to prevention and cessation.</a:t>
            </a:r>
          </a:p>
          <a:p>
            <a:r>
              <a:rPr lang="en-US" dirty="0"/>
              <a:t>A major milestone in this arena was the </a:t>
            </a:r>
            <a:r>
              <a:rPr lang="en-US" b="1" dirty="0"/>
              <a:t>expansion of South Carolina’s Medicaid cessation benefits in 2018</a:t>
            </a:r>
            <a:r>
              <a:rPr lang="en-US" dirty="0"/>
              <a:t>,  which has helped improve access to counseling and FDA-approved medications for individuals who rely on public coverage. This policy shift has been critical in reducing financial barriers to quitting and increasing access to services.</a:t>
            </a:r>
          </a:p>
          <a:p>
            <a:br>
              <a:rPr lang="en-US" dirty="0"/>
            </a:br>
            <a:r>
              <a:rPr lang="en-US" dirty="0"/>
              <a:t>At the clinical level, there has also been growth in </a:t>
            </a:r>
            <a:r>
              <a:rPr lang="en-US" b="1" dirty="0"/>
              <a:t>cessation referrals and provider engagement</a:t>
            </a:r>
            <a:r>
              <a:rPr lang="en-US" dirty="0"/>
              <a:t>, with more health systems integrating tobacco use screening and referral processes into routine care workflows. This includes stronger use of electronic referral pathways that connect patients directly to quit services. I’m sure Katy will cover this during her presentation, it is a huge win for SC.</a:t>
            </a:r>
          </a:p>
          <a:p>
            <a:r>
              <a:rPr lang="en-US" dirty="0"/>
              <a:t>Community and statewide initiatives like </a:t>
            </a:r>
            <a:r>
              <a:rPr lang="en-US" b="1" dirty="0"/>
              <a:t>SC CAN Quit</a:t>
            </a:r>
            <a:r>
              <a:rPr lang="en-US" dirty="0"/>
              <a:t> and </a:t>
            </a:r>
            <a:r>
              <a:rPr lang="en-US" b="1" dirty="0"/>
              <a:t>Tobacco-Free Recovery</a:t>
            </a:r>
            <a:r>
              <a:rPr lang="en-US" dirty="0"/>
              <a:t> further strengthen this ecosystem by supporting quitting in both clinical and community-based settings, including for populations with behavioral health needs and substance use recovery. Early successes in smoke-free policy adoption in these settings has helped bolster this initiative.</a:t>
            </a:r>
          </a:p>
          <a:p>
            <a:endParaRPr lang="en-US" dirty="0"/>
          </a:p>
          <a:p>
            <a:r>
              <a:rPr lang="en-US" dirty="0"/>
              <a:t>Together, these efforts reflect a broader </a:t>
            </a:r>
            <a:r>
              <a:rPr lang="en-US" b="1" dirty="0"/>
              <a:t>cross-sector approach to chronic disease prevention</a:t>
            </a:r>
            <a:r>
              <a:rPr lang="en-US" dirty="0"/>
              <a:t>, where tobacco use is addressed alongside other key risk factors through coordinated systems rather than isolated programs.</a:t>
            </a:r>
          </a:p>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Over the past 30 years, the tobacco industry has continually adapted its products and marketing strategies in response to policy, public awareness, and changing consumer behavior. As cigarette use declined, the industry shifted toward new products, new messaging, and new audiences.</a:t>
            </a:r>
          </a:p>
          <a:p>
            <a:r>
              <a:rPr lang="en-US" dirty="0"/>
              <a:t>We’ve seen the rise of products like flavored cigars, hookah, e-cigarettes and vape devices, nicotine pouches like ZYN, heated tobacco products like IQOS, and disposable flavored and smart vapes that are heavily marketed through social media and digital platforms.</a:t>
            </a:r>
          </a:p>
          <a:p>
            <a:r>
              <a:rPr lang="en-US" dirty="0"/>
              <a:t>Marketing has also evolved—from traditional advertising to influencer culture, lifestyle branding, and products designed to appeal to youth and young adults through flavors, sleek technology, and perceptions of reduced harm.</a:t>
            </a:r>
          </a:p>
          <a:p>
            <a:r>
              <a:rPr lang="en-US" dirty="0"/>
              <a:t>This constant evolution is why tobacco control must continue evolving as well. Public health efforts must remain flexible and responsive through updated policy, surveillance, prevention messaging, cessation support, and health systems approaches that can keep pace with a rapidly changing nicotine landscape.</a:t>
            </a:r>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Over the past 30 years, progress in tobacco control has come from comprehensive, coordinated strategies working together across public health, healthcare, policy, and communities.</a:t>
            </a:r>
          </a:p>
          <a:p>
            <a:r>
              <a:rPr lang="en-US" dirty="0"/>
              <a:t>Comprehensive tobacco control programs created the foundation for prevention and cessation efforts nationwide. Policy and environmental changes—like smoke-free laws and tobacco regulations—helped shift social norms and reduce exposure to tobacco use.</a:t>
            </a:r>
          </a:p>
          <a:p>
            <a:r>
              <a:rPr lang="en-US" dirty="0"/>
              <a:t>Media campaigns such as </a:t>
            </a:r>
            <a:r>
              <a:rPr lang="en-US" i="1" dirty="0"/>
              <a:t>Tips From Former Smokers</a:t>
            </a:r>
            <a:r>
              <a:rPr lang="en-US" dirty="0"/>
              <a:t> and </a:t>
            </a:r>
            <a:r>
              <a:rPr lang="en-US" i="1" dirty="0"/>
              <a:t>The Real Cost</a:t>
            </a:r>
            <a:r>
              <a:rPr lang="en-US" dirty="0"/>
              <a:t> increased awareness, prevented youth initiation, and encouraged quit attempts, while price increases and tobacco taxes proved highly effective in reducing use, especially among youth.</a:t>
            </a:r>
          </a:p>
          <a:p>
            <a:r>
              <a:rPr lang="en-US" dirty="0"/>
              <a:t>At the same time, expanded </a:t>
            </a:r>
            <a:r>
              <a:rPr lang="en-US" dirty="0" err="1"/>
              <a:t>quitline</a:t>
            </a:r>
            <a:r>
              <a:rPr lang="en-US" dirty="0"/>
              <a:t> access, insurance coverage, and evidence-based treatment made quitting more accessible, and strong community partnerships helped sustain these efforts at the local level.</a:t>
            </a:r>
          </a:p>
          <a:p>
            <a:r>
              <a:rPr lang="en-US" dirty="0"/>
              <a:t>Together, these strategies created lasting culture change and significantly reduced tobacco use across the country.</a:t>
            </a:r>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As we look ahead, the next chapter of tobacco control will require adaptable, collaborative leadership that can respond to a rapidly changing landscape.</a:t>
            </a:r>
          </a:p>
          <a:p>
            <a:r>
              <a:rPr lang="en-US" dirty="0"/>
              <a:t>Today’s challenges also create opportunities for innovation. Rural access barriers highlight the need for stronger telehealth and community-based cessation support, while rising youth nicotine use calls for prevention strategies that can keep pace with social media and emerging products. There is also growing recognition of the connection between tobacco use, behavioral health, and chronic disease, creating opportunities to better integrate cessation into mental health, substance use, cancer, cardiovascular, and diabetes programs.</a:t>
            </a:r>
          </a:p>
          <a:p>
            <a:r>
              <a:rPr lang="en-US" dirty="0"/>
              <a:t>At the same time, the tobacco industry continues to evolve through aggressive lobbying, new product strategies, and efforts to weaken public health protections. The recent elimination of the CDC Office on Smoking and Health and ongoing policy challenges across states underscore the need for continued vigilance and strong public health leadership.</a:t>
            </a:r>
          </a:p>
          <a:p>
            <a:r>
              <a:rPr lang="en-US" dirty="0"/>
              <a:t>Funding instability, misinformation, evolving nicotine products, and uneven policy adoption remind us that tobacco control cannot remain static. The past 30 years have shown what is possible — and the next generation now has the opportunity to build stronger, more sustainable approaches to prevention and control.</a:t>
            </a:r>
          </a:p>
          <a:p>
            <a:endParaRPr lang="en-US" dirty="0"/>
          </a:p>
        </p:txBody>
      </p:sp>
      <p:sp>
        <p:nvSpPr>
          <p:cNvPr id="4" name="Slide Number Placeholder 3"/>
          <p:cNvSpPr>
            <a:spLocks noGrp="1"/>
          </p:cNvSpPr>
          <p:nvPr>
            <p:ph type="sldNum" sz="quarter" idx="5"/>
          </p:nvPr>
        </p:nvSpPr>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As we think about South Carolina’s next chapter in tobacco control, the opportunity ahead is not just to sustain progress—but to reimagine how we protect the next generation.</a:t>
            </a:r>
          </a:p>
          <a:p>
            <a:r>
              <a:rPr lang="en-US" dirty="0"/>
              <a:t>That means strengthening prevention efforts among youth and young adults, expanding healthcare system integration so cessation becomes a standard part of care, and leveraging data and evaluation to guide smarter, more responsive strategies.</a:t>
            </a:r>
          </a:p>
          <a:p>
            <a:r>
              <a:rPr lang="en-US" dirty="0"/>
              <a:t>It also means continuing to support local communities, particularly rural communities, because lasting change happens when statewide efforts are paired with local leadership and trusted partnerships. </a:t>
            </a:r>
          </a:p>
          <a:p>
            <a:r>
              <a:rPr lang="en-US" dirty="0"/>
              <a:t>Most importantly, the future of tobacco control depends on building and empowering the next generation of leaders who can navigate emerging products, changing policy environments, and new public health challenges.</a:t>
            </a:r>
          </a:p>
          <a:p>
            <a:r>
              <a:rPr lang="en-US" dirty="0"/>
              <a:t>This conference theme reminds us that tobacco control is not just about reflecting on the past 30 years—it’s about preparing for the next 30 and ensuring the field continues evolving to meet the moment.</a:t>
            </a:r>
          </a:p>
        </p:txBody>
      </p:sp>
      <p:sp>
        <p:nvSpPr>
          <p:cNvPr id="4" name="Slide Number Placeholder 3"/>
          <p:cNvSpPr>
            <a:spLocks noGrp="1"/>
          </p:cNvSpPr>
          <p:nvPr>
            <p:ph type="sldNum" sz="quarter" idx="5"/>
          </p:nvPr>
        </p:nvSpPr>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progress we’ve seen over the past 30 years was not accidental. It was built through persistence, strong partnerships, evidence-based policy, scientific leadership, and the dedication of communities, advocates, healthcare providers, educators, and public health professionals across South Carolina and the nation.</a:t>
            </a:r>
          </a:p>
          <a:p>
            <a:r>
              <a:rPr lang="en-US" dirty="0"/>
              <a:t>Every smoke-free policy, every quit attempt supported, every young person who never started, and every system changed reflects decades of collective effort and commitment.</a:t>
            </a:r>
          </a:p>
          <a:p>
            <a:r>
              <a:rPr lang="en-US" dirty="0"/>
              <a:t>And while we’ve made tremendous progress, the next chapter of tobacco control in South Carolina is still being written. The challenges are evolving—but so are the opportunities, the partnerships, and the next generation of leaders ready to continue this work.</a:t>
            </a:r>
          </a:p>
          <a:p>
            <a:r>
              <a:rPr lang="en-US" sz="1200" b="0" kern="1200" dirty="0">
                <a:solidFill>
                  <a:schemeClr val="tx1"/>
                </a:solidFill>
                <a:effectLst/>
                <a:latin typeface="+mn-lt"/>
                <a:ea typeface="+mn-ea"/>
                <a:cs typeface="+mn-cs"/>
              </a:rPr>
              <a:t>Thank you to the longtime warriors and champions who have dedicated their blood, sweat, and tears to bring us to where we are today in moving this field forward—and to the next generation of leaders who will carry this work into the future.</a:t>
            </a:r>
            <a:endParaRPr lang="en-US" sz="1200" b="1"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51F70B7F-67AD-4218-B5E4-DA64D3465CCD}" type="slidenum">
              <a:rPr lang="en-US" smtClean="0"/>
              <a:t>20</a:t>
            </a:fld>
            <a:endParaRPr lang="en-US"/>
          </a:p>
        </p:txBody>
      </p:sp>
    </p:spTree>
    <p:extLst>
      <p:ext uri="{BB962C8B-B14F-4D97-AF65-F5344CB8AC3E}">
        <p14:creationId xmlns:p14="http://schemas.microsoft.com/office/powerpoint/2010/main" val="5195868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5" name="Group 24"/>
          <p:cNvGrpSpPr/>
          <p:nvPr/>
        </p:nvGrpSpPr>
        <p:grpSpPr>
          <a:xfrm>
            <a:off x="203200" y="0"/>
            <a:ext cx="3778250" cy="6858001"/>
            <a:chOff x="203200" y="0"/>
            <a:chExt cx="3778250" cy="6858001"/>
          </a:xfrm>
        </p:grpSpPr>
        <p:sp>
          <p:nvSpPr>
            <p:cNvPr id="14" name="Freeform 6"/>
            <p:cNvSpPr/>
            <p:nvPr/>
          </p:nvSpPr>
          <p:spPr bwMode="auto">
            <a:xfrm>
              <a:off x="641350" y="0"/>
              <a:ext cx="1365250" cy="3971925"/>
            </a:xfrm>
            <a:custGeom>
              <a:avLst/>
              <a:gdLst/>
              <a:ahLst/>
              <a:cxnLst/>
              <a:rect l="0" t="0" r="r" b="b"/>
              <a:pathLst>
                <a:path w="860" h="2502">
                  <a:moveTo>
                    <a:pt x="0" y="2445"/>
                  </a:moveTo>
                  <a:lnTo>
                    <a:pt x="228" y="2502"/>
                  </a:lnTo>
                  <a:lnTo>
                    <a:pt x="860" y="0"/>
                  </a:lnTo>
                  <a:lnTo>
                    <a:pt x="620" y="0"/>
                  </a:lnTo>
                  <a:lnTo>
                    <a:pt x="0" y="2445"/>
                  </a:lnTo>
                  <a:close/>
                </a:path>
              </a:pathLst>
            </a:custGeom>
            <a:solidFill>
              <a:schemeClr val="accent1"/>
            </a:solidFill>
            <a:ln>
              <a:noFill/>
            </a:ln>
          </p:spPr>
          <p:txBody>
            <a:bodyPr/>
            <a:lstStyle/>
            <a:p>
              <a:endParaRPr lang="en-US"/>
            </a:p>
          </p:txBody>
        </p:sp>
        <p:sp>
          <p:nvSpPr>
            <p:cNvPr id="15" name="Freeform 7"/>
            <p:cNvSpPr/>
            <p:nvPr/>
          </p:nvSpPr>
          <p:spPr bwMode="auto">
            <a:xfrm>
              <a:off x="203200" y="0"/>
              <a:ext cx="1336675" cy="3862388"/>
            </a:xfrm>
            <a:custGeom>
              <a:avLst/>
              <a:gdLst/>
              <a:ahLst/>
              <a:cxnLst/>
              <a:rect l="0" t="0" r="r" b="b"/>
              <a:pathLst>
                <a:path w="842" h="2433">
                  <a:moveTo>
                    <a:pt x="842" y="0"/>
                  </a:moveTo>
                  <a:lnTo>
                    <a:pt x="602" y="0"/>
                  </a:lnTo>
                  <a:lnTo>
                    <a:pt x="0" y="2376"/>
                  </a:lnTo>
                  <a:lnTo>
                    <a:pt x="228" y="2433"/>
                  </a:lnTo>
                  <a:lnTo>
                    <a:pt x="842" y="0"/>
                  </a:lnTo>
                  <a:close/>
                </a:path>
              </a:pathLst>
            </a:custGeom>
            <a:solidFill>
              <a:schemeClr val="tx1">
                <a:lumMod val="65000"/>
                <a:lumOff val="35000"/>
              </a:schemeClr>
            </a:solidFill>
            <a:ln>
              <a:noFill/>
            </a:ln>
          </p:spPr>
          <p:txBody>
            <a:bodyPr/>
            <a:lstStyle/>
            <a:p>
              <a:endParaRPr lang="en-US"/>
            </a:p>
          </p:txBody>
        </p:sp>
        <p:sp>
          <p:nvSpPr>
            <p:cNvPr id="16" name="Freeform 8"/>
            <p:cNvSpPr/>
            <p:nvPr/>
          </p:nvSpPr>
          <p:spPr bwMode="auto">
            <a:xfrm>
              <a:off x="207963" y="3776663"/>
              <a:ext cx="1936750" cy="3081338"/>
            </a:xfrm>
            <a:custGeom>
              <a:avLst/>
              <a:gdLst/>
              <a:ahLst/>
              <a:cxnLst/>
              <a:rect l="0" t="0" r="r" b="b"/>
              <a:pathLst>
                <a:path w="1220" h="1941">
                  <a:moveTo>
                    <a:pt x="0" y="0"/>
                  </a:moveTo>
                  <a:lnTo>
                    <a:pt x="1166" y="1941"/>
                  </a:lnTo>
                  <a:lnTo>
                    <a:pt x="1220" y="1941"/>
                  </a:lnTo>
                  <a:lnTo>
                    <a:pt x="0" y="0"/>
                  </a:lnTo>
                  <a:close/>
                </a:path>
              </a:pathLst>
            </a:custGeom>
            <a:solidFill>
              <a:schemeClr val="tx1">
                <a:lumMod val="85000"/>
                <a:lumOff val="15000"/>
              </a:schemeClr>
            </a:solidFill>
            <a:ln>
              <a:noFill/>
            </a:ln>
          </p:spPr>
          <p:txBody>
            <a:bodyPr/>
            <a:lstStyle/>
            <a:p>
              <a:endParaRPr lang="en-US"/>
            </a:p>
          </p:txBody>
        </p:sp>
        <p:sp>
          <p:nvSpPr>
            <p:cNvPr id="20" name="Freeform 9"/>
            <p:cNvSpPr/>
            <p:nvPr/>
          </p:nvSpPr>
          <p:spPr bwMode="auto">
            <a:xfrm>
              <a:off x="646113" y="3886200"/>
              <a:ext cx="2373313" cy="2971800"/>
            </a:xfrm>
            <a:custGeom>
              <a:avLst/>
              <a:gdLst/>
              <a:ahLst/>
              <a:cxnLst/>
              <a:rect l="0" t="0" r="r" b="b"/>
              <a:pathLst>
                <a:path w="1495" h="1872">
                  <a:moveTo>
                    <a:pt x="1495" y="1872"/>
                  </a:moveTo>
                  <a:lnTo>
                    <a:pt x="0" y="0"/>
                  </a:lnTo>
                  <a:lnTo>
                    <a:pt x="1442" y="1872"/>
                  </a:lnTo>
                  <a:lnTo>
                    <a:pt x="1495" y="1872"/>
                  </a:lnTo>
                  <a:close/>
                </a:path>
              </a:pathLst>
            </a:custGeom>
            <a:solidFill>
              <a:schemeClr val="accent1">
                <a:lumMod val="50000"/>
              </a:schemeClr>
            </a:solidFill>
            <a:ln>
              <a:noFill/>
            </a:ln>
          </p:spPr>
          <p:txBody>
            <a:bodyPr/>
            <a:lstStyle/>
            <a:p>
              <a:endParaRPr lang="en-US"/>
            </a:p>
          </p:txBody>
        </p:sp>
        <p:sp>
          <p:nvSpPr>
            <p:cNvPr id="21" name="Freeform 10"/>
            <p:cNvSpPr/>
            <p:nvPr/>
          </p:nvSpPr>
          <p:spPr bwMode="auto">
            <a:xfrm>
              <a:off x="641350" y="3881438"/>
              <a:ext cx="3340100" cy="2976563"/>
            </a:xfrm>
            <a:custGeom>
              <a:avLst/>
              <a:gdLst/>
              <a:ahLst/>
              <a:cxnLst/>
              <a:rect l="0" t="0" r="r" b="b"/>
              <a:pathLst>
                <a:path w="2104" h="1875">
                  <a:moveTo>
                    <a:pt x="0" y="0"/>
                  </a:moveTo>
                  <a:lnTo>
                    <a:pt x="3" y="3"/>
                  </a:lnTo>
                  <a:lnTo>
                    <a:pt x="1498" y="1875"/>
                  </a:lnTo>
                  <a:lnTo>
                    <a:pt x="2104" y="1875"/>
                  </a:lnTo>
                  <a:lnTo>
                    <a:pt x="228" y="57"/>
                  </a:lnTo>
                  <a:lnTo>
                    <a:pt x="0" y="0"/>
                  </a:lnTo>
                  <a:close/>
                </a:path>
              </a:pathLst>
            </a:custGeom>
            <a:solidFill>
              <a:schemeClr val="accent1">
                <a:lumMod val="75000"/>
              </a:schemeClr>
            </a:solidFill>
            <a:ln>
              <a:noFill/>
            </a:ln>
          </p:spPr>
          <p:txBody>
            <a:bodyPr/>
            <a:lstStyle/>
            <a:p>
              <a:endParaRPr lang="en-US"/>
            </a:p>
          </p:txBody>
        </p:sp>
        <p:sp>
          <p:nvSpPr>
            <p:cNvPr id="22" name="Freeform 11"/>
            <p:cNvSpPr/>
            <p:nvPr/>
          </p:nvSpPr>
          <p:spPr bwMode="auto">
            <a:xfrm>
              <a:off x="203200" y="3771900"/>
              <a:ext cx="2660650" cy="3086100"/>
            </a:xfrm>
            <a:custGeom>
              <a:avLst/>
              <a:gdLst/>
              <a:ahLst/>
              <a:cxnLst/>
              <a:rect l="0" t="0" r="r" b="b"/>
              <a:pathLst>
                <a:path w="1676" h="1944">
                  <a:moveTo>
                    <a:pt x="1676" y="1944"/>
                  </a:moveTo>
                  <a:lnTo>
                    <a:pt x="264" y="111"/>
                  </a:lnTo>
                  <a:lnTo>
                    <a:pt x="225" y="60"/>
                  </a:lnTo>
                  <a:lnTo>
                    <a:pt x="228" y="60"/>
                  </a:lnTo>
                  <a:lnTo>
                    <a:pt x="264" y="111"/>
                  </a:lnTo>
                  <a:lnTo>
                    <a:pt x="234" y="69"/>
                  </a:lnTo>
                  <a:lnTo>
                    <a:pt x="228" y="57"/>
                  </a:lnTo>
                  <a:lnTo>
                    <a:pt x="222" y="54"/>
                  </a:lnTo>
                  <a:lnTo>
                    <a:pt x="0" y="0"/>
                  </a:lnTo>
                  <a:lnTo>
                    <a:pt x="3" y="3"/>
                  </a:lnTo>
                  <a:lnTo>
                    <a:pt x="1223" y="1944"/>
                  </a:lnTo>
                  <a:lnTo>
                    <a:pt x="1676" y="1944"/>
                  </a:lnTo>
                  <a:close/>
                </a:path>
              </a:pathLst>
            </a:custGeom>
            <a:solidFill>
              <a:schemeClr val="tx1">
                <a:lumMod val="75000"/>
                <a:lumOff val="25000"/>
              </a:schemeClr>
            </a:solidFill>
            <a:ln>
              <a:noFill/>
            </a:ln>
          </p:spPr>
          <p:txBody>
            <a:bodyPr/>
            <a:lstStyle/>
            <a:p>
              <a:endParaRPr lang="en-US"/>
            </a:p>
          </p:txBody>
        </p:sp>
      </p:grpSp>
      <p:sp>
        <p:nvSpPr>
          <p:cNvPr id="2" name="Title 1"/>
          <p:cNvSpPr>
            <a:spLocks noGrp="1"/>
          </p:cNvSpPr>
          <p:nvPr>
            <p:ph type="ctrTitle"/>
          </p:nvPr>
        </p:nvSpPr>
        <p:spPr>
          <a:xfrm>
            <a:off x="1739673" y="914401"/>
            <a:ext cx="6947127" cy="3488266"/>
          </a:xfrm>
        </p:spPr>
        <p:txBody>
          <a:bodyPr anchor="b">
            <a:normAutofit/>
          </a:bodyPr>
          <a:lstStyle>
            <a:lvl1pPr algn="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924238" y="4402666"/>
            <a:ext cx="5762563" cy="1364531"/>
          </a:xfrm>
        </p:spPr>
        <p:txBody>
          <a:bodyPr anchor="t">
            <a:normAutofit/>
          </a:bodyPr>
          <a:lstStyle>
            <a:lvl1pPr marL="0" indent="0" algn="r">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325773" y="6117336"/>
            <a:ext cx="857473" cy="365125"/>
          </a:xfrm>
        </p:spPr>
        <p:txBody>
          <a:bodyPr/>
          <a:lstStyle/>
          <a:p>
            <a:fld id="{5BCAD085-E8A6-8845-BD4E-CB4CCA059FC4}" type="datetimeFigureOut">
              <a:rPr lang="en-US" smtClean="0"/>
              <a:t>5/20/2026</a:t>
            </a:fld>
            <a:endParaRPr lang="en-US"/>
          </a:p>
        </p:txBody>
      </p:sp>
      <p:sp>
        <p:nvSpPr>
          <p:cNvPr id="5" name="Footer Placeholder 4"/>
          <p:cNvSpPr>
            <a:spLocks noGrp="1"/>
          </p:cNvSpPr>
          <p:nvPr>
            <p:ph type="ftr" sz="quarter" idx="11"/>
          </p:nvPr>
        </p:nvSpPr>
        <p:spPr>
          <a:xfrm>
            <a:off x="3623733" y="6117336"/>
            <a:ext cx="3609438" cy="365125"/>
          </a:xfrm>
        </p:spPr>
        <p:txBody>
          <a:bodyPr/>
          <a:lstStyle/>
          <a:p>
            <a:endParaRPr lang="en-US"/>
          </a:p>
        </p:txBody>
      </p:sp>
      <p:sp>
        <p:nvSpPr>
          <p:cNvPr id="6" name="Slide Number Placeholder 5"/>
          <p:cNvSpPr>
            <a:spLocks noGrp="1"/>
          </p:cNvSpPr>
          <p:nvPr>
            <p:ph type="sldNum" sz="quarter" idx="12"/>
          </p:nvPr>
        </p:nvSpPr>
        <p:spPr>
          <a:xfrm>
            <a:off x="8275320" y="6117336"/>
            <a:ext cx="411480" cy="365125"/>
          </a:xfrm>
        </p:spPr>
        <p:txBody>
          <a:bodyPr/>
          <a:lstStyle/>
          <a:p>
            <a:fld id="{C1FF6DA9-008F-8B48-92A6-B652298478BF}" type="slidenum">
              <a:rPr lang="en-US" smtClean="0"/>
              <a:t>‹#›</a:t>
            </a:fld>
            <a:endParaRPr lang="en-US"/>
          </a:p>
        </p:txBody>
      </p:sp>
      <p:sp>
        <p:nvSpPr>
          <p:cNvPr id="23" name="Freeform 12"/>
          <p:cNvSpPr/>
          <p:nvPr/>
        </p:nvSpPr>
        <p:spPr bwMode="auto">
          <a:xfrm>
            <a:off x="203200" y="3771900"/>
            <a:ext cx="361950" cy="90488"/>
          </a:xfrm>
          <a:custGeom>
            <a:avLst/>
            <a:gdLst/>
            <a:ahLst/>
            <a:cxnLst/>
            <a:rect l="0" t="0" r="r" b="b"/>
            <a:pathLst>
              <a:path w="228" h="57">
                <a:moveTo>
                  <a:pt x="228" y="57"/>
                </a:moveTo>
                <a:lnTo>
                  <a:pt x="0" y="0"/>
                </a:lnTo>
                <a:lnTo>
                  <a:pt x="222" y="54"/>
                </a:lnTo>
                <a:lnTo>
                  <a:pt x="228" y="57"/>
                </a:lnTo>
                <a:close/>
              </a:path>
            </a:pathLst>
          </a:custGeom>
          <a:solidFill>
            <a:srgbClr val="29ABE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
        <p:nvSpPr>
          <p:cNvPr id="24" name="Freeform 13"/>
          <p:cNvSpPr/>
          <p:nvPr/>
        </p:nvSpPr>
        <p:spPr bwMode="auto">
          <a:xfrm>
            <a:off x="560388" y="3867150"/>
            <a:ext cx="61913" cy="80963"/>
          </a:xfrm>
          <a:custGeom>
            <a:avLst/>
            <a:gdLst/>
            <a:ahLst/>
            <a:cxnLst/>
            <a:rect l="0" t="0" r="r" b="b"/>
            <a:pathLst>
              <a:path w="39" h="51">
                <a:moveTo>
                  <a:pt x="0" y="0"/>
                </a:moveTo>
                <a:lnTo>
                  <a:pt x="39" y="51"/>
                </a:lnTo>
                <a:lnTo>
                  <a:pt x="3" y="0"/>
                </a:lnTo>
                <a:lnTo>
                  <a:pt x="0" y="0"/>
                </a:lnTo>
                <a:close/>
              </a:path>
            </a:pathLst>
          </a:custGeom>
          <a:solidFill>
            <a:srgbClr val="29ABE2"/>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a:p>
        </p:txBody>
      </p:sp>
    </p:spTree>
    <p:extLst>
      <p:ext uri="{BB962C8B-B14F-4D97-AF65-F5344CB8AC3E}">
        <p14:creationId xmlns:p14="http://schemas.microsoft.com/office/powerpoint/2010/main" val="1415732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1981200"/>
          </a:xfrm>
        </p:spPr>
        <p:txBody>
          <a:bodyPr/>
          <a:lstStyle/>
          <a:p>
            <a:r>
              <a:rPr lang="en-US"/>
              <a:t>Click to edit Master title style</a:t>
            </a:r>
            <a:endParaRPr lang="en-US" dirty="0"/>
          </a:p>
        </p:txBody>
      </p:sp>
      <p:sp>
        <p:nvSpPr>
          <p:cNvPr id="3" name="Content Placeholder 2"/>
          <p:cNvSpPr>
            <a:spLocks noGrp="1"/>
          </p:cNvSpPr>
          <p:nvPr>
            <p:ph idx="1"/>
          </p:nvPr>
        </p:nvSpPr>
        <p:spPr>
          <a:xfrm>
            <a:off x="982133" y="2667000"/>
            <a:ext cx="7704667" cy="333281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344329" y="6108173"/>
            <a:ext cx="857473" cy="365125"/>
          </a:xfrm>
        </p:spPr>
        <p:txBody>
          <a:bodyPr/>
          <a:lstStyle/>
          <a:p>
            <a:fld id="{5BCAD085-E8A6-8845-BD4E-CB4CCA059FC4}" type="datetimeFigureOut">
              <a:rPr lang="en-US" smtClean="0"/>
              <a:t>5/20/2026</a:t>
            </a:fld>
            <a:endParaRPr lang="en-US"/>
          </a:p>
        </p:txBody>
      </p:sp>
      <p:sp>
        <p:nvSpPr>
          <p:cNvPr id="5" name="Footer Placeholder 4"/>
          <p:cNvSpPr>
            <a:spLocks noGrp="1"/>
          </p:cNvSpPr>
          <p:nvPr>
            <p:ph type="ftr" sz="quarter" idx="11"/>
          </p:nvPr>
        </p:nvSpPr>
        <p:spPr>
          <a:xfrm>
            <a:off x="1972647" y="6108173"/>
            <a:ext cx="5314517" cy="365125"/>
          </a:xfrm>
        </p:spPr>
        <p:txBody>
          <a:bodyPr/>
          <a:lstStyle/>
          <a:p>
            <a:endParaRPr lang="en-US"/>
          </a:p>
        </p:txBody>
      </p:sp>
      <p:sp>
        <p:nvSpPr>
          <p:cNvPr id="6" name="Slide Number Placeholder 5"/>
          <p:cNvSpPr>
            <a:spLocks noGrp="1"/>
          </p:cNvSpPr>
          <p:nvPr>
            <p:ph type="sldNum" sz="quarter" idx="12"/>
          </p:nvPr>
        </p:nvSpPr>
        <p:spPr>
          <a:xfrm>
            <a:off x="8258967" y="6108173"/>
            <a:ext cx="427833" cy="365125"/>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39708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86995" y="2666998"/>
            <a:ext cx="6699805" cy="2360071"/>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986998" y="5027070"/>
            <a:ext cx="6699802"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5/20/2026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273317" y="6116070"/>
            <a:ext cx="413483" cy="365125"/>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3647653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82133" y="685801"/>
            <a:ext cx="7704667"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82133" y="2667000"/>
            <a:ext cx="3739896" cy="336867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46904" y="2667000"/>
            <a:ext cx="3739896" cy="334682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BCAD085-E8A6-8845-BD4E-CB4CCA059FC4}" type="datetimeFigureOut">
              <a:rPr lang="en-US" smtClean="0"/>
              <a:t>5/20/2026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1690103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329481" y="2658533"/>
            <a:ext cx="3456291"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13523"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161710" y="2667000"/>
            <a:ext cx="3467806"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957266"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BCAD085-E8A6-8845-BD4E-CB4CCA059FC4}" type="datetimeFigureOut">
              <a:rPr lang="en-US" smtClean="0"/>
              <a:t>5/20/2026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579433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BCAD085-E8A6-8845-BD4E-CB4CCA059FC4}" type="datetimeFigureOut">
              <a:rPr lang="en-US" smtClean="0"/>
              <a:t>5/20/2026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2999549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5/20/2026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051002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4" y="1600200"/>
            <a:ext cx="2662534"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3947553" y="685800"/>
            <a:ext cx="4681962"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3524" y="2971800"/>
            <a:ext cx="2662534"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5/20/2026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1635010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2332" y="1752599"/>
            <a:ext cx="4070679"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5697495" y="914400"/>
            <a:ext cx="2461371"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12332" y="3124199"/>
            <a:ext cx="4070679"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5/20/2026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176114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3" y="4732865"/>
            <a:ext cx="751599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789975" y="932112"/>
            <a:ext cx="6171065"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13523" y="5299603"/>
            <a:ext cx="751599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5/20/2026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510550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4" y="685800"/>
            <a:ext cx="751599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13524" y="4343400"/>
            <a:ext cx="7515992"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5/20/2026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5345183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598235" y="3428999"/>
            <a:ext cx="6631128"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113523" y="4343400"/>
            <a:ext cx="751599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5/20/2026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756002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13525" y="3308581"/>
            <a:ext cx="751598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13524" y="4777381"/>
            <a:ext cx="751599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5/20/2026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5526543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113525" y="3886200"/>
            <a:ext cx="751599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13524" y="4775200"/>
            <a:ext cx="751599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5/20/2026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3983843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13525" y="685801"/>
            <a:ext cx="7515991"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113524" y="3505200"/>
            <a:ext cx="7515992"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13524" y="4343400"/>
            <a:ext cx="7515992"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5/20/2026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6460049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5/20/2026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4487247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1393" y="685800"/>
            <a:ext cx="1328123"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13524" y="685800"/>
            <a:ext cx="6016373"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5/20/2026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396753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5/20/2026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943915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5/20/2026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631573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5/20/2026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5997310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5/20/2026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9603893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5/20/2026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3614401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5/20/2026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86222227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5/20/2026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5206775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5/20/2026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69508377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5/20/2026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0322032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5/20/2026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08095041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5/20/2026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274519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14" name="Group 13"/>
          <p:cNvGrpSpPr/>
          <p:nvPr/>
        </p:nvGrpSpPr>
        <p:grpSpPr>
          <a:xfrm>
            <a:off x="0" y="0"/>
            <a:ext cx="2132013" cy="6858001"/>
            <a:chOff x="0" y="0"/>
            <a:chExt cx="2132013" cy="6858001"/>
          </a:xfrm>
        </p:grpSpPr>
        <p:sp>
          <p:nvSpPr>
            <p:cNvPr id="15" name="Freeform 6"/>
            <p:cNvSpPr/>
            <p:nvPr/>
          </p:nvSpPr>
          <p:spPr bwMode="auto">
            <a:xfrm>
              <a:off x="0" y="0"/>
              <a:ext cx="1073150" cy="5291138"/>
            </a:xfrm>
            <a:custGeom>
              <a:avLst/>
              <a:gdLst/>
              <a:ahLst/>
              <a:cxnLst/>
              <a:rect l="0" t="0" r="r" b="b"/>
              <a:pathLst>
                <a:path w="676" h="3333">
                  <a:moveTo>
                    <a:pt x="0" y="3132"/>
                  </a:moveTo>
                  <a:lnTo>
                    <a:pt x="0" y="3312"/>
                  </a:lnTo>
                  <a:lnTo>
                    <a:pt x="126" y="3333"/>
                  </a:lnTo>
                  <a:lnTo>
                    <a:pt x="676" y="0"/>
                  </a:lnTo>
                  <a:lnTo>
                    <a:pt x="514" y="0"/>
                  </a:lnTo>
                  <a:lnTo>
                    <a:pt x="0" y="3132"/>
                  </a:lnTo>
                  <a:close/>
                </a:path>
              </a:pathLst>
            </a:custGeom>
            <a:solidFill>
              <a:schemeClr val="accent1"/>
            </a:solidFill>
            <a:ln>
              <a:noFill/>
            </a:ln>
          </p:spPr>
          <p:txBody>
            <a:bodyPr/>
            <a:lstStyle/>
            <a:p>
              <a:endParaRPr lang="en-US"/>
            </a:p>
          </p:txBody>
        </p:sp>
        <p:sp>
          <p:nvSpPr>
            <p:cNvPr id="16" name="Freeform 7"/>
            <p:cNvSpPr/>
            <p:nvPr/>
          </p:nvSpPr>
          <p:spPr bwMode="auto">
            <a:xfrm>
              <a:off x="0" y="0"/>
              <a:ext cx="758825" cy="4624388"/>
            </a:xfrm>
            <a:custGeom>
              <a:avLst/>
              <a:gdLst/>
              <a:ahLst/>
              <a:cxnLst/>
              <a:rect l="0" t="0" r="r" b="b"/>
              <a:pathLst>
                <a:path w="478" h="2913">
                  <a:moveTo>
                    <a:pt x="478" y="0"/>
                  </a:moveTo>
                  <a:lnTo>
                    <a:pt x="318" y="0"/>
                  </a:lnTo>
                  <a:lnTo>
                    <a:pt x="0" y="1938"/>
                  </a:lnTo>
                  <a:lnTo>
                    <a:pt x="0" y="2913"/>
                  </a:lnTo>
                  <a:lnTo>
                    <a:pt x="478" y="0"/>
                  </a:lnTo>
                  <a:close/>
                </a:path>
              </a:pathLst>
            </a:custGeom>
            <a:solidFill>
              <a:schemeClr val="tx1">
                <a:lumMod val="65000"/>
                <a:lumOff val="35000"/>
              </a:schemeClr>
            </a:solidFill>
            <a:ln>
              <a:noFill/>
            </a:ln>
          </p:spPr>
          <p:txBody>
            <a:bodyPr/>
            <a:lstStyle/>
            <a:p>
              <a:endParaRPr lang="en-US"/>
            </a:p>
          </p:txBody>
        </p:sp>
        <p:sp>
          <p:nvSpPr>
            <p:cNvPr id="17" name="Freeform 8"/>
            <p:cNvSpPr/>
            <p:nvPr/>
          </p:nvSpPr>
          <p:spPr bwMode="auto">
            <a:xfrm>
              <a:off x="0" y="5662613"/>
              <a:ext cx="906463" cy="1195388"/>
            </a:xfrm>
            <a:custGeom>
              <a:avLst/>
              <a:gdLst/>
              <a:ahLst/>
              <a:cxnLst/>
              <a:rect l="0" t="0" r="r" b="b"/>
              <a:pathLst>
                <a:path w="571" h="753">
                  <a:moveTo>
                    <a:pt x="0" y="0"/>
                  </a:moveTo>
                  <a:lnTo>
                    <a:pt x="0" y="12"/>
                  </a:lnTo>
                  <a:lnTo>
                    <a:pt x="538" y="753"/>
                  </a:lnTo>
                  <a:lnTo>
                    <a:pt x="571" y="753"/>
                  </a:lnTo>
                  <a:lnTo>
                    <a:pt x="0" y="0"/>
                  </a:lnTo>
                  <a:close/>
                </a:path>
              </a:pathLst>
            </a:custGeom>
            <a:solidFill>
              <a:schemeClr val="tx1">
                <a:lumMod val="85000"/>
                <a:lumOff val="15000"/>
              </a:schemeClr>
            </a:solidFill>
            <a:ln>
              <a:noFill/>
            </a:ln>
          </p:spPr>
          <p:txBody>
            <a:bodyPr/>
            <a:lstStyle/>
            <a:p>
              <a:endParaRPr lang="en-US"/>
            </a:p>
          </p:txBody>
        </p:sp>
        <p:sp>
          <p:nvSpPr>
            <p:cNvPr id="18" name="Freeform 9"/>
            <p:cNvSpPr/>
            <p:nvPr/>
          </p:nvSpPr>
          <p:spPr bwMode="auto">
            <a:xfrm>
              <a:off x="0" y="5295900"/>
              <a:ext cx="1487488" cy="1562100"/>
            </a:xfrm>
            <a:custGeom>
              <a:avLst/>
              <a:gdLst/>
              <a:ahLst/>
              <a:cxnLst/>
              <a:rect l="0" t="0" r="r" b="b"/>
              <a:pathLst>
                <a:path w="937" h="984">
                  <a:moveTo>
                    <a:pt x="0" y="0"/>
                  </a:moveTo>
                  <a:lnTo>
                    <a:pt x="0" y="3"/>
                  </a:lnTo>
                  <a:lnTo>
                    <a:pt x="901" y="984"/>
                  </a:lnTo>
                  <a:lnTo>
                    <a:pt x="937" y="984"/>
                  </a:lnTo>
                  <a:lnTo>
                    <a:pt x="0" y="0"/>
                  </a:lnTo>
                  <a:close/>
                </a:path>
              </a:pathLst>
            </a:custGeom>
            <a:solidFill>
              <a:schemeClr val="accent1">
                <a:lumMod val="50000"/>
              </a:schemeClr>
            </a:solidFill>
            <a:ln>
              <a:noFill/>
            </a:ln>
          </p:spPr>
          <p:txBody>
            <a:bodyPr/>
            <a:lstStyle/>
            <a:p>
              <a:endParaRPr lang="en-US"/>
            </a:p>
          </p:txBody>
        </p:sp>
        <p:sp>
          <p:nvSpPr>
            <p:cNvPr id="19" name="Freeform 10"/>
            <p:cNvSpPr/>
            <p:nvPr/>
          </p:nvSpPr>
          <p:spPr bwMode="auto">
            <a:xfrm>
              <a:off x="0" y="5257800"/>
              <a:ext cx="2132013" cy="1600200"/>
            </a:xfrm>
            <a:custGeom>
              <a:avLst/>
              <a:gdLst/>
              <a:ahLst/>
              <a:cxnLst/>
              <a:rect l="0" t="0" r="r" b="b"/>
              <a:pathLst>
                <a:path w="1343" h="1008">
                  <a:moveTo>
                    <a:pt x="0" y="24"/>
                  </a:moveTo>
                  <a:lnTo>
                    <a:pt x="937" y="1008"/>
                  </a:lnTo>
                  <a:lnTo>
                    <a:pt x="1343" y="1008"/>
                  </a:lnTo>
                  <a:lnTo>
                    <a:pt x="126" y="21"/>
                  </a:lnTo>
                  <a:lnTo>
                    <a:pt x="0" y="0"/>
                  </a:lnTo>
                  <a:lnTo>
                    <a:pt x="0" y="24"/>
                  </a:lnTo>
                  <a:close/>
                </a:path>
              </a:pathLst>
            </a:custGeom>
            <a:solidFill>
              <a:schemeClr val="accent1">
                <a:lumMod val="75000"/>
              </a:schemeClr>
            </a:solidFill>
            <a:ln>
              <a:noFill/>
            </a:ln>
          </p:spPr>
          <p:txBody>
            <a:bodyPr/>
            <a:lstStyle/>
            <a:p>
              <a:endParaRPr lang="en-US"/>
            </a:p>
          </p:txBody>
        </p:sp>
        <p:sp>
          <p:nvSpPr>
            <p:cNvPr id="20" name="Freeform 11"/>
            <p:cNvSpPr/>
            <p:nvPr/>
          </p:nvSpPr>
          <p:spPr bwMode="auto">
            <a:xfrm>
              <a:off x="0" y="5357813"/>
              <a:ext cx="1377950" cy="1500188"/>
            </a:xfrm>
            <a:custGeom>
              <a:avLst/>
              <a:gdLst/>
              <a:ahLst/>
              <a:cxnLst/>
              <a:rect l="0" t="0" r="r" b="b"/>
              <a:pathLst>
                <a:path w="868" h="945">
                  <a:moveTo>
                    <a:pt x="0" y="192"/>
                  </a:moveTo>
                  <a:lnTo>
                    <a:pt x="571" y="945"/>
                  </a:lnTo>
                  <a:lnTo>
                    <a:pt x="868" y="945"/>
                  </a:lnTo>
                  <a:lnTo>
                    <a:pt x="0" y="0"/>
                  </a:lnTo>
                  <a:lnTo>
                    <a:pt x="0" y="192"/>
                  </a:lnTo>
                  <a:close/>
                </a:path>
              </a:pathLst>
            </a:custGeom>
            <a:solidFill>
              <a:schemeClr val="tx1">
                <a:lumMod val="75000"/>
                <a:lumOff val="25000"/>
              </a:schemeClr>
            </a:solidFill>
            <a:ln>
              <a:noFill/>
            </a:ln>
          </p:spPr>
          <p:txBody>
            <a:bodyPr/>
            <a:lstStyle/>
            <a:p>
              <a:endParaRPr lang="en-US"/>
            </a:p>
          </p:txBody>
        </p:sp>
      </p:grpSp>
      <p:sp>
        <p:nvSpPr>
          <p:cNvPr id="2" name="Title Placeholder 1"/>
          <p:cNvSpPr>
            <a:spLocks noGrp="1"/>
          </p:cNvSpPr>
          <p:nvPr>
            <p:ph type="title"/>
          </p:nvPr>
        </p:nvSpPr>
        <p:spPr>
          <a:xfrm>
            <a:off x="982133" y="457201"/>
            <a:ext cx="7704667" cy="1981200"/>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82134" y="2667000"/>
            <a:ext cx="7704666" cy="3356995"/>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358679" y="6116070"/>
            <a:ext cx="85747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5BCAD085-E8A6-8845-BD4E-CB4CCA059FC4}" type="datetimeFigureOut">
              <a:rPr lang="en-US" smtClean="0"/>
              <a:t>5/20/2026</a:t>
            </a:fld>
            <a:endParaRPr lang="en-US"/>
          </a:p>
        </p:txBody>
      </p:sp>
      <p:sp>
        <p:nvSpPr>
          <p:cNvPr id="5" name="Footer Placeholder 4"/>
          <p:cNvSpPr>
            <a:spLocks noGrp="1"/>
          </p:cNvSpPr>
          <p:nvPr>
            <p:ph type="ftr" sz="quarter" idx="3"/>
          </p:nvPr>
        </p:nvSpPr>
        <p:spPr>
          <a:xfrm>
            <a:off x="1986997" y="6116070"/>
            <a:ext cx="531451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8273317" y="6116070"/>
            <a:ext cx="41348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4526090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5/20/2026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921123727"/>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065277"/>
            <a:ext cx="7452360" cy="3488266"/>
          </a:xfrm>
        </p:spPr>
        <p:txBody>
          <a:bodyPr>
            <a:noAutofit/>
          </a:bodyPr>
          <a:lstStyle/>
          <a:p>
            <a:pPr>
              <a:defRPr sz="2200"/>
            </a:pPr>
            <a:r>
              <a:rPr lang="en-US" sz="4800" dirty="0">
                <a:latin typeface="Modern Love Grunge" panose="020F0502020204030204" pitchFamily="82" charset="0"/>
              </a:rPr>
              <a:t>Lighting the Way Forward: </a:t>
            </a:r>
            <a:br>
              <a:rPr lang="en-US" sz="4800" dirty="0">
                <a:latin typeface="Modern Love Grunge" panose="020F0502020204030204" pitchFamily="82" charset="0"/>
              </a:rPr>
            </a:br>
            <a:r>
              <a:rPr lang="en-US" sz="4000" dirty="0"/>
              <a:t>30 Years of Tobacco Control Progress in the U.S. and SC</a:t>
            </a:r>
          </a:p>
        </p:txBody>
      </p:sp>
      <p:sp>
        <p:nvSpPr>
          <p:cNvPr id="3" name="Subtitle 2"/>
          <p:cNvSpPr>
            <a:spLocks noGrp="1"/>
          </p:cNvSpPr>
          <p:nvPr>
            <p:ph type="subTitle" idx="1"/>
          </p:nvPr>
        </p:nvSpPr>
        <p:spPr>
          <a:xfrm>
            <a:off x="3044952" y="5135092"/>
            <a:ext cx="5074920" cy="397764"/>
          </a:xfrm>
        </p:spPr>
        <p:txBody>
          <a:bodyPr>
            <a:noAutofit/>
          </a:bodyPr>
          <a:lstStyle/>
          <a:p>
            <a:pPr algn="ctr"/>
            <a:r>
              <a:rPr sz="1600" dirty="0"/>
              <a:t>Celebrating the Past and Forging the Future: Shaping SC's Next Chapter in Tobacco Prevention</a:t>
            </a:r>
            <a:r>
              <a:rPr lang="en-US" sz="1600" dirty="0"/>
              <a:t> and Control </a:t>
            </a:r>
            <a:endParaRPr sz="1600" dirty="0"/>
          </a:p>
        </p:txBody>
      </p:sp>
      <p:sp>
        <p:nvSpPr>
          <p:cNvPr id="4" name="TextBox 3">
            <a:extLst>
              <a:ext uri="{FF2B5EF4-FFF2-40B4-BE49-F238E27FC236}">
                <a16:creationId xmlns:a16="http://schemas.microsoft.com/office/drawing/2014/main" id="{33182C12-45F3-DCF9-6C49-11886EF14568}"/>
              </a:ext>
            </a:extLst>
          </p:cNvPr>
          <p:cNvSpPr txBox="1"/>
          <p:nvPr/>
        </p:nvSpPr>
        <p:spPr>
          <a:xfrm>
            <a:off x="4297680" y="5779008"/>
            <a:ext cx="2916936" cy="369332"/>
          </a:xfrm>
          <a:prstGeom prst="rect">
            <a:avLst/>
          </a:prstGeom>
          <a:noFill/>
        </p:spPr>
        <p:txBody>
          <a:bodyPr wrap="square" rtlCol="0">
            <a:spAutoFit/>
          </a:bodyPr>
          <a:lstStyle/>
          <a:p>
            <a:r>
              <a:rPr lang="en-US" dirty="0"/>
              <a:t>Sharon Biggers, MPH, CHES</a:t>
            </a:r>
          </a:p>
        </p:txBody>
      </p:sp>
      <p:pic>
        <p:nvPicPr>
          <p:cNvPr id="6" name="Picture 5" descr="Black and white lighted candle in dark background">
            <a:extLst>
              <a:ext uri="{FF2B5EF4-FFF2-40B4-BE49-F238E27FC236}">
                <a16:creationId xmlns:a16="http://schemas.microsoft.com/office/drawing/2014/main" id="{E0A5ADEF-778A-30DB-C78D-5614E77802E4}"/>
              </a:ext>
            </a:extLst>
          </p:cNvPr>
          <p:cNvPicPr>
            <a:picLocks noChangeAspect="1"/>
          </p:cNvPicPr>
          <p:nvPr/>
        </p:nvPicPr>
        <p:blipFill>
          <a:blip r:embed="rId3"/>
          <a:srcRect t="36834" r="45488"/>
          <a:stretch>
            <a:fillRect/>
          </a:stretch>
        </p:blipFill>
        <p:spPr>
          <a:xfrm>
            <a:off x="1800268" y="1833834"/>
            <a:ext cx="1621137" cy="120754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Why This Story Matters</a:t>
            </a:r>
          </a:p>
        </p:txBody>
      </p:sp>
      <p:sp>
        <p:nvSpPr>
          <p:cNvPr id="3" name="Content Placeholder 2"/>
          <p:cNvSpPr>
            <a:spLocks noGrp="1"/>
          </p:cNvSpPr>
          <p:nvPr>
            <p:ph idx="1"/>
          </p:nvPr>
        </p:nvSpPr>
        <p:spPr>
          <a:xfrm>
            <a:off x="982133" y="2328672"/>
            <a:ext cx="7704667" cy="3332816"/>
          </a:xfrm>
        </p:spPr>
        <p:txBody>
          <a:bodyPr/>
          <a:lstStyle/>
          <a:p>
            <a:pPr>
              <a:defRPr sz="2200"/>
            </a:pPr>
            <a:r>
              <a:rPr dirty="0"/>
              <a:t>Tobacco use remains the leading preventable cause of death in the U.S.</a:t>
            </a:r>
          </a:p>
          <a:p>
            <a:pPr>
              <a:defRPr sz="2200"/>
            </a:pPr>
            <a:r>
              <a:rPr dirty="0"/>
              <a:t>The last 30 years transformed tobacco control from isolated efforts to systems-level public health action</a:t>
            </a:r>
          </a:p>
          <a:p>
            <a:pPr>
              <a:defRPr sz="2200"/>
            </a:pPr>
            <a:r>
              <a:rPr dirty="0"/>
              <a:t>South Carolina has played a unique role in tobacco prevention, cessation, and policy change</a:t>
            </a:r>
          </a:p>
          <a:p>
            <a:pPr>
              <a:defRPr sz="2200"/>
            </a:pPr>
            <a:r>
              <a:rPr dirty="0"/>
              <a:t>The next chapter will require new approaches for nicotine products, equity, and health systems integration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t>The Tobacco Landscape in the Early 1990s</a:t>
            </a:r>
          </a:p>
        </p:txBody>
      </p:sp>
      <p:sp>
        <p:nvSpPr>
          <p:cNvPr id="3" name="Content Placeholder 2"/>
          <p:cNvSpPr>
            <a:spLocks noGrp="1"/>
          </p:cNvSpPr>
          <p:nvPr>
            <p:ph idx="1"/>
          </p:nvPr>
        </p:nvSpPr>
        <p:spPr>
          <a:xfrm>
            <a:off x="1184018" y="3218590"/>
            <a:ext cx="7704667" cy="3332816"/>
          </a:xfrm>
        </p:spPr>
        <p:txBody>
          <a:bodyPr/>
          <a:lstStyle/>
          <a:p>
            <a:pPr>
              <a:defRPr sz="2200"/>
            </a:pPr>
            <a:r>
              <a:rPr dirty="0"/>
              <a:t>Smoking was far more socially acceptable</a:t>
            </a:r>
          </a:p>
          <a:p>
            <a:pPr>
              <a:defRPr sz="2200"/>
            </a:pPr>
            <a:r>
              <a:rPr dirty="0"/>
              <a:t>Indoor smoking was common in workplaces, restaurants, and airplanes</a:t>
            </a:r>
          </a:p>
          <a:p>
            <a:pPr>
              <a:defRPr sz="2200"/>
            </a:pPr>
            <a:r>
              <a:rPr dirty="0"/>
              <a:t>Tobacco advertising was everywhere — sports, magazines, convenience stores</a:t>
            </a:r>
          </a:p>
          <a:p>
            <a:pPr>
              <a:defRPr sz="2200"/>
            </a:pPr>
            <a:r>
              <a:rPr dirty="0"/>
              <a:t>Public understanding of secondhand smoke was still emerging</a:t>
            </a:r>
          </a:p>
        </p:txBody>
      </p:sp>
      <p:pic>
        <p:nvPicPr>
          <p:cNvPr id="5" name="Picture 4">
            <a:extLst>
              <a:ext uri="{FF2B5EF4-FFF2-40B4-BE49-F238E27FC236}">
                <a16:creationId xmlns:a16="http://schemas.microsoft.com/office/drawing/2014/main" id="{3B386A00-2556-C288-064C-4E7479EC4DFD}"/>
              </a:ext>
            </a:extLst>
          </p:cNvPr>
          <p:cNvPicPr>
            <a:picLocks noChangeAspect="1"/>
          </p:cNvPicPr>
          <p:nvPr/>
        </p:nvPicPr>
        <p:blipFill>
          <a:blip r:embed="rId3"/>
          <a:stretch>
            <a:fillRect/>
          </a:stretch>
        </p:blipFill>
        <p:spPr>
          <a:xfrm>
            <a:off x="969098" y="1808418"/>
            <a:ext cx="2307408" cy="1259966"/>
          </a:xfrm>
          <a:prstGeom prst="rect">
            <a:avLst/>
          </a:prstGeom>
        </p:spPr>
      </p:pic>
      <p:pic>
        <p:nvPicPr>
          <p:cNvPr id="6" name="Picture 5" descr="VINTAGE 1990s Print Ad ~ Camel Lights ...">
            <a:extLst>
              <a:ext uri="{FF2B5EF4-FFF2-40B4-BE49-F238E27FC236}">
                <a16:creationId xmlns:a16="http://schemas.microsoft.com/office/drawing/2014/main" id="{0810B1B0-A7E0-14C0-2E37-B6647BDD32B0}"/>
              </a:ext>
            </a:extLst>
          </p:cNvPr>
          <p:cNvPicPr>
            <a:picLocks noChangeAspect="1"/>
          </p:cNvPicPr>
          <p:nvPr/>
        </p:nvPicPr>
        <p:blipFill>
          <a:blip r:embed="rId4"/>
          <a:stretch>
            <a:fillRect/>
          </a:stretch>
        </p:blipFill>
        <p:spPr>
          <a:xfrm>
            <a:off x="7333114" y="2141463"/>
            <a:ext cx="1353686" cy="1653764"/>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Major National Milestones: 1990s</a:t>
            </a:r>
          </a:p>
        </p:txBody>
      </p:sp>
      <p:sp>
        <p:nvSpPr>
          <p:cNvPr id="3" name="Content Placeholder 2"/>
          <p:cNvSpPr>
            <a:spLocks noGrp="1"/>
          </p:cNvSpPr>
          <p:nvPr>
            <p:ph idx="1"/>
          </p:nvPr>
        </p:nvSpPr>
        <p:spPr>
          <a:xfrm>
            <a:off x="982133" y="2004838"/>
            <a:ext cx="7704667" cy="3332816"/>
          </a:xfrm>
        </p:spPr>
        <p:txBody>
          <a:bodyPr/>
          <a:lstStyle/>
          <a:p>
            <a:pPr>
              <a:defRPr sz="2200"/>
            </a:pPr>
            <a:r>
              <a:rPr dirty="0"/>
              <a:t>1992: EPA identifies secondhand smoke as a carcinogen</a:t>
            </a:r>
          </a:p>
          <a:p>
            <a:pPr>
              <a:defRPr sz="2200"/>
            </a:pPr>
            <a:r>
              <a:rPr dirty="0"/>
              <a:t>1994: Tobacco executives testify before Congress</a:t>
            </a:r>
          </a:p>
          <a:p>
            <a:pPr>
              <a:defRPr sz="2200"/>
            </a:pPr>
            <a:r>
              <a:rPr dirty="0"/>
              <a:t>1996: FDA begins regulating youth access and marketing</a:t>
            </a:r>
          </a:p>
          <a:p>
            <a:pPr>
              <a:defRPr sz="2200"/>
            </a:pPr>
            <a:r>
              <a:rPr dirty="0"/>
              <a:t>1998: Master Settlement Agreement (MSA) reshapes tobacco control funding and accountability</a:t>
            </a:r>
          </a:p>
          <a:p>
            <a:pPr>
              <a:defRPr sz="2200"/>
            </a:pPr>
            <a:r>
              <a:rPr dirty="0"/>
              <a:t>CDC Best Practices for Comprehensive Tobacco Control Programs released</a:t>
            </a:r>
            <a:r>
              <a:rPr lang="en-US" dirty="0"/>
              <a:t> (1999)</a:t>
            </a:r>
            <a:endParaRPr dirty="0"/>
          </a:p>
        </p:txBody>
      </p:sp>
      <p:pic>
        <p:nvPicPr>
          <p:cNvPr id="5" name="Picture 4">
            <a:extLst>
              <a:ext uri="{FF2B5EF4-FFF2-40B4-BE49-F238E27FC236}">
                <a16:creationId xmlns:a16="http://schemas.microsoft.com/office/drawing/2014/main" id="{5B3B882A-C2B9-F214-9BBF-4B6F75F354D2}"/>
              </a:ext>
            </a:extLst>
          </p:cNvPr>
          <p:cNvPicPr>
            <a:picLocks noChangeAspect="1"/>
          </p:cNvPicPr>
          <p:nvPr/>
        </p:nvPicPr>
        <p:blipFill>
          <a:blip r:embed="rId3"/>
          <a:stretch>
            <a:fillRect/>
          </a:stretch>
        </p:blipFill>
        <p:spPr>
          <a:xfrm>
            <a:off x="5697407" y="4891704"/>
            <a:ext cx="2762250" cy="165735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South Carolina in the 1990s</a:t>
            </a:r>
          </a:p>
        </p:txBody>
      </p:sp>
      <p:sp>
        <p:nvSpPr>
          <p:cNvPr id="3" name="Content Placeholder 2"/>
          <p:cNvSpPr>
            <a:spLocks noGrp="1"/>
          </p:cNvSpPr>
          <p:nvPr>
            <p:ph idx="1"/>
          </p:nvPr>
        </p:nvSpPr>
        <p:spPr>
          <a:xfrm>
            <a:off x="1069808" y="1679130"/>
            <a:ext cx="7704667" cy="3499739"/>
          </a:xfrm>
        </p:spPr>
        <p:txBody>
          <a:bodyPr/>
          <a:lstStyle/>
          <a:p>
            <a:pPr marL="0" indent="0">
              <a:buNone/>
              <a:defRPr sz="2200"/>
            </a:pPr>
            <a:endParaRPr dirty="0"/>
          </a:p>
          <a:p>
            <a:pPr>
              <a:defRPr sz="2200"/>
            </a:pPr>
            <a:r>
              <a:rPr dirty="0"/>
              <a:t>Emergence of statewide partnerships and coalitions</a:t>
            </a:r>
            <a:r>
              <a:rPr lang="en-US" dirty="0"/>
              <a:t> through Project ASSIST</a:t>
            </a:r>
            <a:endParaRPr dirty="0"/>
          </a:p>
          <a:p>
            <a:pPr>
              <a:defRPr sz="2200"/>
            </a:pPr>
            <a:r>
              <a:rPr dirty="0"/>
              <a:t>Early clean indoor air efforts</a:t>
            </a:r>
          </a:p>
          <a:p>
            <a:pPr>
              <a:defRPr sz="2200"/>
            </a:pPr>
            <a:r>
              <a:rPr dirty="0"/>
              <a:t>Increasing engagement from hospitals, voluntary agencies, and local advocates</a:t>
            </a:r>
          </a:p>
          <a:p>
            <a:pPr>
              <a:defRPr sz="2200"/>
            </a:pPr>
            <a:r>
              <a:rPr dirty="0"/>
              <a:t>Development of statewide prevention and cessation strategies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Adult Cigarette Smoking Trends</a:t>
            </a:r>
          </a:p>
        </p:txBody>
      </p:sp>
      <p:pic>
        <p:nvPicPr>
          <p:cNvPr id="3" name="Picture 2" descr="adult_smoking_trends.png"/>
          <p:cNvPicPr>
            <a:picLocks noChangeAspect="1"/>
          </p:cNvPicPr>
          <p:nvPr/>
        </p:nvPicPr>
        <p:blipFill>
          <a:blip r:embed="rId3"/>
          <a:stretch>
            <a:fillRect/>
          </a:stretch>
        </p:blipFill>
        <p:spPr>
          <a:xfrm>
            <a:off x="731520" y="1188720"/>
            <a:ext cx="7772400" cy="4943608"/>
          </a:xfrm>
          <a:prstGeom prst="rect">
            <a:avLst/>
          </a:prstGeom>
        </p:spPr>
      </p:pic>
      <p:sp>
        <p:nvSpPr>
          <p:cNvPr id="4" name="TextBox 3">
            <a:extLst>
              <a:ext uri="{FF2B5EF4-FFF2-40B4-BE49-F238E27FC236}">
                <a16:creationId xmlns:a16="http://schemas.microsoft.com/office/drawing/2014/main" id="{4425B86C-B043-0223-F983-21F2764EDA70}"/>
              </a:ext>
            </a:extLst>
          </p:cNvPr>
          <p:cNvSpPr txBox="1"/>
          <p:nvPr/>
        </p:nvSpPr>
        <p:spPr>
          <a:xfrm>
            <a:off x="6858000" y="6132328"/>
            <a:ext cx="1554480"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Source: BRFSS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Youth Cigarette Smoking Trends</a:t>
            </a:r>
          </a:p>
        </p:txBody>
      </p:sp>
      <p:pic>
        <p:nvPicPr>
          <p:cNvPr id="3" name="Picture 2" descr="youth_smoking_trends.png"/>
          <p:cNvPicPr>
            <a:picLocks noChangeAspect="1"/>
          </p:cNvPicPr>
          <p:nvPr/>
        </p:nvPicPr>
        <p:blipFill>
          <a:blip r:embed="rId3"/>
          <a:stretch>
            <a:fillRect/>
          </a:stretch>
        </p:blipFill>
        <p:spPr>
          <a:xfrm>
            <a:off x="731520" y="1188720"/>
            <a:ext cx="7772400" cy="5019484"/>
          </a:xfrm>
          <a:prstGeom prst="rect">
            <a:avLst/>
          </a:prstGeom>
        </p:spPr>
      </p:pic>
      <p:sp>
        <p:nvSpPr>
          <p:cNvPr id="4" name="TextBox 3">
            <a:extLst>
              <a:ext uri="{FF2B5EF4-FFF2-40B4-BE49-F238E27FC236}">
                <a16:creationId xmlns:a16="http://schemas.microsoft.com/office/drawing/2014/main" id="{4A921680-9D33-1209-7334-7A6CD1B89F68}"/>
              </a:ext>
            </a:extLst>
          </p:cNvPr>
          <p:cNvSpPr txBox="1"/>
          <p:nvPr/>
        </p:nvSpPr>
        <p:spPr>
          <a:xfrm>
            <a:off x="6858000" y="6132328"/>
            <a:ext cx="1554480"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Source: YRBS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t>The 2000s: Building Comprehensive Tobacco Control</a:t>
            </a:r>
          </a:p>
        </p:txBody>
      </p:sp>
      <p:sp>
        <p:nvSpPr>
          <p:cNvPr id="3" name="Content Placeholder 2"/>
          <p:cNvSpPr>
            <a:spLocks noGrp="1"/>
          </p:cNvSpPr>
          <p:nvPr>
            <p:ph idx="1"/>
          </p:nvPr>
        </p:nvSpPr>
        <p:spPr>
          <a:xfrm>
            <a:off x="1229021" y="2282952"/>
            <a:ext cx="7704667" cy="3332816"/>
          </a:xfrm>
        </p:spPr>
        <p:txBody>
          <a:bodyPr/>
          <a:lstStyle/>
          <a:p>
            <a:pPr>
              <a:defRPr sz="2200"/>
            </a:pPr>
            <a:r>
              <a:rPr lang="en-US" dirty="0"/>
              <a:t>Establishment of the SC Tobacco Collaborative, the original name of Smokefree SC</a:t>
            </a:r>
          </a:p>
          <a:p>
            <a:pPr>
              <a:defRPr sz="2200"/>
            </a:pPr>
            <a:r>
              <a:rPr dirty="0"/>
              <a:t>Expansion of state </a:t>
            </a:r>
            <a:r>
              <a:rPr lang="en-US" dirty="0" err="1"/>
              <a:t>Q</a:t>
            </a:r>
            <a:r>
              <a:rPr dirty="0" err="1"/>
              <a:t>uitlines</a:t>
            </a:r>
            <a:endParaRPr dirty="0"/>
          </a:p>
          <a:p>
            <a:pPr>
              <a:defRPr sz="2200"/>
            </a:pPr>
            <a:r>
              <a:rPr dirty="0"/>
              <a:t>Evidence-based youth prevention campaigns</a:t>
            </a:r>
          </a:p>
          <a:p>
            <a:pPr>
              <a:defRPr sz="2200"/>
            </a:pPr>
            <a:r>
              <a:rPr dirty="0"/>
              <a:t>Growth of local smokefree ordinances</a:t>
            </a:r>
          </a:p>
          <a:p>
            <a:pPr>
              <a:defRPr sz="2200"/>
            </a:pPr>
            <a:r>
              <a:rPr dirty="0"/>
              <a:t>Healthcare systems increasingly engaged in cessation</a:t>
            </a:r>
          </a:p>
          <a:p>
            <a:pPr>
              <a:defRPr sz="2200"/>
            </a:pPr>
            <a:r>
              <a:rPr dirty="0"/>
              <a:t>National focus on disparities in tobacco use and access to care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t>The Family Smoking Prevention and Tobacco Control Act (2009)</a:t>
            </a:r>
          </a:p>
        </p:txBody>
      </p:sp>
      <p:sp>
        <p:nvSpPr>
          <p:cNvPr id="3" name="Content Placeholder 2"/>
          <p:cNvSpPr>
            <a:spLocks noGrp="1"/>
          </p:cNvSpPr>
          <p:nvPr>
            <p:ph idx="1"/>
          </p:nvPr>
        </p:nvSpPr>
        <p:spPr>
          <a:xfrm>
            <a:off x="1329605" y="2346960"/>
            <a:ext cx="7704667" cy="3332816"/>
          </a:xfrm>
        </p:spPr>
        <p:txBody>
          <a:bodyPr/>
          <a:lstStyle/>
          <a:p>
            <a:pPr>
              <a:defRPr sz="2200"/>
            </a:pPr>
            <a:r>
              <a:rPr dirty="0"/>
              <a:t>Gave FDA authority to regulate tobacco products</a:t>
            </a:r>
          </a:p>
          <a:p>
            <a:pPr>
              <a:defRPr sz="2200"/>
            </a:pPr>
            <a:r>
              <a:rPr dirty="0"/>
              <a:t>Restricted youth-focused marketing</a:t>
            </a:r>
          </a:p>
          <a:p>
            <a:pPr>
              <a:defRPr sz="2200"/>
            </a:pPr>
            <a:r>
              <a:rPr dirty="0"/>
              <a:t>Required stronger warning labels and product oversight</a:t>
            </a:r>
          </a:p>
          <a:p>
            <a:pPr>
              <a:defRPr sz="2200"/>
            </a:pPr>
            <a:r>
              <a:rPr dirty="0"/>
              <a:t>Marked a major shift toward federal regulatory action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dirty="0"/>
              <a:t>South Carolina</a:t>
            </a:r>
            <a:r>
              <a:rPr lang="en-US" dirty="0"/>
              <a:t>’s Biggest Win-2010</a:t>
            </a:r>
            <a:endParaRPr dirty="0"/>
          </a:p>
        </p:txBody>
      </p:sp>
      <p:sp>
        <p:nvSpPr>
          <p:cNvPr id="7" name="TextBox 6">
            <a:extLst>
              <a:ext uri="{FF2B5EF4-FFF2-40B4-BE49-F238E27FC236}">
                <a16:creationId xmlns:a16="http://schemas.microsoft.com/office/drawing/2014/main" id="{C38A7638-9572-3169-E582-86E22A933D38}"/>
              </a:ext>
            </a:extLst>
          </p:cNvPr>
          <p:cNvSpPr txBox="1"/>
          <p:nvPr/>
        </p:nvSpPr>
        <p:spPr>
          <a:xfrm>
            <a:off x="853042" y="1979060"/>
            <a:ext cx="3851238" cy="3416320"/>
          </a:xfrm>
          <a:prstGeom prst="rect">
            <a:avLst/>
          </a:prstGeom>
          <a:noFill/>
        </p:spPr>
        <p:txBody>
          <a:bodyPr wrap="square">
            <a:spAutoFit/>
          </a:bodyPr>
          <a:lstStyle/>
          <a:p>
            <a:pPr algn="l"/>
            <a:r>
              <a:rPr lang="en-US" b="1" i="0" dirty="0">
                <a:solidFill>
                  <a:srgbClr val="000000"/>
                </a:solidFill>
                <a:effectLst/>
                <a:latin typeface="-apple-system"/>
              </a:rPr>
              <a:t>•</a:t>
            </a:r>
            <a:r>
              <a:rPr lang="en-US" b="0" i="0" dirty="0">
                <a:solidFill>
                  <a:srgbClr val="000000"/>
                </a:solidFill>
                <a:effectLst/>
                <a:latin typeface="-apple-system"/>
              </a:rPr>
              <a:t>South Carolina had the </a:t>
            </a:r>
            <a:r>
              <a:rPr lang="en-US" b="1" i="0" dirty="0">
                <a:solidFill>
                  <a:srgbClr val="000000"/>
                </a:solidFill>
                <a:effectLst/>
                <a:latin typeface="-apple-system"/>
              </a:rPr>
              <a:t>lowest cigarette tax in the nation</a:t>
            </a:r>
            <a:r>
              <a:rPr lang="en-US" b="0" i="0" dirty="0">
                <a:solidFill>
                  <a:srgbClr val="000000"/>
                </a:solidFill>
                <a:effectLst/>
                <a:latin typeface="-apple-system"/>
              </a:rPr>
              <a:t> for many years</a:t>
            </a:r>
          </a:p>
          <a:p>
            <a:pPr algn="l"/>
            <a:endParaRPr lang="en-US" b="0" i="0" dirty="0">
              <a:solidFill>
                <a:srgbClr val="000000"/>
              </a:solidFill>
              <a:effectLst/>
              <a:latin typeface="-apple-system"/>
            </a:endParaRPr>
          </a:p>
          <a:p>
            <a:pPr algn="l"/>
            <a:r>
              <a:rPr lang="en-US" b="1" i="0" dirty="0">
                <a:solidFill>
                  <a:srgbClr val="000000"/>
                </a:solidFill>
                <a:effectLst/>
                <a:latin typeface="-apple-system"/>
              </a:rPr>
              <a:t>•</a:t>
            </a:r>
            <a:r>
              <a:rPr lang="en-US" b="0" i="0" dirty="0">
                <a:solidFill>
                  <a:srgbClr val="000000"/>
                </a:solidFill>
                <a:effectLst/>
                <a:latin typeface="-apple-system"/>
              </a:rPr>
              <a:t>Public health advocates and partners worked for </a:t>
            </a:r>
            <a:r>
              <a:rPr lang="en-US" b="1" i="0" dirty="0">
                <a:solidFill>
                  <a:srgbClr val="000000"/>
                </a:solidFill>
                <a:effectLst/>
                <a:latin typeface="-apple-system"/>
              </a:rPr>
              <a:t>nearly 10 years</a:t>
            </a:r>
            <a:r>
              <a:rPr lang="en-US" b="0" i="0" dirty="0">
                <a:solidFill>
                  <a:srgbClr val="000000"/>
                </a:solidFill>
                <a:effectLst/>
                <a:latin typeface="-apple-system"/>
              </a:rPr>
              <a:t> to increase the tax</a:t>
            </a:r>
          </a:p>
          <a:p>
            <a:pPr algn="l"/>
            <a:endParaRPr lang="en-US" b="0" i="0" dirty="0">
              <a:solidFill>
                <a:srgbClr val="000000"/>
              </a:solidFill>
              <a:effectLst/>
              <a:latin typeface="-apple-system"/>
            </a:endParaRPr>
          </a:p>
          <a:p>
            <a:pPr algn="l"/>
            <a:r>
              <a:rPr lang="en-US" b="1" i="0" dirty="0">
                <a:solidFill>
                  <a:srgbClr val="000000"/>
                </a:solidFill>
                <a:effectLst/>
                <a:latin typeface="-apple-system"/>
              </a:rPr>
              <a:t>•</a:t>
            </a:r>
            <a:r>
              <a:rPr lang="en-US" b="0" i="0" dirty="0">
                <a:solidFill>
                  <a:srgbClr val="000000"/>
                </a:solidFill>
                <a:effectLst/>
                <a:latin typeface="-apple-system"/>
              </a:rPr>
              <a:t>In 2010, the state passed a </a:t>
            </a:r>
            <a:r>
              <a:rPr lang="en-US" b="1" i="0" dirty="0">
                <a:solidFill>
                  <a:srgbClr val="000000"/>
                </a:solidFill>
                <a:effectLst/>
                <a:latin typeface="-apple-system"/>
              </a:rPr>
              <a:t>historic cigarette tax increase</a:t>
            </a:r>
          </a:p>
          <a:p>
            <a:pPr algn="l"/>
            <a:endParaRPr lang="en-US" b="0" i="0" dirty="0">
              <a:solidFill>
                <a:srgbClr val="000000"/>
              </a:solidFill>
              <a:effectLst/>
              <a:latin typeface="-apple-system"/>
            </a:endParaRPr>
          </a:p>
          <a:p>
            <a:pPr algn="l"/>
            <a:r>
              <a:rPr lang="en-US" b="1" i="0" dirty="0">
                <a:solidFill>
                  <a:srgbClr val="000000"/>
                </a:solidFill>
                <a:effectLst/>
                <a:latin typeface="-apple-system"/>
              </a:rPr>
              <a:t>•</a:t>
            </a:r>
            <a:r>
              <a:rPr lang="en-US" b="0" i="0" dirty="0">
                <a:solidFill>
                  <a:srgbClr val="000000"/>
                </a:solidFill>
                <a:effectLst/>
                <a:latin typeface="-apple-system"/>
              </a:rPr>
              <a:t>Tax increased from </a:t>
            </a:r>
            <a:r>
              <a:rPr lang="en-US" b="1" i="0" dirty="0">
                <a:solidFill>
                  <a:srgbClr val="000000"/>
                </a:solidFill>
                <a:effectLst/>
                <a:latin typeface="-apple-system"/>
              </a:rPr>
              <a:t>7¢ to 57¢ per pack</a:t>
            </a:r>
            <a:endParaRPr lang="en-US" b="0" i="0" dirty="0">
              <a:solidFill>
                <a:srgbClr val="000000"/>
              </a:solidFill>
              <a:effectLst/>
              <a:latin typeface="-apple-system"/>
            </a:endParaRPr>
          </a:p>
        </p:txBody>
      </p:sp>
      <p:sp>
        <p:nvSpPr>
          <p:cNvPr id="8" name="TextBox 7">
            <a:extLst>
              <a:ext uri="{FF2B5EF4-FFF2-40B4-BE49-F238E27FC236}">
                <a16:creationId xmlns:a16="http://schemas.microsoft.com/office/drawing/2014/main" id="{D7754FE1-830C-97E5-5A64-60D4F9F07C5E}"/>
              </a:ext>
            </a:extLst>
          </p:cNvPr>
          <p:cNvSpPr txBox="1"/>
          <p:nvPr/>
        </p:nvSpPr>
        <p:spPr>
          <a:xfrm>
            <a:off x="5045337" y="2005991"/>
            <a:ext cx="3851237" cy="2923877"/>
          </a:xfrm>
          <a:prstGeom prst="rect">
            <a:avLst/>
          </a:prstGeom>
          <a:solidFill>
            <a:srgbClr val="E4F3FC"/>
          </a:solidFill>
        </p:spPr>
        <p:txBody>
          <a:bodyPr wrap="square" rtlCol="0">
            <a:spAutoFit/>
          </a:bodyPr>
          <a:lstStyle/>
          <a:p>
            <a:pPr>
              <a:spcAft>
                <a:spcPts val="1200"/>
              </a:spcAft>
            </a:pPr>
            <a:r>
              <a:rPr lang="en-US" b="1" dirty="0">
                <a:solidFill>
                  <a:srgbClr val="000000"/>
                </a:solidFill>
                <a:latin typeface="-apple-system"/>
              </a:rPr>
              <a:t>Why It Mattered</a:t>
            </a:r>
          </a:p>
          <a:p>
            <a:pPr>
              <a:spcAft>
                <a:spcPts val="1800"/>
              </a:spcAft>
            </a:pPr>
            <a:r>
              <a:rPr lang="en-US" b="1" dirty="0">
                <a:solidFill>
                  <a:srgbClr val="00B050"/>
                </a:solidFill>
                <a:latin typeface="-apple-system"/>
              </a:rPr>
              <a:t>✓ </a:t>
            </a:r>
            <a:r>
              <a:rPr lang="en-US" dirty="0">
                <a:solidFill>
                  <a:srgbClr val="000000"/>
                </a:solidFill>
                <a:latin typeface="-apple-system"/>
              </a:rPr>
              <a:t>Higher tobacco prices help reduce smoking, especially among youth</a:t>
            </a:r>
          </a:p>
          <a:p>
            <a:pPr>
              <a:spcAft>
                <a:spcPts val="1800"/>
              </a:spcAft>
            </a:pPr>
            <a:r>
              <a:rPr lang="en-US" b="1" dirty="0">
                <a:solidFill>
                  <a:srgbClr val="00B050"/>
                </a:solidFill>
                <a:latin typeface="-apple-system"/>
              </a:rPr>
              <a:t>✓ </a:t>
            </a:r>
            <a:r>
              <a:rPr lang="en-US" b="1" dirty="0">
                <a:solidFill>
                  <a:srgbClr val="000000"/>
                </a:solidFill>
                <a:latin typeface="-apple-system"/>
              </a:rPr>
              <a:t>$5 million annually</a:t>
            </a:r>
            <a:r>
              <a:rPr lang="en-US" dirty="0">
                <a:solidFill>
                  <a:srgbClr val="000000"/>
                </a:solidFill>
                <a:latin typeface="-apple-system"/>
              </a:rPr>
              <a:t> dedicated to the Department of Public Health</a:t>
            </a:r>
          </a:p>
          <a:p>
            <a:pPr>
              <a:spcAft>
                <a:spcPts val="1800"/>
              </a:spcAft>
            </a:pPr>
            <a:r>
              <a:rPr lang="en-US" b="1" dirty="0">
                <a:solidFill>
                  <a:srgbClr val="00B050"/>
                </a:solidFill>
                <a:latin typeface="-apple-system"/>
              </a:rPr>
              <a:t>✓ </a:t>
            </a:r>
            <a:r>
              <a:rPr lang="en-US" dirty="0">
                <a:solidFill>
                  <a:srgbClr val="000000"/>
                </a:solidFill>
                <a:latin typeface="-apple-system"/>
              </a:rPr>
              <a:t>Funding supports prevention, cessation, education, and essential public health programs</a:t>
            </a:r>
          </a:p>
        </p:txBody>
      </p:sp>
      <p:sp>
        <p:nvSpPr>
          <p:cNvPr id="10" name="TextBox 9">
            <a:extLst>
              <a:ext uri="{FF2B5EF4-FFF2-40B4-BE49-F238E27FC236}">
                <a16:creationId xmlns:a16="http://schemas.microsoft.com/office/drawing/2014/main" id="{1FA27FB8-E037-2E13-3839-92C691EF4DE2}"/>
              </a:ext>
            </a:extLst>
          </p:cNvPr>
          <p:cNvSpPr txBox="1"/>
          <p:nvPr/>
        </p:nvSpPr>
        <p:spPr>
          <a:xfrm>
            <a:off x="5203018" y="5434667"/>
            <a:ext cx="3277692" cy="1177245"/>
          </a:xfrm>
          <a:prstGeom prst="rect">
            <a:avLst/>
          </a:prstGeom>
          <a:solidFill>
            <a:srgbClr val="E4F3FC"/>
          </a:solidFill>
        </p:spPr>
        <p:txBody>
          <a:bodyPr wrap="square" rtlCol="0">
            <a:spAutoFit/>
          </a:bodyPr>
          <a:lstStyle/>
          <a:p>
            <a:pPr algn="ctr">
              <a:buNone/>
            </a:pPr>
            <a:r>
              <a:rPr lang="en-US" sz="3200" b="1" dirty="0">
                <a:solidFill>
                  <a:srgbClr val="000000"/>
                </a:solidFill>
                <a:latin typeface="-apple-system"/>
              </a:rPr>
              <a:t>10 Years</a:t>
            </a:r>
          </a:p>
          <a:p>
            <a:pPr algn="ctr">
              <a:spcBef>
                <a:spcPts val="300"/>
              </a:spcBef>
              <a:buNone/>
            </a:pPr>
            <a:r>
              <a:rPr lang="en-US" dirty="0">
                <a:solidFill>
                  <a:srgbClr val="000000"/>
                </a:solidFill>
                <a:latin typeface="-apple-system"/>
              </a:rPr>
              <a:t>of advocacy and legislative effort</a:t>
            </a: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4BBFC090-9A08-840D-431D-501C7B9FDE4C}"/>
              </a:ext>
            </a:extLst>
          </p:cNvPr>
          <p:cNvPicPr>
            <a:picLocks noGrp="1" noChangeAspect="1"/>
          </p:cNvPicPr>
          <p:nvPr>
            <p:ph idx="1"/>
          </p:nvPr>
        </p:nvPicPr>
        <p:blipFill>
          <a:blip r:embed="rId3"/>
          <a:stretch>
            <a:fillRect/>
          </a:stretch>
        </p:blipFill>
        <p:spPr>
          <a:xfrm>
            <a:off x="0" y="-519434"/>
            <a:ext cx="9144000" cy="7371000"/>
          </a:xfrm>
          <a:prstGeom prst="rect">
            <a:avLst/>
          </a:prstGeom>
        </p:spPr>
      </p:pic>
    </p:spTree>
    <p:extLst>
      <p:ext uri="{BB962C8B-B14F-4D97-AF65-F5344CB8AC3E}">
        <p14:creationId xmlns:p14="http://schemas.microsoft.com/office/powerpoint/2010/main" val="29462786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t>The Rise of E-Cigarettes and New Nicotine Products</a:t>
            </a:r>
          </a:p>
        </p:txBody>
      </p:sp>
      <p:sp>
        <p:nvSpPr>
          <p:cNvPr id="3" name="Content Placeholder 2"/>
          <p:cNvSpPr>
            <a:spLocks noGrp="1"/>
          </p:cNvSpPr>
          <p:nvPr>
            <p:ph idx="1"/>
          </p:nvPr>
        </p:nvSpPr>
        <p:spPr>
          <a:xfrm>
            <a:off x="1201589" y="2191512"/>
            <a:ext cx="7704667" cy="3332816"/>
          </a:xfrm>
        </p:spPr>
        <p:txBody>
          <a:bodyPr/>
          <a:lstStyle/>
          <a:p>
            <a:pPr>
              <a:defRPr sz="2200"/>
            </a:pPr>
            <a:r>
              <a:rPr dirty="0"/>
              <a:t>Rapid growth of vaping products in the 2010s</a:t>
            </a:r>
          </a:p>
          <a:p>
            <a:pPr>
              <a:defRPr sz="2200"/>
            </a:pPr>
            <a:r>
              <a:rPr dirty="0"/>
              <a:t>Sharp increases in youth nicotine use</a:t>
            </a:r>
          </a:p>
          <a:p>
            <a:pPr>
              <a:defRPr sz="2200"/>
            </a:pPr>
            <a:r>
              <a:rPr dirty="0"/>
              <a:t>Complex public health debates around harm reduction and cessation</a:t>
            </a:r>
          </a:p>
          <a:p>
            <a:pPr>
              <a:defRPr sz="2200"/>
            </a:pPr>
            <a:r>
              <a:rPr dirty="0"/>
              <a:t>New challenges in messaging, surveillance, and policy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dirty="0"/>
              <a:t>Campaigns That Changed the Conversation</a:t>
            </a:r>
          </a:p>
        </p:txBody>
      </p:sp>
      <p:sp>
        <p:nvSpPr>
          <p:cNvPr id="3" name="Content Placeholder 2"/>
          <p:cNvSpPr>
            <a:spLocks noGrp="1"/>
          </p:cNvSpPr>
          <p:nvPr>
            <p:ph idx="1"/>
          </p:nvPr>
        </p:nvSpPr>
        <p:spPr>
          <a:xfrm>
            <a:off x="1439334" y="2282952"/>
            <a:ext cx="7564818" cy="3332816"/>
          </a:xfrm>
        </p:spPr>
        <p:txBody>
          <a:bodyPr/>
          <a:lstStyle/>
          <a:p>
            <a:pPr>
              <a:defRPr sz="2200"/>
            </a:pPr>
            <a:r>
              <a:rPr dirty="0"/>
              <a:t>CDC’s Tips From Former Smokers campaign</a:t>
            </a:r>
          </a:p>
          <a:p>
            <a:pPr>
              <a:defRPr sz="2200"/>
            </a:pPr>
            <a:r>
              <a:rPr lang="en-US" dirty="0"/>
              <a:t>The Real Cost</a:t>
            </a:r>
            <a:r>
              <a:rPr dirty="0"/>
              <a:t>® youth prevention campaign</a:t>
            </a:r>
          </a:p>
          <a:p>
            <a:pPr>
              <a:defRPr sz="2200"/>
            </a:pPr>
            <a:r>
              <a:rPr dirty="0"/>
              <a:t>Expansion of media </a:t>
            </a:r>
            <a:r>
              <a:rPr dirty="0" err="1"/>
              <a:t>countermarketing</a:t>
            </a:r>
            <a:endParaRPr dirty="0"/>
          </a:p>
          <a:p>
            <a:pPr>
              <a:defRPr sz="2200"/>
            </a:pPr>
            <a:r>
              <a:rPr dirty="0"/>
              <a:t>Use of social media and digital outreach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t>Healthcare Systems Change and Tobacco Cessation</a:t>
            </a:r>
          </a:p>
        </p:txBody>
      </p:sp>
      <p:sp>
        <p:nvSpPr>
          <p:cNvPr id="3" name="Content Placeholder 2"/>
          <p:cNvSpPr>
            <a:spLocks noGrp="1"/>
          </p:cNvSpPr>
          <p:nvPr>
            <p:ph idx="1"/>
          </p:nvPr>
        </p:nvSpPr>
        <p:spPr>
          <a:xfrm>
            <a:off x="1256453" y="2374392"/>
            <a:ext cx="7704667" cy="3332816"/>
          </a:xfrm>
        </p:spPr>
        <p:txBody>
          <a:bodyPr/>
          <a:lstStyle/>
          <a:p>
            <a:pPr>
              <a:defRPr sz="2200"/>
            </a:pPr>
            <a:r>
              <a:rPr dirty="0"/>
              <a:t>Integration of tobacco treatment into clinical workflows</a:t>
            </a:r>
          </a:p>
          <a:p>
            <a:pPr>
              <a:defRPr sz="2200"/>
            </a:pPr>
            <a:r>
              <a:rPr dirty="0"/>
              <a:t>Electronic health record prompts and referrals</a:t>
            </a:r>
          </a:p>
          <a:p>
            <a:pPr>
              <a:defRPr sz="2200"/>
            </a:pPr>
            <a:r>
              <a:rPr dirty="0"/>
              <a:t>Insurance coverage for cessation treatment</a:t>
            </a:r>
          </a:p>
          <a:p>
            <a:pPr>
              <a:defRPr sz="2200"/>
            </a:pPr>
            <a:r>
              <a:rPr dirty="0"/>
              <a:t>Behavioral health integration</a:t>
            </a:r>
          </a:p>
          <a:p>
            <a:pPr>
              <a:defRPr sz="2200"/>
            </a:pPr>
            <a:r>
              <a:rPr dirty="0"/>
              <a:t>Focus on systems-level sustainability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t>South Carolina’s Public Health and Healthcare Partnerships</a:t>
            </a:r>
          </a:p>
        </p:txBody>
      </p:sp>
      <p:sp>
        <p:nvSpPr>
          <p:cNvPr id="3" name="Content Placeholder 2"/>
          <p:cNvSpPr>
            <a:spLocks noGrp="1"/>
          </p:cNvSpPr>
          <p:nvPr>
            <p:ph idx="1"/>
          </p:nvPr>
        </p:nvSpPr>
        <p:spPr>
          <a:xfrm>
            <a:off x="1210733" y="2438401"/>
            <a:ext cx="7704667" cy="3332816"/>
          </a:xfrm>
        </p:spPr>
        <p:txBody>
          <a:bodyPr>
            <a:normAutofit fontScale="92500" lnSpcReduction="10000"/>
          </a:bodyPr>
          <a:lstStyle/>
          <a:p>
            <a:pPr>
              <a:defRPr sz="2200"/>
            </a:pPr>
            <a:r>
              <a:rPr dirty="0"/>
              <a:t>Collaboration across public health, hospitals, health systems, and nonprofits</a:t>
            </a:r>
          </a:p>
          <a:p>
            <a:pPr>
              <a:defRPr sz="2200"/>
            </a:pPr>
            <a:r>
              <a:rPr dirty="0"/>
              <a:t>Role of statewide organizations and coalitions</a:t>
            </a:r>
            <a:endParaRPr lang="en-US" dirty="0"/>
          </a:p>
          <a:p>
            <a:pPr>
              <a:defRPr sz="2200"/>
            </a:pPr>
            <a:r>
              <a:rPr lang="en-US" dirty="0"/>
              <a:t>Expansion of the state’s Medicaid Cessation Benefits</a:t>
            </a:r>
            <a:endParaRPr dirty="0"/>
          </a:p>
          <a:p>
            <a:pPr>
              <a:defRPr sz="2200"/>
            </a:pPr>
            <a:r>
              <a:rPr dirty="0"/>
              <a:t>Expansion of cessation referrals and provider engagement</a:t>
            </a:r>
            <a:endParaRPr lang="en-US" dirty="0"/>
          </a:p>
          <a:p>
            <a:pPr lvl="1">
              <a:defRPr sz="2200"/>
            </a:pPr>
            <a:r>
              <a:rPr lang="en-US" dirty="0"/>
              <a:t>SC CAN Quit</a:t>
            </a:r>
          </a:p>
          <a:p>
            <a:pPr lvl="1">
              <a:defRPr sz="2200"/>
            </a:pPr>
            <a:r>
              <a:rPr lang="en-US" dirty="0"/>
              <a:t>Tobacco-Free Recovery </a:t>
            </a:r>
            <a:endParaRPr dirty="0"/>
          </a:p>
          <a:p>
            <a:pPr>
              <a:defRPr sz="2200"/>
            </a:pPr>
            <a:r>
              <a:rPr dirty="0"/>
              <a:t>Cross-sector approaches to chronic disease prevention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Tobacco Industry Evolution</a:t>
            </a:r>
          </a:p>
        </p:txBody>
      </p:sp>
      <p:sp>
        <p:nvSpPr>
          <p:cNvPr id="3" name="Content Placeholder 2"/>
          <p:cNvSpPr>
            <a:spLocks noGrp="1"/>
          </p:cNvSpPr>
          <p:nvPr>
            <p:ph idx="1"/>
          </p:nvPr>
        </p:nvSpPr>
        <p:spPr>
          <a:xfrm>
            <a:off x="1283885" y="2200656"/>
            <a:ext cx="7704667" cy="3332816"/>
          </a:xfrm>
        </p:spPr>
        <p:txBody>
          <a:bodyPr/>
          <a:lstStyle/>
          <a:p>
            <a:pPr>
              <a:defRPr sz="2200"/>
            </a:pPr>
            <a:r>
              <a:rPr dirty="0"/>
              <a:t>Shift from traditional cigarettes to alternative nicotine products</a:t>
            </a:r>
          </a:p>
          <a:p>
            <a:pPr>
              <a:defRPr sz="2200"/>
            </a:pPr>
            <a:r>
              <a:rPr dirty="0"/>
              <a:t>Targeted marketing strategies</a:t>
            </a:r>
          </a:p>
          <a:p>
            <a:pPr>
              <a:defRPr sz="2200"/>
            </a:pPr>
            <a:r>
              <a:rPr dirty="0"/>
              <a:t>Industry adaptation to regulation</a:t>
            </a:r>
          </a:p>
          <a:p>
            <a:pPr>
              <a:defRPr sz="2200"/>
            </a:pPr>
            <a:r>
              <a:rPr dirty="0"/>
              <a:t>Continued focus on youth and vulnerable populations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t>What Worked Over the Last 30 Years</a:t>
            </a:r>
          </a:p>
        </p:txBody>
      </p:sp>
      <p:sp>
        <p:nvSpPr>
          <p:cNvPr id="3" name="Content Placeholder 2"/>
          <p:cNvSpPr>
            <a:spLocks noGrp="1"/>
          </p:cNvSpPr>
          <p:nvPr>
            <p:ph idx="1"/>
          </p:nvPr>
        </p:nvSpPr>
        <p:spPr>
          <a:xfrm>
            <a:off x="1347893" y="2273808"/>
            <a:ext cx="7704667" cy="3332816"/>
          </a:xfrm>
        </p:spPr>
        <p:txBody>
          <a:bodyPr/>
          <a:lstStyle/>
          <a:p>
            <a:pPr>
              <a:defRPr sz="2200"/>
            </a:pPr>
            <a:r>
              <a:rPr dirty="0"/>
              <a:t>Comprehensive tobacco control programs</a:t>
            </a:r>
          </a:p>
          <a:p>
            <a:pPr>
              <a:defRPr sz="2200"/>
            </a:pPr>
            <a:r>
              <a:rPr dirty="0"/>
              <a:t>Policy and environmental change</a:t>
            </a:r>
          </a:p>
          <a:p>
            <a:pPr>
              <a:defRPr sz="2200"/>
            </a:pPr>
            <a:r>
              <a:rPr dirty="0"/>
              <a:t>Media campaigns</a:t>
            </a:r>
          </a:p>
          <a:p>
            <a:pPr>
              <a:defRPr sz="2200"/>
            </a:pPr>
            <a:r>
              <a:rPr dirty="0"/>
              <a:t>Price increases and taxation</a:t>
            </a:r>
          </a:p>
          <a:p>
            <a:pPr>
              <a:defRPr sz="2200"/>
            </a:pPr>
            <a:r>
              <a:rPr dirty="0"/>
              <a:t>Quitline access and treatment coverage</a:t>
            </a:r>
          </a:p>
          <a:p>
            <a:pPr>
              <a:defRPr sz="2200"/>
            </a:pPr>
            <a:r>
              <a:rPr dirty="0"/>
              <a:t>Community partnerships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Persistent Challenges</a:t>
            </a:r>
          </a:p>
        </p:txBody>
      </p:sp>
      <p:sp>
        <p:nvSpPr>
          <p:cNvPr id="3" name="Content Placeholder 2"/>
          <p:cNvSpPr>
            <a:spLocks noGrp="1"/>
          </p:cNvSpPr>
          <p:nvPr>
            <p:ph idx="1"/>
          </p:nvPr>
        </p:nvSpPr>
        <p:spPr>
          <a:xfrm>
            <a:off x="1302173" y="2292096"/>
            <a:ext cx="7704667" cy="3332816"/>
          </a:xfrm>
        </p:spPr>
        <p:txBody>
          <a:bodyPr/>
          <a:lstStyle/>
          <a:p>
            <a:pPr>
              <a:defRPr sz="2200"/>
            </a:pPr>
            <a:r>
              <a:rPr dirty="0"/>
              <a:t>Rural access barriers</a:t>
            </a:r>
          </a:p>
          <a:p>
            <a:pPr>
              <a:defRPr sz="2200"/>
            </a:pPr>
            <a:r>
              <a:rPr dirty="0"/>
              <a:t>Youth nicotine addiction</a:t>
            </a:r>
          </a:p>
          <a:p>
            <a:pPr>
              <a:defRPr sz="2200"/>
            </a:pPr>
            <a:r>
              <a:rPr dirty="0"/>
              <a:t>Behavioral health and tobacco use</a:t>
            </a:r>
          </a:p>
          <a:p>
            <a:pPr>
              <a:defRPr sz="2200"/>
            </a:pPr>
            <a:r>
              <a:rPr dirty="0"/>
              <a:t>Funding instability</a:t>
            </a:r>
          </a:p>
          <a:p>
            <a:pPr>
              <a:defRPr sz="2200"/>
            </a:pPr>
            <a:r>
              <a:rPr dirty="0"/>
              <a:t>Misinformation and evolving products</a:t>
            </a:r>
          </a:p>
          <a:p>
            <a:pPr>
              <a:defRPr sz="2200"/>
            </a:pPr>
            <a:r>
              <a:rPr dirty="0"/>
              <a:t>Uneven policy adoption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South Carolina’s Next Chapter</a:t>
            </a:r>
          </a:p>
        </p:txBody>
      </p:sp>
      <p:sp>
        <p:nvSpPr>
          <p:cNvPr id="3" name="Content Placeholder 2"/>
          <p:cNvSpPr>
            <a:spLocks noGrp="1"/>
          </p:cNvSpPr>
          <p:nvPr>
            <p:ph idx="1"/>
          </p:nvPr>
        </p:nvSpPr>
        <p:spPr>
          <a:xfrm>
            <a:off x="1229021" y="2310384"/>
            <a:ext cx="7704667" cy="3332816"/>
          </a:xfrm>
        </p:spPr>
        <p:txBody>
          <a:bodyPr/>
          <a:lstStyle/>
          <a:p>
            <a:pPr>
              <a:defRPr sz="2200"/>
            </a:pPr>
            <a:r>
              <a:rPr dirty="0"/>
              <a:t>Strengthening prevention among youth and young adults</a:t>
            </a:r>
          </a:p>
          <a:p>
            <a:pPr>
              <a:defRPr sz="2200"/>
            </a:pPr>
            <a:r>
              <a:rPr dirty="0"/>
              <a:t>Expanding healthcare system integration</a:t>
            </a:r>
          </a:p>
          <a:p>
            <a:pPr>
              <a:defRPr sz="2200"/>
            </a:pPr>
            <a:r>
              <a:rPr dirty="0"/>
              <a:t>Leveraging data and evaluation</a:t>
            </a:r>
          </a:p>
          <a:p>
            <a:pPr>
              <a:defRPr sz="2200"/>
            </a:pPr>
            <a:r>
              <a:rPr dirty="0"/>
              <a:t>Supporting local communities</a:t>
            </a:r>
          </a:p>
          <a:p>
            <a:pPr>
              <a:defRPr sz="2200"/>
            </a:pPr>
            <a:r>
              <a:rPr dirty="0"/>
              <a:t>Building the next generation of tobacco control leaders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21B6E03-13AD-897F-1E89-F2C5590C07F5}"/>
              </a:ext>
            </a:extLst>
          </p:cNvPr>
          <p:cNvSpPr>
            <a:spLocks noGrp="1"/>
          </p:cNvSpPr>
          <p:nvPr>
            <p:ph type="title"/>
          </p:nvPr>
        </p:nvSpPr>
        <p:spPr/>
        <p:txBody>
          <a:bodyPr>
            <a:normAutofit fontScale="90000"/>
          </a:bodyPr>
          <a:lstStyle/>
          <a:p>
            <a:r>
              <a:rPr lang="en-US" dirty="0"/>
              <a:t>Honoring the Past. Leading the Future.</a:t>
            </a:r>
            <a:br>
              <a:rPr lang="en-US" dirty="0"/>
            </a:br>
            <a:endParaRPr lang="en-US" dirty="0"/>
          </a:p>
        </p:txBody>
      </p:sp>
      <p:pic>
        <p:nvPicPr>
          <p:cNvPr id="8" name="Content Placeholder 7">
            <a:extLst>
              <a:ext uri="{FF2B5EF4-FFF2-40B4-BE49-F238E27FC236}">
                <a16:creationId xmlns:a16="http://schemas.microsoft.com/office/drawing/2014/main" id="{CEE1446D-1AD2-CF9F-9A05-79FECC56B925}"/>
              </a:ext>
            </a:extLst>
          </p:cNvPr>
          <p:cNvPicPr>
            <a:picLocks noGrp="1" noChangeAspect="1"/>
          </p:cNvPicPr>
          <p:nvPr>
            <p:ph sz="half" idx="1"/>
          </p:nvPr>
        </p:nvPicPr>
        <p:blipFill>
          <a:blip r:embed="rId3"/>
          <a:stretch>
            <a:fillRect/>
          </a:stretch>
        </p:blipFill>
        <p:spPr>
          <a:xfrm>
            <a:off x="948995" y="2283763"/>
            <a:ext cx="3740150" cy="2805112"/>
          </a:xfrm>
          <a:prstGeom prst="rect">
            <a:avLst/>
          </a:prstGeom>
        </p:spPr>
      </p:pic>
      <p:pic>
        <p:nvPicPr>
          <p:cNvPr id="10" name="Content Placeholder 9">
            <a:extLst>
              <a:ext uri="{FF2B5EF4-FFF2-40B4-BE49-F238E27FC236}">
                <a16:creationId xmlns:a16="http://schemas.microsoft.com/office/drawing/2014/main" id="{F2A18D41-504B-4A01-DEFA-6C1F28ACFC32}"/>
              </a:ext>
            </a:extLst>
          </p:cNvPr>
          <p:cNvPicPr>
            <a:picLocks noGrp="1" noChangeAspect="1"/>
          </p:cNvPicPr>
          <p:nvPr>
            <p:ph sz="half" idx="2"/>
          </p:nvPr>
        </p:nvPicPr>
        <p:blipFill>
          <a:blip r:embed="rId4"/>
          <a:stretch>
            <a:fillRect/>
          </a:stretch>
        </p:blipFill>
        <p:spPr>
          <a:xfrm>
            <a:off x="4979788" y="2283763"/>
            <a:ext cx="3740150" cy="2805112"/>
          </a:xfrm>
          <a:prstGeom prst="rect">
            <a:avLst/>
          </a:prstGeom>
        </p:spPr>
      </p:pic>
      <p:sp>
        <p:nvSpPr>
          <p:cNvPr id="11" name="Arrow: Down 10">
            <a:extLst>
              <a:ext uri="{FF2B5EF4-FFF2-40B4-BE49-F238E27FC236}">
                <a16:creationId xmlns:a16="http://schemas.microsoft.com/office/drawing/2014/main" id="{A32D8E41-5181-F5A0-2C12-0D90C166295D}"/>
              </a:ext>
            </a:extLst>
          </p:cNvPr>
          <p:cNvSpPr/>
          <p:nvPr/>
        </p:nvSpPr>
        <p:spPr>
          <a:xfrm rot="18089717">
            <a:off x="2107501" y="3176348"/>
            <a:ext cx="1043492" cy="2441986"/>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Arrow: Down 11">
            <a:extLst>
              <a:ext uri="{FF2B5EF4-FFF2-40B4-BE49-F238E27FC236}">
                <a16:creationId xmlns:a16="http://schemas.microsoft.com/office/drawing/2014/main" id="{4436932A-B9A3-1D41-D3BD-5B18C8E2ED26}"/>
              </a:ext>
            </a:extLst>
          </p:cNvPr>
          <p:cNvSpPr/>
          <p:nvPr/>
        </p:nvSpPr>
        <p:spPr>
          <a:xfrm rot="18089717">
            <a:off x="6144367" y="3220023"/>
            <a:ext cx="1043492" cy="2441986"/>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0041223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EBEBEB"/>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TM03457496[[fn=Parallax]]</Template>
  <TotalTime>1305</TotalTime>
  <Words>4261</Words>
  <Application>Microsoft Office PowerPoint</Application>
  <PresentationFormat>On-screen Show (4:3)</PresentationFormat>
  <Paragraphs>191</Paragraphs>
  <Slides>20</Slides>
  <Notes>20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20</vt:i4>
      </vt:variant>
    </vt:vector>
  </HeadingPairs>
  <TitlesOfParts>
    <vt:vector size="28" baseType="lpstr">
      <vt:lpstr>-apple-system</vt:lpstr>
      <vt:lpstr>Aptos</vt:lpstr>
      <vt:lpstr>Arial</vt:lpstr>
      <vt:lpstr>Calibri</vt:lpstr>
      <vt:lpstr>Corbel</vt:lpstr>
      <vt:lpstr>Modern Love Grunge</vt:lpstr>
      <vt:lpstr>Parallax</vt:lpstr>
      <vt:lpstr>Office Theme</vt:lpstr>
      <vt:lpstr>Lighting the Way Forward:  30 Years of Tobacco Control Progress in the U.S. and SC</vt:lpstr>
      <vt:lpstr>Why This Story Matters</vt:lpstr>
      <vt:lpstr>The Tobacco Landscape in the Early 1990s</vt:lpstr>
      <vt:lpstr>Major National Milestones: 1990s</vt:lpstr>
      <vt:lpstr>South Carolina in the 1990s</vt:lpstr>
      <vt:lpstr>Adult Cigarette Smoking Trends</vt:lpstr>
      <vt:lpstr>Youth Cigarette Smoking Trends</vt:lpstr>
      <vt:lpstr>The 2000s: Building Comprehensive Tobacco Control</vt:lpstr>
      <vt:lpstr>The Family Smoking Prevention and Tobacco Control Act (2009)</vt:lpstr>
      <vt:lpstr>South Carolina’s Biggest Win-2010</vt:lpstr>
      <vt:lpstr>PowerPoint Presentation</vt:lpstr>
      <vt:lpstr>The Rise of E-Cigarettes and New Nicotine Products</vt:lpstr>
      <vt:lpstr>Campaigns That Changed the Conversation</vt:lpstr>
      <vt:lpstr>Healthcare Systems Change and Tobacco Cessation</vt:lpstr>
      <vt:lpstr>South Carolina’s Public Health and Healthcare Partnerships</vt:lpstr>
      <vt:lpstr>Tobacco Industry Evolution</vt:lpstr>
      <vt:lpstr>What Worked Over the Last 30 Years</vt:lpstr>
      <vt:lpstr>Persistent Challenges</vt:lpstr>
      <vt:lpstr>South Carolina’s Next Chapter</vt:lpstr>
      <vt:lpstr>Honoring the Past. Leading the Future. </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Sharon Biggers</dc:creator>
  <cp:keywords/>
  <dc:description>generated using python-pptx</dc:description>
  <cp:lastModifiedBy>Barbara Derrick</cp:lastModifiedBy>
  <cp:revision>56</cp:revision>
  <dcterms:created xsi:type="dcterms:W3CDTF">2013-01-27T09:14:16Z</dcterms:created>
  <dcterms:modified xsi:type="dcterms:W3CDTF">2026-05-20T12:42:55Z</dcterms:modified>
  <cp:category/>
</cp:coreProperties>
</file>