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</p:sldMasterIdLst>
  <p:notesMasterIdLst>
    <p:notesMasterId r:id="rId24"/>
  </p:notesMasterIdLst>
  <p:sldIdLst>
    <p:sldId id="641" r:id="rId3"/>
    <p:sldId id="653" r:id="rId4"/>
    <p:sldId id="576" r:id="rId5"/>
    <p:sldId id="545" r:id="rId6"/>
    <p:sldId id="611" r:id="rId7"/>
    <p:sldId id="646" r:id="rId8"/>
    <p:sldId id="650" r:id="rId9"/>
    <p:sldId id="651" r:id="rId10"/>
    <p:sldId id="606" r:id="rId11"/>
    <p:sldId id="429" r:id="rId12"/>
    <p:sldId id="430" r:id="rId13"/>
    <p:sldId id="599" r:id="rId14"/>
    <p:sldId id="618" r:id="rId15"/>
    <p:sldId id="595" r:id="rId16"/>
    <p:sldId id="637" r:id="rId17"/>
    <p:sldId id="645" r:id="rId18"/>
    <p:sldId id="647" r:id="rId19"/>
    <p:sldId id="648" r:id="rId20"/>
    <p:sldId id="649" r:id="rId21"/>
    <p:sldId id="639" r:id="rId22"/>
    <p:sldId id="640" r:id="rId23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E45D95-07BC-40C5-9E77-75E7D05C8F80}">
          <p14:sldIdLst>
            <p14:sldId id="641"/>
            <p14:sldId id="653"/>
            <p14:sldId id="576"/>
            <p14:sldId id="545"/>
            <p14:sldId id="611"/>
            <p14:sldId id="646"/>
            <p14:sldId id="650"/>
            <p14:sldId id="651"/>
          </p14:sldIdLst>
        </p14:section>
        <p14:section name="Untitled Section" id="{503E00A8-3E18-4550-9BDB-72CC6AC159AC}">
          <p14:sldIdLst>
            <p14:sldId id="606"/>
            <p14:sldId id="429"/>
            <p14:sldId id="430"/>
            <p14:sldId id="599"/>
            <p14:sldId id="618"/>
            <p14:sldId id="595"/>
            <p14:sldId id="637"/>
            <p14:sldId id="645"/>
            <p14:sldId id="647"/>
            <p14:sldId id="648"/>
            <p14:sldId id="649"/>
            <p14:sldId id="639"/>
            <p14:sldId id="6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pos="3144">
          <p15:clr>
            <a:srgbClr val="A4A3A4"/>
          </p15:clr>
        </p15:guide>
        <p15:guide id="9" pos="335" userDrawn="1">
          <p15:clr>
            <a:srgbClr val="A4A3A4"/>
          </p15:clr>
        </p15:guide>
        <p15:guide id="10" pos="1746">
          <p15:clr>
            <a:srgbClr val="A4A3A4"/>
          </p15:clr>
        </p15:guide>
        <p15:guide id="11" pos="3620">
          <p15:clr>
            <a:srgbClr val="A4A3A4"/>
          </p15:clr>
        </p15:guide>
        <p15:guide id="12" pos="3839">
          <p15:clr>
            <a:srgbClr val="A4A3A4"/>
          </p15:clr>
        </p15:guide>
        <p15:guide id="13" pos="5950">
          <p15:clr>
            <a:srgbClr val="A4A3A4"/>
          </p15:clr>
        </p15:guide>
        <p15:guide id="14" pos="7349">
          <p15:clr>
            <a:srgbClr val="A4A3A4"/>
          </p15:clr>
        </p15:guide>
        <p15:guide id="15" pos="4057">
          <p15:clr>
            <a:srgbClr val="A4A3A4"/>
          </p15:clr>
        </p15:guide>
        <p15:guide id="16" pos="4551">
          <p15:clr>
            <a:srgbClr val="A4A3A4"/>
          </p15:clr>
        </p15:guide>
        <p15:guide id="17" pos="6923">
          <p15:clr>
            <a:srgbClr val="A4A3A4"/>
          </p15:clr>
        </p15:guide>
        <p15:guide id="18" pos="5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56FA47-F40E-8838-8B9E-749154B5F995}" name="Peter Fallis" initials="PF" userId="S::peter.fallis@telask.com::64da176a-4cae-4530-aac2-9c8d71646bf8" providerId="AD"/>
  <p188:author id="{6047B25E-5274-84C3-16B9-40A1DD70E1C6}" name="Erin Greenwell" initials="EG" userId="S::erin.greenwell@telask.com::7feb4511-e76c-4f8b-ad49-4311c1d0cb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9D9D"/>
    <a:srgbClr val="FFFFFF"/>
    <a:srgbClr val="D9D9D9"/>
    <a:srgbClr val="92D050"/>
    <a:srgbClr val="8246AF"/>
    <a:srgbClr val="D2D2D2"/>
    <a:srgbClr val="9CDBD9"/>
    <a:srgbClr val="A8A8A8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EC8D2-9D26-439E-A571-E78930394E81}" v="30" dt="2023-05-11T11:24:52.438"/>
    <p1510:client id="{AA73D2B4-0BF5-4573-ABD9-45AF84CD8E91}" v="96" dt="2023-05-11T17:34:55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25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pos="3144"/>
        <p:guide pos="335"/>
        <p:guide pos="1746"/>
        <p:guide pos="3620"/>
        <p:guide pos="3839"/>
        <p:guide pos="5950"/>
        <p:guide pos="7349"/>
        <p:guide pos="4057"/>
        <p:guide pos="4551"/>
        <p:guide pos="6923"/>
        <p:guide pos="5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65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6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83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47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2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56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3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7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79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2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0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3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5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84913C-A0F6-45DA-924E-A09130E6D6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5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076D2-C4D6-4F47-BE0A-B8682F3AE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1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076D2-C4D6-4F47-BE0A-B8682F3AE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8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076D2-C4D6-4F47-BE0A-B8682F3AE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0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2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257675"/>
            <a:ext cx="9998921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Nam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01255" y="0"/>
            <a:ext cx="608757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_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133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1077914"/>
            <a:ext cx="10007600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2132013"/>
            <a:ext cx="10007600" cy="3668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2"/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5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_whit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133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1077914"/>
            <a:ext cx="10007600" cy="587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2132013"/>
            <a:ext cx="10007600" cy="3668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2"/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3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00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0488" y="536575"/>
            <a:ext cx="5226050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488" y="1984375"/>
            <a:ext cx="5226050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44048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3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04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2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3525" y="536575"/>
            <a:ext cx="63230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525" y="1984375"/>
            <a:ext cx="6323012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343525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991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8709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6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4712" y="536575"/>
            <a:ext cx="4441825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712" y="1984375"/>
            <a:ext cx="4441825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224713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9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anchor="t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696210"/>
            <a:ext cx="8191499" cy="1397000"/>
          </a:xfrm>
        </p:spPr>
        <p:txBody>
          <a:bodyPr tIns="0" anchor="t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5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3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number_40/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6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25000"/>
              </a:lnSpc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73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ower image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3" y="536576"/>
            <a:ext cx="5572125" cy="1447800"/>
          </a:xfrm>
        </p:spPr>
        <p:txBody>
          <a:bodyPr/>
          <a:lstStyle>
            <a:lvl1pPr marL="0" indent="0">
              <a:lnSpc>
                <a:spcPct val="125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973138" y="2838450"/>
            <a:ext cx="10693400" cy="3498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8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 layou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73138" y="1984375"/>
            <a:ext cx="9999662" cy="790575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47005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120872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8694738" y="4407495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547005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120872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694738" y="4689970"/>
            <a:ext cx="228600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48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gray border-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89777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33718" y="536575"/>
            <a:ext cx="11125200" cy="580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1077914"/>
            <a:ext cx="10007600" cy="519111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2136775"/>
            <a:ext cx="4660900" cy="367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724458" y="2413495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7724458" y="2132013"/>
            <a:ext cx="3243814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7724458" y="3729533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7724458" y="3452019"/>
            <a:ext cx="324612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7724458" y="5051920"/>
            <a:ext cx="3246120" cy="748805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7724458" y="4772025"/>
            <a:ext cx="324612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8735325" cy="365760"/>
          </a:xfrm>
          <a:prstGeom prst="rect">
            <a:avLst/>
          </a:prstGeom>
        </p:spPr>
        <p:txBody>
          <a:bodyPr vert="horz" lIns="0" tIns="45724" rIns="0" bIns="0" rtlCol="0" anchor="t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bg2"/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bg2"/>
                </a:solidFill>
              </a:rPr>
              <a:pPr lvl="0"/>
              <a:t>‹#›</a:t>
            </a:fld>
            <a:endParaRPr lang="en-US" sz="7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1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4769327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ndividual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29543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2"/>
          </p:nvPr>
        </p:nvSpPr>
        <p:spPr>
          <a:xfrm>
            <a:off x="973138" y="264318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973138" y="1597025"/>
            <a:ext cx="9993312" cy="488949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18"/>
          </p:nvPr>
        </p:nvSpPr>
        <p:spPr>
          <a:xfrm>
            <a:off x="6440489" y="29543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6440489" y="264318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0"/>
          </p:nvPr>
        </p:nvSpPr>
        <p:spPr>
          <a:xfrm>
            <a:off x="6440489" y="423068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1"/>
          </p:nvPr>
        </p:nvSpPr>
        <p:spPr>
          <a:xfrm>
            <a:off x="6440489" y="391953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22"/>
          </p:nvPr>
        </p:nvSpPr>
        <p:spPr>
          <a:xfrm>
            <a:off x="6440489" y="55070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/>
          </p:nvPr>
        </p:nvSpPr>
        <p:spPr>
          <a:xfrm>
            <a:off x="6440489" y="519588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24"/>
          </p:nvPr>
        </p:nvSpPr>
        <p:spPr>
          <a:xfrm>
            <a:off x="973138" y="423068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5"/>
          </p:nvPr>
        </p:nvSpPr>
        <p:spPr>
          <a:xfrm>
            <a:off x="973138" y="391953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26"/>
          </p:nvPr>
        </p:nvSpPr>
        <p:spPr>
          <a:xfrm>
            <a:off x="973138" y="5507038"/>
            <a:ext cx="4535424" cy="6286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27"/>
          </p:nvPr>
        </p:nvSpPr>
        <p:spPr>
          <a:xfrm>
            <a:off x="973138" y="5195888"/>
            <a:ext cx="4535424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6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0/4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7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/40 Title and Conten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5467349" cy="587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984375"/>
            <a:ext cx="5467350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753350" y="1984375"/>
            <a:ext cx="3913188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4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itle and Two Content Comparison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074987" cy="2125663"/>
          </a:xfrm>
        </p:spPr>
        <p:txBody>
          <a:bodyPr tIns="0" bIns="0" anchor="ctr" anchorCtr="0"/>
          <a:lstStyle>
            <a:lvl1pPr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991100" y="542925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597025"/>
            <a:ext cx="3144837" cy="3986784"/>
          </a:xfrm>
        </p:spPr>
        <p:txBody>
          <a:bodyPr tIns="91440"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buClrTx/>
              <a:defRPr sz="2400">
                <a:solidFill>
                  <a:schemeClr val="tx1"/>
                </a:solidFill>
              </a:defRPr>
            </a:lvl2pPr>
            <a:lvl3pPr>
              <a:buClrTx/>
              <a:defRPr sz="2400">
                <a:solidFill>
                  <a:schemeClr val="tx1"/>
                </a:solidFill>
              </a:defRPr>
            </a:lvl3pPr>
            <a:lvl4pPr>
              <a:buClrTx/>
              <a:defRPr sz="2400">
                <a:solidFill>
                  <a:schemeClr val="tx1"/>
                </a:solidFill>
              </a:defRPr>
            </a:lvl4pPr>
            <a:lvl5pPr>
              <a:buClrTx/>
              <a:defRPr sz="2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8524876" y="542925"/>
            <a:ext cx="3144837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524876" y="1597025"/>
            <a:ext cx="3144837" cy="3986784"/>
          </a:xfrm>
        </p:spPr>
        <p:txBody>
          <a:bodyPr vert="horz" lIns="0" tIns="91440" rIns="0" bIns="45724" rtlCol="0">
            <a:noAutofit/>
          </a:bodyPr>
          <a:lstStyle>
            <a:lvl1pPr>
              <a:defRPr lang="en-US" dirty="0" smtClean="0">
                <a:solidFill>
                  <a:schemeClr val="tx1"/>
                </a:solidFill>
              </a:defRPr>
            </a:lvl1pPr>
            <a:lvl2pPr>
              <a:buClrTx/>
              <a:defRPr lang="en-US" dirty="0" smtClean="0">
                <a:solidFill>
                  <a:schemeClr val="tx1"/>
                </a:solidFill>
              </a:defRPr>
            </a:lvl2pPr>
            <a:lvl3pPr>
              <a:buClrTx/>
              <a:defRPr lang="en-US" dirty="0" smtClean="0">
                <a:solidFill>
                  <a:schemeClr val="tx1"/>
                </a:solidFill>
              </a:defRPr>
            </a:lvl3pPr>
            <a:lvl4pPr>
              <a:buClrTx/>
              <a:defRPr lang="en-US" dirty="0" smtClean="0">
                <a:solidFill>
                  <a:schemeClr val="tx1"/>
                </a:solidFill>
              </a:defRPr>
            </a:lvl4pPr>
            <a:lvl5pPr>
              <a:buClrTx/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reeform 15"/>
          <p:cNvSpPr/>
          <p:nvPr userDrawn="1"/>
        </p:nvSpPr>
        <p:spPr>
          <a:xfrm>
            <a:off x="4981575" y="1455737"/>
            <a:ext cx="6667500" cy="0"/>
          </a:xfrm>
          <a:custGeom>
            <a:avLst/>
            <a:gdLst>
              <a:gd name="connsiteX0" fmla="*/ 0 w 6667500"/>
              <a:gd name="connsiteY0" fmla="*/ 0 h 0"/>
              <a:gd name="connsiteX1" fmla="*/ 6667500 w 6667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0">
                <a:moveTo>
                  <a:pt x="0" y="0"/>
                </a:moveTo>
                <a:lnTo>
                  <a:pt x="666750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7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1597025"/>
            <a:ext cx="10693400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9C16E-D6C4-7645-A3D2-1B33FBC18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5" y="3000678"/>
            <a:ext cx="342729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43B38-BADA-594B-A547-85DB20730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68" y="2999520"/>
            <a:ext cx="344407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6A03F-A595-914F-9758-AE77B9B44F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88" y="2999508"/>
            <a:ext cx="340347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 userDrawn="1"/>
        </p:nvSpPr>
        <p:spPr>
          <a:xfrm>
            <a:off x="973138" y="5297713"/>
            <a:ext cx="34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Rochester, Minnesota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594452" y="5297713"/>
            <a:ext cx="34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Phoenix,</a:t>
            </a:r>
            <a:r>
              <a:rPr lang="en-US" sz="1800" baseline="0"/>
              <a:t> Arizona</a:t>
            </a:r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239415" y="5297713"/>
            <a:ext cx="341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Jacksonville, Florida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5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42486" cy="543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29A1-7378-41B4-9466-6D2544B1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FC78-F73C-43E2-97FD-401C3BD6C392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7109E-EF0E-46F0-8242-E3564433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653FF-8A13-4F2B-986C-1B72EBB6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ED7F-9DBD-40B9-8D6F-79A2D4258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1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0/40 image_multiple dire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10D1AD-5678-4923-ABB2-07FD22B2431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294062" y="5087938"/>
            <a:ext cx="835932" cy="9144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30344AB2-99EB-4AA7-AA14-95E76BC1CE0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204016" y="5087938"/>
            <a:ext cx="835932" cy="9144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F05925AB-5965-4BAC-82B3-2DA582FEEB1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13970" y="5087938"/>
            <a:ext cx="835932" cy="9144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7AAAE9E-13C4-4856-8F9E-130D22C47E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023924" y="5087938"/>
            <a:ext cx="835932" cy="9144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466725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7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60275-C031-4AFA-89D1-11504252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D5858-9BC0-4FCA-B2BD-11C023143BD2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EF56F-62A2-43ED-8EFB-1C2B808B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29873-8DFA-4246-B4DF-2C0CD817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8193-4464-44A5-9E97-AF558E9DF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44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1DCEF-C3C4-4EC5-92C3-58762AD7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47DD0-E355-4E07-9DC1-3DEE86BE023A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55F42-50EB-494C-92DA-E3371AF8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F30EA-49AC-48CB-9C6A-F97F4FDB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78BCE-052A-4842-AC8D-EFF016A51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027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0"/>
            <a:ext cx="5383398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0"/>
            <a:ext cx="5383398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AF56A3-7B62-4B71-A381-3388B049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D090-A919-488A-BE2C-5452CD80518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586B1-16B4-4E4E-AA68-33989E75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17C82B-2D67-4073-B95E-9DEDF2AB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39676-05C6-4F41-B246-B1F5B886E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830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4"/>
            <a:ext cx="5387630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96DC2D-535D-4C4B-BAB7-491E2F9D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61B88-4003-4C90-9355-9CF136440D3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92E519-2DFE-403E-90A6-083B70AA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8E43F1-4AB9-4114-BEE2-D9670CC5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1843-43CC-4140-9B6B-82AA55623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31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arkBlue_background.jpg">
            <a:extLst>
              <a:ext uri="{FF2B5EF4-FFF2-40B4-BE49-F238E27FC236}">
                <a16:creationId xmlns:a16="http://schemas.microsoft.com/office/drawing/2014/main" id="{1B1DA357-6909-4512-917E-C3D4C8AB8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33" y="1808329"/>
            <a:ext cx="11086651" cy="3616656"/>
          </a:xfrm>
        </p:spPr>
        <p:txBody>
          <a:bodyPr>
            <a:normAutofit/>
          </a:bodyPr>
          <a:lstStyle>
            <a:lvl1pPr algn="ctr">
              <a:defRPr sz="5760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28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9A2EEE-98C6-48ED-9A3E-5E702C17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3C601-45DA-46CB-80E4-8715D6D343F1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67BC54-F38A-4647-A2AB-F5397270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F0ADCF-6D29-44D2-B07E-6CD01EA6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B5649-2488-4844-BE08-451B7D4C8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058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1"/>
            <a:ext cx="401003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0"/>
            <a:ext cx="6813892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1"/>
            <a:ext cx="4010039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86CF6D-BE23-49D9-B337-304C1F40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FE461-150A-44C9-9B7C-BC970766A258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D4812C-D67C-470D-AA7C-580ED885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F79FC5-FED4-45E9-875A-2B8629B3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0FBA-6F7E-4C5C-9946-A3F18E910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19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E39716-600B-4BBD-A51B-15461250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252-67A5-417F-9EFF-8A8930ED6C1F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2B77E6-1F5E-4990-A243-09A509A4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ACDCE7-A903-4226-A111-3D0ED3F3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828E-8C32-4B28-A9A4-7F956FAD9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878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EB3B-3628-46DA-921F-8FA3B196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B376-8C28-4CD0-952F-28411CC83BF6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17562-99F4-40E9-BCEE-8E13D0E3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6CF0C-11FE-4EF9-8382-23D6F4E8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D4B66-1C04-461D-BC13-3AEAFF085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591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081F-654E-4CFA-AA7D-94A6449C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0053D-6E1D-4090-852E-40E466B97417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91A9-2E88-4B98-8C43-C823E177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25B1-AC81-4FAE-903C-AAA02292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42D9D-138E-429C-B14C-829DB51DFF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04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60/40 image_singl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" y="372736"/>
            <a:ext cx="4083265" cy="1242123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6D82F91-8C4D-4C6B-A8BC-5F04F08746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5280" y="4830763"/>
            <a:ext cx="1381470" cy="1509712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7A8574-5BD7-4E06-BD13-F7553E73D8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1EC0941-D0CF-4659-B299-9FF568970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466725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41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33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Nam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01255" y="0"/>
            <a:ext cx="608757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0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590674"/>
            <a:ext cx="9998921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an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47005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120872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8694738" y="4610073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547005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120872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694738" y="4892548"/>
            <a:ext cx="2286000" cy="1444752"/>
          </a:xfrm>
        </p:spPr>
        <p:txBody>
          <a:bodyPr tIns="91440" bIns="4572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/>
          </p:nvPr>
        </p:nvSpPr>
        <p:spPr>
          <a:xfrm>
            <a:off x="973138" y="1866900"/>
            <a:ext cx="9998921" cy="552450"/>
          </a:xfrm>
        </p:spPr>
        <p:txBody>
          <a:bodyPr tIns="91440"/>
          <a:lstStyle>
            <a:lvl1pPr marL="0" indent="0">
              <a:spcBef>
                <a:spcPts val="0"/>
              </a:spcBef>
              <a:buNone/>
              <a:defRPr sz="2000"/>
            </a:lvl1pPr>
            <a:lvl2pPr>
              <a:defRPr sz="2000"/>
            </a:lvl2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973244" y="1597025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6"/>
          </p:nvPr>
        </p:nvSpPr>
        <p:spPr>
          <a:xfrm>
            <a:off x="973138" y="3162300"/>
            <a:ext cx="9998921" cy="923925"/>
          </a:xfrm>
        </p:spPr>
        <p:txBody>
          <a:bodyPr tIns="91440"/>
          <a:lstStyle>
            <a:lvl1pPr marL="171450" indent="-171450">
              <a:spcBef>
                <a:spcPts val="9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2000"/>
            </a:lvl2pPr>
            <a:lvl3pPr>
              <a:defRPr sz="2000"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73244" y="2889547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black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4991100" y="1597026"/>
            <a:ext cx="6678613" cy="3663950"/>
          </a:xfrm>
        </p:spPr>
        <p:txBody>
          <a:bodyPr vert="horz" lIns="0" tIns="0" rIns="0" bIns="0" rtlCol="0" anchor="ctr" anchorCtr="0">
            <a:noAutofit/>
          </a:bodyPr>
          <a:lstStyle>
            <a:lvl1pPr marL="173038" indent="-173038">
              <a:lnSpc>
                <a:spcPct val="125000"/>
              </a:lnSpc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</a:defRPr>
            </a:lvl1pPr>
            <a:lvl2pPr marL="457200" indent="0">
              <a:buClr>
                <a:schemeClr val="tx1"/>
              </a:buClr>
              <a:buNone/>
              <a:defRPr lang="en-US" sz="2200" dirty="0" smtClean="0"/>
            </a:lvl2pPr>
            <a:lvl3pPr marL="914400" indent="0">
              <a:buClr>
                <a:schemeClr val="tx1"/>
              </a:buClr>
              <a:buNone/>
              <a:defRPr lang="en-US" sz="2200" dirty="0" smtClean="0"/>
            </a:lvl3pPr>
            <a:lvl4pPr marL="1371600" indent="0">
              <a:buClr>
                <a:schemeClr val="tx1"/>
              </a:buClr>
              <a:buNone/>
              <a:defRPr lang="en-US" sz="2200" dirty="0" smtClean="0"/>
            </a:lvl4pPr>
            <a:lvl5pPr marL="1828800" indent="0">
              <a:buClr>
                <a:schemeClr val="tx1"/>
              </a:buClr>
              <a:buNone/>
              <a:defRPr lang="en-US" sz="2200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6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  <a:prstGeom prst="rect">
            <a:avLst/>
          </a:prstGeom>
        </p:spPr>
        <p:txBody>
          <a:bodyPr vert="horz" lIns="0" tIns="45724" rIns="0" bIns="45724" rtlCol="0" anchor="t" anchorCtr="0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597025"/>
            <a:ext cx="9998921" cy="438912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9431920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20100" y="6657947"/>
            <a:ext cx="3768726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</a:rPr>
              <a:t>©2021 Mayo Foundation for Medical Education and Research  |  WF677059-</a:t>
            </a:r>
            <a:fld id="{D445C29B-035B-48ED-941F-A66A11A8A322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95" r:id="rId2"/>
    <p:sldLayoutId id="2147483712" r:id="rId3"/>
    <p:sldLayoutId id="2147483721" r:id="rId4"/>
    <p:sldLayoutId id="2147483722" r:id="rId5"/>
    <p:sldLayoutId id="2147483662" r:id="rId6"/>
    <p:sldLayoutId id="2147483699" r:id="rId7"/>
    <p:sldLayoutId id="2147483693" r:id="rId8"/>
    <p:sldLayoutId id="2147483698" r:id="rId9"/>
    <p:sldLayoutId id="2147483719" r:id="rId10"/>
    <p:sldLayoutId id="2147483681" r:id="rId11"/>
    <p:sldLayoutId id="2147483682" r:id="rId12"/>
    <p:sldLayoutId id="2147483684" r:id="rId13"/>
    <p:sldLayoutId id="2147483683" r:id="rId14"/>
    <p:sldLayoutId id="2147483704" r:id="rId15"/>
    <p:sldLayoutId id="2147483709" r:id="rId16"/>
    <p:sldLayoutId id="2147483705" r:id="rId17"/>
    <p:sldLayoutId id="2147483708" r:id="rId18"/>
    <p:sldLayoutId id="2147483685" r:id="rId19"/>
    <p:sldLayoutId id="2147483675" r:id="rId20"/>
    <p:sldLayoutId id="2147483686" r:id="rId21"/>
    <p:sldLayoutId id="2147483710" r:id="rId22"/>
    <p:sldLayoutId id="2147483687" r:id="rId23"/>
    <p:sldLayoutId id="2147483688" r:id="rId24"/>
    <p:sldLayoutId id="2147483692" r:id="rId25"/>
    <p:sldLayoutId id="2147483694" r:id="rId26"/>
    <p:sldLayoutId id="2147483664" r:id="rId27"/>
    <p:sldLayoutId id="2147483700" r:id="rId28"/>
    <p:sldLayoutId id="2147483665" r:id="rId29"/>
    <p:sldLayoutId id="2147483696" r:id="rId30"/>
    <p:sldLayoutId id="2147483697" r:id="rId31"/>
    <p:sldLayoutId id="2147483666" r:id="rId32"/>
    <p:sldLayoutId id="2147483701" r:id="rId33"/>
    <p:sldLayoutId id="2147483667" r:id="rId34"/>
    <p:sldLayoutId id="2147483670" r:id="rId35"/>
    <p:sldLayoutId id="2147483715" r:id="rId36"/>
    <p:sldLayoutId id="2147483671" r:id="rId37"/>
    <p:sldLayoutId id="2147483672" r:id="rId38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335" userDrawn="1">
          <p15:clr>
            <a:srgbClr val="F26B43"/>
          </p15:clr>
        </p15:guide>
        <p15:guide id="4" pos="5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header.jpg">
            <a:extLst>
              <a:ext uri="{FF2B5EF4-FFF2-40B4-BE49-F238E27FC236}">
                <a16:creationId xmlns:a16="http://schemas.microsoft.com/office/drawing/2014/main" id="{E04E5E27-1009-40B4-B063-F1206E2800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"/>
            <a:ext cx="12188825" cy="17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7F2F1E3-9696-41F9-B9E8-5698824987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3056" y="0"/>
            <a:ext cx="9323605" cy="170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Click to edit Master title style</a:t>
            </a:r>
            <a:endParaRPr lang="en-US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49A91FD4-A262-420A-AF4C-2E8F067CE2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441" y="2040256"/>
            <a:ext cx="10969943" cy="40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Click to edit Master text styles</a:t>
            </a:r>
          </a:p>
          <a:p>
            <a:pPr lvl="1"/>
            <a:r>
              <a:rPr lang="fr-CA" altLang="en-US"/>
              <a:t>Second level</a:t>
            </a:r>
          </a:p>
          <a:p>
            <a:pPr lvl="2"/>
            <a:r>
              <a:rPr lang="fr-CA" altLang="en-US"/>
              <a:t>Third level</a:t>
            </a:r>
          </a:p>
          <a:p>
            <a:pPr lvl="3"/>
            <a:r>
              <a:rPr lang="fr-CA" altLang="en-US"/>
              <a:t>Fourth level</a:t>
            </a:r>
          </a:p>
          <a:p>
            <a:pPr lvl="4"/>
            <a:r>
              <a:rPr lang="fr-CA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A47FC-462D-4F95-B15D-D32BF51F4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41" y="6356986"/>
            <a:ext cx="2844059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827275-957C-40DB-9454-134749042700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4A856-0716-4C45-8423-5444A248A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5" y="6356986"/>
            <a:ext cx="3859795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CBBFA-9580-4102-9F23-405B8F488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325" y="6356986"/>
            <a:ext cx="2844059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>
                <a:solidFill>
                  <a:srgbClr val="898989"/>
                </a:solidFill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91011ECC-B447-49B4-87AE-819EA621B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65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5486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l" defTabSz="5486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2pPr>
      <a:lvl3pPr algn="l" defTabSz="5486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3pPr>
      <a:lvl4pPr algn="l" defTabSz="5486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4pPr>
      <a:lvl5pPr algn="l" defTabSz="5486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5pPr>
      <a:lvl6pPr marL="548640" algn="l" defTabSz="548640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6pPr>
      <a:lvl7pPr marL="1097280" algn="l" defTabSz="548640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7pPr>
      <a:lvl8pPr marL="1645920" algn="l" defTabSz="548640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8pPr>
      <a:lvl9pPr marL="2194560" algn="l" defTabSz="548640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Rockwell" pitchFamily="18" charset="0"/>
        </a:defRPr>
      </a:lvl9pPr>
    </p:titleStyle>
    <p:bodyStyle>
      <a:lvl1pPr marL="411480" indent="-411480" algn="l" defTabSz="548640" rtl="0" eaLnBrk="0" fontAlgn="base" hangingPunct="0">
        <a:spcBef>
          <a:spcPct val="20000"/>
        </a:spcBef>
        <a:spcAft>
          <a:spcPct val="0"/>
        </a:spcAft>
        <a:buClr>
          <a:srgbClr val="10456D"/>
        </a:buClr>
        <a:buSzPct val="100000"/>
        <a:buFont typeface="Wingdings" panose="05000000000000000000" pitchFamily="2" charset="2"/>
        <a:buChar char="ü"/>
        <a:defRPr sz="3840" kern="1200">
          <a:solidFill>
            <a:schemeClr val="tx1"/>
          </a:solidFill>
          <a:latin typeface="Calibri"/>
          <a:ea typeface="+mn-ea"/>
          <a:cs typeface="+mn-cs"/>
        </a:defRPr>
      </a:lvl1pPr>
      <a:lvl2pPr marL="891540" indent="-342900" algn="l" defTabSz="548640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Calibri"/>
          <a:ea typeface="+mn-ea"/>
          <a:cs typeface="+mn-cs"/>
        </a:defRPr>
      </a:lvl2pPr>
      <a:lvl3pPr marL="1371600" indent="-274320" algn="l" defTabSz="548640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Calibri"/>
          <a:ea typeface="+mn-ea"/>
          <a:cs typeface="+mn-cs"/>
        </a:defRPr>
      </a:lvl3pPr>
      <a:lvl4pPr marL="1920240" indent="-274320" algn="l" defTabSz="548640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Calibri"/>
          <a:ea typeface="+mn-ea"/>
          <a:cs typeface="+mn-cs"/>
        </a:defRPr>
      </a:lvl4pPr>
      <a:lvl5pPr marL="2468880" indent="-274320" algn="l" defTabSz="548640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Calibri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C95B99D-C7D0-F969-BCF8-E07D2C788C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CD8585-E239-3C41-17A7-35E318B8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A81DE-90A1-099D-E94B-80C43B9E7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 descr="Title.jpg">
            <a:extLst>
              <a:ext uri="{FF2B5EF4-FFF2-40B4-BE49-F238E27FC236}">
                <a16:creationId xmlns:a16="http://schemas.microsoft.com/office/drawing/2014/main" id="{5BBF2BDC-9707-AF27-33F0-61E89AB4A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" y="16314"/>
            <a:ext cx="12152314" cy="759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3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cloud-2.ai">
            <a:extLst>
              <a:ext uri="{FF2B5EF4-FFF2-40B4-BE49-F238E27FC236}">
                <a16:creationId xmlns:a16="http://schemas.microsoft.com/office/drawing/2014/main" id="{FD4C9413-3784-4338-9849-CF7095EAE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58" y="2787016"/>
            <a:ext cx="3909060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cloud-3.ai">
            <a:extLst>
              <a:ext uri="{FF2B5EF4-FFF2-40B4-BE49-F238E27FC236}">
                <a16:creationId xmlns:a16="http://schemas.microsoft.com/office/drawing/2014/main" id="{45453289-B024-40A9-B01D-137584C30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58" y="2787016"/>
            <a:ext cx="3909060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loud-4.ai">
            <a:extLst>
              <a:ext uri="{FF2B5EF4-FFF2-40B4-BE49-F238E27FC236}">
                <a16:creationId xmlns:a16="http://schemas.microsoft.com/office/drawing/2014/main" id="{BE62C66F-081A-4F64-9267-5CC50D52D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58" y="2787016"/>
            <a:ext cx="3909060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itle 1">
            <a:extLst>
              <a:ext uri="{FF2B5EF4-FFF2-40B4-BE49-F238E27FC236}">
                <a16:creationId xmlns:a16="http://schemas.microsoft.com/office/drawing/2014/main" id="{9DE68C5A-0F70-4027-BD78-2CE389DF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08" y="0"/>
            <a:ext cx="9050654" cy="1701166"/>
          </a:xfrm>
        </p:spPr>
        <p:txBody>
          <a:bodyPr/>
          <a:lstStyle/>
          <a:p>
            <a:pPr eaLnBrk="1" hangingPunct="1"/>
            <a:r>
              <a:rPr lang="en-US" altLang="en-US"/>
              <a:t>Automated Follow-ups </a:t>
            </a:r>
          </a:p>
        </p:txBody>
      </p:sp>
      <p:sp>
        <p:nvSpPr>
          <p:cNvPr id="25606" name="Content Placeholder 2">
            <a:extLst>
              <a:ext uri="{FF2B5EF4-FFF2-40B4-BE49-F238E27FC236}">
                <a16:creationId xmlns:a16="http://schemas.microsoft.com/office/drawing/2014/main" id="{41CD2D75-A03B-43E3-BC87-D349FEA1E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074410"/>
            <a:ext cx="9875520" cy="40328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   Follow-ups are generated utilizing these modalities: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sz="336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Automated Voice </a:t>
            </a:r>
          </a:p>
          <a:p>
            <a:pPr marL="54864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   Calls (IVR)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E-mails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Text messages (SMS)</a:t>
            </a:r>
          </a:p>
          <a:p>
            <a:pPr marL="54864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A3514A9-A09B-448C-B31B-09E7F109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4829" r="20753" b="8744"/>
          <a:stretch/>
        </p:blipFill>
        <p:spPr bwMode="auto">
          <a:xfrm>
            <a:off x="6538313" y="2679833"/>
            <a:ext cx="4493860" cy="38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9CC6178-AE79-477C-923D-3FC2D10B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Interactive Voice Response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871BE8A7-22C9-4E19-96C7-8EE074758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124076"/>
            <a:ext cx="9875520" cy="48177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Call display shows preferred local number and customized message - ‘</a:t>
            </a:r>
            <a:r>
              <a:rPr lang="en-US" altLang="en-US" sz="336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HELP 2 QUIT</a:t>
            </a: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’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Tobacco users are addressed by name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Call flows can be customized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sz="336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Include motivational messages and offer to connect the tobacco users to help</a:t>
            </a:r>
          </a:p>
          <a:p>
            <a:pPr marL="0" indent="0">
              <a:buNone/>
              <a:defRPr/>
            </a:pPr>
            <a:endParaRPr lang="en-US" altLang="en-US" sz="336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AB4E59D-C9DA-44FF-8EB2-C18F8F6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E-mail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184C60F-4D42-47C6-9806-593EBA1A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254666" y="1989096"/>
            <a:ext cx="7561995" cy="48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0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AB4E59D-C9DA-44FF-8EB2-C18F8F6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E-mail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3D1D36-CA2D-4E23-93FA-F8C904FF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404938" y="1985963"/>
            <a:ext cx="923924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25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AB4E59D-C9DA-44FF-8EB2-C18F8F6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Text Messages (SMS)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A94EB-C8BD-4AE2-8614-E3287EDEC4AA}"/>
              </a:ext>
            </a:extLst>
          </p:cNvPr>
          <p:cNvSpPr txBox="1"/>
          <p:nvPr/>
        </p:nvSpPr>
        <p:spPr>
          <a:xfrm>
            <a:off x="803129" y="3429000"/>
            <a:ext cx="431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Gibbs Tobacco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We are following up with you on your smoking. Please complete this tobacco survey: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&lt;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CLICK HERE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&gt; 800-784-8669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89D4C049-E530-496E-825D-C9372463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31" y="2693759"/>
            <a:ext cx="4137920" cy="26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54226-27E6-4061-BE05-A19BC9C8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1166"/>
            <a:ext cx="12188825" cy="52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0"/>
            <a:ext cx="10429103" cy="1701166"/>
          </a:xfrm>
        </p:spPr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eHub</a:t>
            </a:r>
            <a:r>
              <a:rPr lang="en-CA">
                <a:solidFill>
                  <a:srgbClr val="FFFFFF"/>
                </a:solidFill>
              </a:rPr>
              <a:t> Quit Manager Outcomes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C66E3-9AAD-02A0-7CED-38EC8C1EF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874660"/>
            <a:ext cx="5484971" cy="36431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Gibbs Cancer Center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(January 1, 2022 – March 31, 2023)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Enrollments: 2,623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Quitline Referrals: 752 (28.7%)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701923-FC83-F8DE-8A04-CD8DFD77D3FB}"/>
              </a:ext>
            </a:extLst>
          </p:cNvPr>
          <p:cNvSpPr txBox="1">
            <a:spLocks/>
          </p:cNvSpPr>
          <p:nvPr/>
        </p:nvSpPr>
        <p:spPr bwMode="auto">
          <a:xfrm>
            <a:off x="6094413" y="1874660"/>
            <a:ext cx="5484971" cy="36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456D"/>
              </a:buClr>
              <a:buSzPct val="100000"/>
              <a:buFont typeface="Wingdings" panose="05000000000000000000" pitchFamily="2" charset="2"/>
              <a:buChar char="ü"/>
              <a:defRPr sz="384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336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Gibbs LDCT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(October 1, 2022 – March 31, 2023)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Enrollments: 966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Quitline Referrals: 258 (26.7%)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5B7C8-125B-594E-EB8C-30525C553016}"/>
              </a:ext>
            </a:extLst>
          </p:cNvPr>
          <p:cNvSpPr txBox="1"/>
          <p:nvPr/>
        </p:nvSpPr>
        <p:spPr>
          <a:xfrm>
            <a:off x="1906069" y="5195843"/>
            <a:ext cx="8376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Gibbs total </a:t>
            </a:r>
            <a:r>
              <a:rPr lang="en-US" sz="360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eHub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Enrollments: 3,589 </a:t>
            </a:r>
          </a:p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Gibbs total Quitline Referrals: 1010 (28.1%)</a:t>
            </a:r>
          </a:p>
        </p:txBody>
      </p:sp>
    </p:spTree>
    <p:extLst>
      <p:ext uri="{BB962C8B-B14F-4D97-AF65-F5344CB8AC3E}">
        <p14:creationId xmlns:p14="http://schemas.microsoft.com/office/powerpoint/2010/main" val="216903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0"/>
            <a:ext cx="10429103" cy="1701166"/>
          </a:xfrm>
        </p:spPr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eHub</a:t>
            </a:r>
            <a:r>
              <a:rPr lang="en-CA">
                <a:solidFill>
                  <a:srgbClr val="FFFFFF"/>
                </a:solidFill>
              </a:rPr>
              <a:t> Quit Manager Outcomes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B033-A233-4D3D-8230-3AFE9A77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688546"/>
            <a:ext cx="10147609" cy="4032884"/>
          </a:xfrm>
        </p:spPr>
        <p:txBody>
          <a:bodyPr/>
          <a:lstStyle/>
          <a:p>
            <a:pPr marL="0" indent="0" algn="ctr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South Carolina Oncology Associates (SCOA)</a:t>
            </a:r>
          </a:p>
          <a:p>
            <a:pPr marL="0" indent="0" algn="ctr">
              <a:buNone/>
            </a:pPr>
            <a:r>
              <a:rPr lang="en-CA" sz="2000">
                <a:solidFill>
                  <a:schemeClr val="accent1">
                    <a:lumMod val="50000"/>
                  </a:schemeClr>
                </a:solidFill>
              </a:rPr>
              <a:t>(June 1, 2022 – March 31, 2023)</a:t>
            </a:r>
          </a:p>
          <a:p>
            <a:pPr marL="0" indent="0" algn="ctr">
              <a:buNone/>
            </a:pPr>
            <a:r>
              <a:rPr lang="en-CA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 Enrollments: 1,874</a:t>
            </a:r>
          </a:p>
          <a:p>
            <a:pPr marL="0" indent="0" algn="ctr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Quitline Referrals: 573</a:t>
            </a:r>
          </a:p>
          <a:p>
            <a:pPr marL="0" indent="0" algn="ctr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(30.6%)</a:t>
            </a:r>
          </a:p>
        </p:txBody>
      </p:sp>
    </p:spTree>
    <p:extLst>
      <p:ext uri="{BB962C8B-B14F-4D97-AF65-F5344CB8AC3E}">
        <p14:creationId xmlns:p14="http://schemas.microsoft.com/office/powerpoint/2010/main" val="409409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0"/>
            <a:ext cx="10429103" cy="1701166"/>
          </a:xfrm>
        </p:spPr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eHub</a:t>
            </a:r>
            <a:r>
              <a:rPr lang="en-CA">
                <a:solidFill>
                  <a:srgbClr val="FFFFFF"/>
                </a:solidFill>
              </a:rPr>
              <a:t> Quit Manager Outcomes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B033-A233-4D3D-8230-3AFE9A77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688546"/>
            <a:ext cx="10147609" cy="4032884"/>
          </a:xfrm>
        </p:spPr>
        <p:txBody>
          <a:bodyPr/>
          <a:lstStyle/>
          <a:p>
            <a:pPr marL="0" indent="0" algn="ctr">
              <a:buNone/>
            </a:pPr>
            <a:r>
              <a:rPr lang="en-CA" err="1">
                <a:solidFill>
                  <a:schemeClr val="accent1">
                    <a:lumMod val="50000"/>
                  </a:schemeClr>
                </a:solidFill>
              </a:rPr>
              <a:t>HopeHealth</a:t>
            </a:r>
            <a:endParaRPr lang="en-CA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CA" sz="2000">
                <a:solidFill>
                  <a:schemeClr val="accent1">
                    <a:lumMod val="50000"/>
                  </a:schemeClr>
                </a:solidFill>
              </a:rPr>
              <a:t>(December 1, 2022 – March 31, 2023)</a:t>
            </a:r>
          </a:p>
          <a:p>
            <a:pPr marL="0" indent="0" algn="ctr">
              <a:buNone/>
            </a:pPr>
            <a:r>
              <a:rPr lang="en-CA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 Enrollments: 108</a:t>
            </a:r>
          </a:p>
          <a:p>
            <a:pPr marL="0" indent="0" algn="ctr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Quitline Referrals: 9</a:t>
            </a:r>
          </a:p>
          <a:p>
            <a:pPr marL="0" indent="0" algn="ctr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(8.3%)</a:t>
            </a:r>
          </a:p>
          <a:p>
            <a:pPr marL="0" indent="0">
              <a:buNone/>
            </a:pPr>
            <a:endParaRPr lang="en-CA" sz="140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CA" sz="1400">
                <a:solidFill>
                  <a:schemeClr val="accent1">
                    <a:lumMod val="50000"/>
                  </a:schemeClr>
                </a:solidFill>
              </a:rPr>
              <a:t>*</a:t>
            </a:r>
            <a:r>
              <a:rPr lang="en-CA" sz="1400" err="1">
                <a:solidFill>
                  <a:schemeClr val="accent1">
                    <a:lumMod val="50000"/>
                  </a:schemeClr>
                </a:solidFill>
              </a:rPr>
              <a:t>HopeHealth</a:t>
            </a:r>
            <a:r>
              <a:rPr lang="en-CA" sz="1400">
                <a:solidFill>
                  <a:schemeClr val="accent1">
                    <a:lumMod val="50000"/>
                  </a:schemeClr>
                </a:solidFill>
              </a:rPr>
              <a:t> is piloting with five providers.</a:t>
            </a:r>
          </a:p>
        </p:txBody>
      </p:sp>
    </p:spTree>
    <p:extLst>
      <p:ext uri="{BB962C8B-B14F-4D97-AF65-F5344CB8AC3E}">
        <p14:creationId xmlns:p14="http://schemas.microsoft.com/office/powerpoint/2010/main" val="45111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0"/>
            <a:ext cx="10429103" cy="1701166"/>
          </a:xfrm>
        </p:spPr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eHub</a:t>
            </a:r>
            <a:r>
              <a:rPr lang="en-CA">
                <a:solidFill>
                  <a:srgbClr val="FFFFFF"/>
                </a:solidFill>
              </a:rPr>
              <a:t> Quit Manager Outcomes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B033-A233-4D3D-8230-3AFE9A77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688546"/>
            <a:ext cx="10147609" cy="4032884"/>
          </a:xfrm>
        </p:spPr>
        <p:txBody>
          <a:bodyPr/>
          <a:lstStyle/>
          <a:p>
            <a:pPr marL="0" indent="0" algn="ctr">
              <a:buNone/>
            </a:pPr>
            <a:r>
              <a:rPr lang="en-CA" sz="4000" dirty="0">
                <a:solidFill>
                  <a:schemeClr val="accent1">
                    <a:lumMod val="50000"/>
                  </a:schemeClr>
                </a:solidFill>
              </a:rPr>
              <a:t>Statewide </a:t>
            </a:r>
            <a:r>
              <a:rPr lang="en-CA" sz="4000" dirty="0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endParaRPr lang="en-CA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CA" sz="2000" dirty="0">
                <a:solidFill>
                  <a:schemeClr val="accent1">
                    <a:lumMod val="50000"/>
                  </a:schemeClr>
                </a:solidFill>
              </a:rPr>
              <a:t>(January 1, 2022 – March 31, 2023)</a:t>
            </a:r>
          </a:p>
          <a:p>
            <a:pPr marL="0" indent="0" algn="ctr">
              <a:buNone/>
            </a:pPr>
            <a:r>
              <a:rPr lang="en-CA" dirty="0" err="1">
                <a:solidFill>
                  <a:schemeClr val="accent1">
                    <a:lumMod val="50000"/>
                  </a:schemeClr>
                </a:solidFill>
              </a:rPr>
              <a:t>eHub</a:t>
            </a: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 Enrollments: 5,574</a:t>
            </a:r>
          </a:p>
          <a:p>
            <a:pPr marL="0" indent="0" algn="ctr">
              <a:buNone/>
            </a:pP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Quitline Referrals: 1,592</a:t>
            </a:r>
          </a:p>
          <a:p>
            <a:pPr marL="0" indent="0" algn="ctr">
              <a:buNone/>
            </a:pP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(28.6%)</a:t>
            </a:r>
          </a:p>
          <a:p>
            <a:pPr marL="0" indent="0">
              <a:buNone/>
            </a:pPr>
            <a:endParaRPr lang="en-CA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43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8" y="0"/>
            <a:ext cx="10429103" cy="1701166"/>
          </a:xfrm>
        </p:spPr>
        <p:txBody>
          <a:bodyPr/>
          <a:lstStyle/>
          <a:p>
            <a:r>
              <a:rPr lang="en-CA" err="1">
                <a:solidFill>
                  <a:srgbClr val="FFFFFF"/>
                </a:solidFill>
              </a:rPr>
              <a:t>eHub</a:t>
            </a:r>
            <a:r>
              <a:rPr lang="en-CA">
                <a:solidFill>
                  <a:srgbClr val="FFFFFF"/>
                </a:solidFill>
              </a:rPr>
              <a:t> Quit Manager Outcomes</a:t>
            </a:r>
            <a:br>
              <a:rPr lang="en-CA">
                <a:solidFill>
                  <a:srgbClr val="FFFFFF"/>
                </a:solidFill>
              </a:rPr>
            </a:br>
            <a:r>
              <a:rPr lang="en-CA" sz="2000">
                <a:solidFill>
                  <a:srgbClr val="FFFFFF"/>
                </a:solidFill>
              </a:rPr>
              <a:t>(Reporting and Demographics)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C66E3-9AAD-02A0-7CED-38EC8C1EF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2040255"/>
            <a:ext cx="5484971" cy="457026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Gibbs Cancer Center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(January 1, 2022 – March 31, 2023)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Gender: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Male: 959 (36.3%)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Female: 1685 (63.7%)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Race: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African American/Black: 610 (23.1%)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Caucasian/White: 1988 (75.2%)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18-44: 389 (14.7%)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&gt;45: 2255 (85.3%)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701923-FC83-F8DE-8A04-CD8DFD77D3FB}"/>
              </a:ext>
            </a:extLst>
          </p:cNvPr>
          <p:cNvSpPr txBox="1">
            <a:spLocks/>
          </p:cNvSpPr>
          <p:nvPr/>
        </p:nvSpPr>
        <p:spPr bwMode="auto">
          <a:xfrm>
            <a:off x="6094412" y="2040255"/>
            <a:ext cx="5484971" cy="457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480" indent="-41148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456D"/>
              </a:buClr>
              <a:buSzPct val="100000"/>
              <a:buFont typeface="Wingdings" panose="05000000000000000000" pitchFamily="2" charset="2"/>
              <a:buChar char="ü"/>
              <a:defRPr sz="384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891540" indent="-34290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336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37160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92024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468880" indent="-274320" algn="l" defTabSz="54864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Gibbs LDCT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(October 1, 2022 – March 31, 2023)</a:t>
            </a:r>
          </a:p>
          <a:p>
            <a:pPr marL="0" indent="0"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Gender: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Male: 500 (51.8%)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Female: 466 (48.2%)</a:t>
            </a:r>
          </a:p>
          <a:p>
            <a:pPr marL="0" indent="0"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Race: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African American/Black: 153 (15.8%)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Caucasian/White: 795 (82.3%)</a:t>
            </a:r>
          </a:p>
          <a:p>
            <a:pPr marL="0" indent="0"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Age: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18-44: 0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&gt;45: 966 (100.0%)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723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694A4-3337-4A86-B9C7-EE7AD771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36" y="1527395"/>
            <a:ext cx="3886245" cy="2125663"/>
          </a:xfrm>
        </p:spPr>
        <p:txBody>
          <a:bodyPr/>
          <a:lstStyle/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Fallis</a:t>
            </a:r>
            <a:br>
              <a:rPr lang="en-US" sz="4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Erin Greenwell</a:t>
            </a:r>
            <a:br>
              <a:rPr lang="en-US" sz="4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Vincent Talbot</a:t>
            </a:r>
            <a:br>
              <a:rPr lang="en-US" sz="3600">
                <a:solidFill>
                  <a:schemeClr val="accent1">
                    <a:lumMod val="50000"/>
                  </a:schemeClr>
                </a:solidFill>
              </a:rPr>
            </a:br>
            <a:endParaRPr lang="en-US" sz="36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C7376C7-A323-40AD-AE74-6E96AE26C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50" y="3245576"/>
            <a:ext cx="2869474" cy="2869474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A3E4089-4C4A-428A-9866-F40D96E98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544" y="376102"/>
            <a:ext cx="2869474" cy="2869474"/>
          </a:xfrm>
          <a:prstGeom prst="rect">
            <a:avLst/>
          </a:prstGeom>
        </p:spPr>
      </p:pic>
      <p:pic>
        <p:nvPicPr>
          <p:cNvPr id="16" name="Picture 1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3C405AE-9EB3-41BE-8943-671DC0994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299" y="3245576"/>
            <a:ext cx="2869474" cy="2869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FC1B66-8893-43C8-9644-4338A1810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47" y="4030020"/>
            <a:ext cx="4719866" cy="130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71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B7286B4F-52ED-4E63-AED9-AC1C1F06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78" y="1807846"/>
            <a:ext cx="9980294" cy="3617594"/>
          </a:xfrm>
        </p:spPr>
        <p:txBody>
          <a:bodyPr>
            <a:normAutofit fontScale="90000"/>
          </a:bodyPr>
          <a:lstStyle/>
          <a:p>
            <a:br>
              <a:rPr lang="en-US" altLang="en-US" sz="3360"/>
            </a:br>
            <a:br>
              <a:rPr lang="en-US" altLang="en-US" sz="3360"/>
            </a:br>
            <a:br>
              <a:rPr lang="en-US" altLang="en-US" sz="3360"/>
            </a:br>
            <a:br>
              <a:rPr lang="en-US" altLang="en-US" sz="3360"/>
            </a:br>
            <a:r>
              <a:rPr lang="en-US" altLang="en-US" sz="7200"/>
              <a:t>Questions</a:t>
            </a:r>
            <a:br>
              <a:rPr lang="en-US" altLang="en-US" sz="7200"/>
            </a:br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>
            <a:extLst>
              <a:ext uri="{FF2B5EF4-FFF2-40B4-BE49-F238E27FC236}">
                <a16:creationId xmlns:a16="http://schemas.microsoft.com/office/drawing/2014/main" id="{B7286B4F-52ED-4E63-AED9-AC1C1F06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78" y="1807846"/>
            <a:ext cx="9980294" cy="3617594"/>
          </a:xfrm>
        </p:spPr>
        <p:txBody>
          <a:bodyPr/>
          <a:lstStyle/>
          <a:p>
            <a:br>
              <a:rPr lang="en-US" altLang="en-US" sz="3360"/>
            </a:br>
            <a:br>
              <a:rPr lang="en-US" altLang="en-US" sz="3360"/>
            </a:br>
            <a:r>
              <a:rPr lang="en-US" altLang="en-US" sz="3360"/>
              <a:t>Contact Information:</a:t>
            </a:r>
            <a:br>
              <a:rPr lang="en-US" altLang="en-US" sz="3360"/>
            </a:br>
            <a:br>
              <a:rPr lang="en-US" altLang="en-US" sz="3360"/>
            </a:br>
            <a:r>
              <a:rPr lang="en-US" altLang="en-US" sz="3360"/>
              <a:t>Erin.Greenwell@telask.com</a:t>
            </a:r>
            <a:br>
              <a:rPr lang="en-US" altLang="en-US" sz="3360"/>
            </a:b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64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AB4E59D-C9DA-44FF-8EB2-C18F8F6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TelASK Quit Manager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6128467-2D61-429B-AA03-3B75825DF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9669" y="2549857"/>
            <a:ext cx="6619655" cy="27348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384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Cloud-based Software as a Service (SaaS) designed to help optimize tobacco treatment programs in hospitals and clinics.</a:t>
            </a:r>
          </a:p>
          <a:p>
            <a:pPr marL="0" indent="0">
              <a:buNone/>
              <a:defRPr/>
            </a:pPr>
            <a:endParaRPr lang="en-US" altLang="en-US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en-US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6802" name="Picture 2" descr="Image result for image of hospital">
            <a:extLst>
              <a:ext uri="{FF2B5EF4-FFF2-40B4-BE49-F238E27FC236}">
                <a16:creationId xmlns:a16="http://schemas.microsoft.com/office/drawing/2014/main" id="{1F8588A6-E0F9-4DCC-85CC-173EB99909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263" y="4589245"/>
            <a:ext cx="2614432" cy="191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Image result for image of internet cloud">
            <a:extLst>
              <a:ext uri="{FF2B5EF4-FFF2-40B4-BE49-F238E27FC236}">
                <a16:creationId xmlns:a16="http://schemas.microsoft.com/office/drawing/2014/main" id="{3DB6DA17-670A-447B-8444-C1988345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37" y="1940652"/>
            <a:ext cx="3250051" cy="23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C054B9BB-9FB5-4440-9105-9AD3040CF083}"/>
              </a:ext>
            </a:extLst>
          </p:cNvPr>
          <p:cNvSpPr/>
          <p:nvPr/>
        </p:nvSpPr>
        <p:spPr>
          <a:xfrm>
            <a:off x="9348143" y="3910932"/>
            <a:ext cx="271242" cy="703853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16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33415EB-57AE-4C6B-9B17-128D2E135269}"/>
              </a:ext>
            </a:extLst>
          </p:cNvPr>
          <p:cNvSpPr/>
          <p:nvPr/>
        </p:nvSpPr>
        <p:spPr>
          <a:xfrm rot="10800000">
            <a:off x="9782146" y="3850200"/>
            <a:ext cx="271242" cy="811054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160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5DE0AC9-CF3A-4970-979A-7E3CC592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005983" y="2300293"/>
            <a:ext cx="1329096" cy="121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F068-753B-403C-8230-41C0043E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</a:t>
            </a:r>
            <a:r>
              <a:rPr lang="en-CA"/>
              <a:t>elASK Quit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B033-A233-4D3D-8230-3AFE9A77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652" y="2278000"/>
            <a:ext cx="10147609" cy="40328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Provides helpful tools and feedback for Tobacco Treatment Specialists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Automates follow-up of tobacco users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Triages them to the SC Tobacco Quitline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Generates reports for management</a:t>
            </a:r>
          </a:p>
        </p:txBody>
      </p:sp>
    </p:spTree>
    <p:extLst>
      <p:ext uri="{BB962C8B-B14F-4D97-AF65-F5344CB8AC3E}">
        <p14:creationId xmlns:p14="http://schemas.microsoft.com/office/powerpoint/2010/main" val="260282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hipaa compliant">
            <a:extLst>
              <a:ext uri="{FF2B5EF4-FFF2-40B4-BE49-F238E27FC236}">
                <a16:creationId xmlns:a16="http://schemas.microsoft.com/office/drawing/2014/main" id="{01AE777C-2973-4713-81F7-5DD50980B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" y="2304426"/>
            <a:ext cx="2860120" cy="126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3992F0-8019-45EB-885B-17B59E4F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TelASK Quit Manager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CC3D561-40B0-4176-A6AB-76B7FA7C72F5}"/>
              </a:ext>
            </a:extLst>
          </p:cNvPr>
          <p:cNvSpPr txBox="1">
            <a:spLocks/>
          </p:cNvSpPr>
          <p:nvPr/>
        </p:nvSpPr>
        <p:spPr>
          <a:xfrm>
            <a:off x="99839" y="2701699"/>
            <a:ext cx="11839612" cy="3624498"/>
          </a:xfrm>
          <a:prstGeom prst="rect">
            <a:avLst/>
          </a:prstGeom>
        </p:spPr>
        <p:txBody>
          <a:bodyPr vert="horz" lIns="109728" tIns="54864" rIns="109728" bIns="54864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0456D"/>
              </a:buClr>
              <a:buSzPct val="100000"/>
              <a:buFont typeface="Wingdings" charset="2"/>
              <a:buChar char="ü"/>
              <a:defRPr sz="2800" kern="1200" baseline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–"/>
              <a:defRPr sz="2400" kern="1200" baseline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»"/>
              <a:defRPr sz="1800" kern="1200" baseline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0380" marR="0" lvl="6" indent="-41148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CA" altLang="en-US" sz="34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</a:t>
            </a:r>
            <a:r>
              <a:rPr kumimoji="0" lang="en-CA" altLang="en-US" sz="90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Quit Manager is HIPAA Compliant</a:t>
            </a:r>
          </a:p>
          <a:p>
            <a:pPr marL="3040380" marR="0" lvl="6" indent="-41148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CA" altLang="en-US" sz="34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CA" altLang="en-US" sz="34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</a:t>
            </a:r>
            <a:r>
              <a:rPr kumimoji="0" lang="en-CA" altLang="en-US" sz="90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Hosted on the Microsoft Azure Platform</a:t>
            </a:r>
          </a:p>
          <a:p>
            <a:pPr marL="3040380" marR="0" lvl="6" indent="-41148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CA" altLang="en-US" sz="67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CA" altLang="en-US" sz="34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628900" marR="0" lvl="6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CA" altLang="en-US" sz="340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		</a:t>
            </a:r>
            <a:r>
              <a:rPr kumimoji="0" lang="en-CA" altLang="en-US" sz="90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TelASK signs a Business Associate Agreement </a:t>
            </a:r>
          </a:p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456D"/>
              </a:buClr>
              <a:buSzPct val="100000"/>
              <a:buFont typeface="Wingdings" charset="2"/>
              <a:buNone/>
              <a:tabLst/>
              <a:defRPr/>
            </a:pPr>
            <a:endParaRPr kumimoji="0" lang="en-CA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456D"/>
              </a:buClr>
              <a:buSzPct val="100000"/>
              <a:buFont typeface="Wingdings" charset="2"/>
              <a:buNone/>
              <a:tabLst/>
              <a:defRPr/>
            </a:pPr>
            <a:endParaRPr kumimoji="0" lang="en-CA" altLang="en-US" sz="33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Microsoft Azure">
            <a:extLst>
              <a:ext uri="{FF2B5EF4-FFF2-40B4-BE49-F238E27FC236}">
                <a16:creationId xmlns:a16="http://schemas.microsoft.com/office/drawing/2014/main" id="{0189D9CD-F827-42C6-9E93-AC09F2E5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22" y="3655155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25C6C7-117D-46C3-8695-C0949A6F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7" y="504534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0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B7FCD0C-39CB-480C-890D-BFAA5FAE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TelASK Quit Manager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6128467-2D61-429B-AA03-3B75825D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791" y="1840644"/>
            <a:ext cx="8391244" cy="102081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3359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Organizations live with the eReferral Hub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A46BA35-5785-43B3-A776-70B3982B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60" y="2333043"/>
            <a:ext cx="4568105" cy="2569560"/>
          </a:xfrm>
          <a:prstGeom prst="rect">
            <a:avLst/>
          </a:prstGeom>
        </p:spPr>
      </p:pic>
      <p:pic>
        <p:nvPicPr>
          <p:cNvPr id="4" name="Picture 3" descr="Hope Health logo">
            <a:extLst>
              <a:ext uri="{FF2B5EF4-FFF2-40B4-BE49-F238E27FC236}">
                <a16:creationId xmlns:a16="http://schemas.microsoft.com/office/drawing/2014/main" id="{F6D45A76-6174-4B3E-2EC3-37FC76EDB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5110002"/>
            <a:ext cx="5243928" cy="1060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E9EADB-1DAB-7447-D9FE-37283C86A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920" y="4704092"/>
            <a:ext cx="4332878" cy="18718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B7FCD0C-39CB-480C-890D-BFAA5FAE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TelASK Quit Manager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6128467-2D61-429B-AA03-3B75825D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938" y="1823866"/>
            <a:ext cx="8662948" cy="102081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3359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Organizations in progress with the eReferral Hub</a:t>
            </a:r>
          </a:p>
        </p:txBody>
      </p:sp>
      <p:pic>
        <p:nvPicPr>
          <p:cNvPr id="3" name="Picture 2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9F5900B5-0B91-F0CA-F94E-35BB54F6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752062"/>
            <a:ext cx="4761260" cy="9522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D60E2C-F35B-5AA2-18C8-C80075D2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38" y="2541604"/>
            <a:ext cx="3373169" cy="33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4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B7FCD0C-39CB-480C-890D-BFAA5FAE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TelASK Quit Manager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6128467-2D61-429B-AA03-3B75825D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52" y="1837465"/>
            <a:ext cx="9233022" cy="102081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3359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Organizations in discussions with the eReferral Hub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91CCE-A58A-6585-36DE-0262AC27D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63" y="4015392"/>
            <a:ext cx="5644546" cy="631699"/>
          </a:xfrm>
          <a:prstGeom prst="rect">
            <a:avLst/>
          </a:prstGeom>
        </p:spPr>
      </p:pic>
      <p:pic>
        <p:nvPicPr>
          <p:cNvPr id="4" name="Picture 3" descr="A picture containing art, symbol, cartoon, graphics&#10;&#10;Description automatically generated">
            <a:extLst>
              <a:ext uri="{FF2B5EF4-FFF2-40B4-BE49-F238E27FC236}">
                <a16:creationId xmlns:a16="http://schemas.microsoft.com/office/drawing/2014/main" id="{D192D673-84AE-7B0C-EA9D-585E2901A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61" y="3070462"/>
            <a:ext cx="2553478" cy="25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>
            <a:extLst>
              <a:ext uri="{FF2B5EF4-FFF2-40B4-BE49-F238E27FC236}">
                <a16:creationId xmlns:a16="http://schemas.microsoft.com/office/drawing/2014/main" id="{DDF39DE5-F4AF-4E38-B055-8DE1A573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Interfaces with EMRs</a:t>
            </a:r>
          </a:p>
        </p:txBody>
      </p:sp>
      <p:pic>
        <p:nvPicPr>
          <p:cNvPr id="7" name="CA8FA336-CB1F-4016-8D55-197759286450" descr="4BF5487D-8580-45A5-BE7A-686E1BA18600@innovacom">
            <a:extLst>
              <a:ext uri="{FF2B5EF4-FFF2-40B4-BE49-F238E27FC236}">
                <a16:creationId xmlns:a16="http://schemas.microsoft.com/office/drawing/2014/main" id="{B84CDFDA-62D0-45F9-8C01-B1AEE41C4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6783" r="3920" b="7955"/>
          <a:stretch/>
        </p:blipFill>
        <p:spPr bwMode="auto">
          <a:xfrm>
            <a:off x="5400675" y="1847882"/>
            <a:ext cx="4722684" cy="33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58B408D-F010-4350-8FDE-2910CACEA1BB" descr="15A15AE9-488A-4464-BD06-C2194BF05495@innovacom">
            <a:extLst>
              <a:ext uri="{FF2B5EF4-FFF2-40B4-BE49-F238E27FC236}">
                <a16:creationId xmlns:a16="http://schemas.microsoft.com/office/drawing/2014/main" id="{31C8858C-DB24-4C44-B64E-EF95A0D2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1"/>
          <a:stretch/>
        </p:blipFill>
        <p:spPr bwMode="auto">
          <a:xfrm>
            <a:off x="2101893" y="1826911"/>
            <a:ext cx="3298782" cy="341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80E07D-06A0-4E6B-8227-176030415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0739" y="5906147"/>
            <a:ext cx="8342847" cy="3381179"/>
          </a:xfrm>
        </p:spPr>
        <p:txBody>
          <a:bodyPr/>
          <a:lstStyle/>
          <a:p>
            <a:pPr marL="0" indent="0">
              <a:buNone/>
            </a:pPr>
            <a:r>
              <a:rPr lang="en-CA">
                <a:solidFill>
                  <a:schemeClr val="accent1">
                    <a:lumMod val="50000"/>
                  </a:schemeClr>
                </a:solidFill>
              </a:rPr>
              <a:t>Quit Manager is available in the Epic Connection Hub.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BAB824-B5BC-42E3-80C3-3683F12B534A}"/>
              </a:ext>
            </a:extLst>
          </p:cNvPr>
          <p:cNvSpPr/>
          <p:nvPr/>
        </p:nvSpPr>
        <p:spPr>
          <a:xfrm>
            <a:off x="1960739" y="5885176"/>
            <a:ext cx="8267346" cy="582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3978110"/>
  <p:tag name="SAVETOFOLDER" val="C:\Users\jmn22\Desktop\Exported TIFs\"/>
  <p:tag name="IMAGEWIDTH" val="3000"/>
  <p:tag name="IMAGEHEIGHT" val="1688"/>
  <p:tag name="EXPORTRANGE" val="SlideRange"/>
  <p:tag name="EXPORTSLIDERANGE" val="26"/>
  <p:tag name="SIZEBY" val="PIXELS"/>
  <p:tag name="EXPORTAS" val="TIF"/>
  <p:tag name="NUMBERFORMAT" val="00"/>
</p:tagLst>
</file>

<file path=ppt/theme/theme1.xml><?xml version="1.0" encoding="utf-8"?>
<a:theme xmlns:a="http://schemas.openxmlformats.org/drawingml/2006/main" name="CPD base template">
  <a:themeElements>
    <a:clrScheme name="2020_MC_White">
      <a:dk1>
        <a:srgbClr val="FFFFFF"/>
      </a:dk1>
      <a:lt1>
        <a:srgbClr val="000000"/>
      </a:lt1>
      <a:dk2>
        <a:srgbClr val="D2D2D2"/>
      </a:dk2>
      <a:lt2>
        <a:srgbClr val="0057B8"/>
      </a:lt2>
      <a:accent1>
        <a:srgbClr val="009CDE"/>
      </a:accent1>
      <a:accent2>
        <a:srgbClr val="0057B8"/>
      </a:accent2>
      <a:accent3>
        <a:srgbClr val="00873E"/>
      </a:accent3>
      <a:accent4>
        <a:srgbClr val="8246AF"/>
      </a:accent4>
      <a:accent5>
        <a:srgbClr val="FE5000"/>
      </a:accent5>
      <a:accent6>
        <a:srgbClr val="FFC845"/>
      </a:accent6>
      <a:hlink>
        <a:srgbClr val="009CDE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D Base template (11-18-2021).pptx" id="{E42E9C6E-333B-4482-AFE3-153483895FC9}" vid="{235F52C5-7F70-4B96-ADCB-654DF6F89F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CPD Base template</Template>
  <TotalTime>92</TotalTime>
  <Words>564</Words>
  <Application>Microsoft Office PowerPoint</Application>
  <PresentationFormat>Custom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Rockwell</vt:lpstr>
      <vt:lpstr>Wingdings</vt:lpstr>
      <vt:lpstr>CPD base template</vt:lpstr>
      <vt:lpstr>Office Theme</vt:lpstr>
      <vt:lpstr>PowerPoint Presentation</vt:lpstr>
      <vt:lpstr>Peter Fallis Erin Greenwell Vincent Talbot </vt:lpstr>
      <vt:lpstr>TelASK Quit Manager</vt:lpstr>
      <vt:lpstr>TelASK Quit Manager</vt:lpstr>
      <vt:lpstr>TelASK Quit Manager</vt:lpstr>
      <vt:lpstr>TelASK Quit Manager</vt:lpstr>
      <vt:lpstr>TelASK Quit Manager</vt:lpstr>
      <vt:lpstr>TelASK Quit Manager</vt:lpstr>
      <vt:lpstr>Interfaces with EMRs</vt:lpstr>
      <vt:lpstr>Automated Follow-ups </vt:lpstr>
      <vt:lpstr>Interactive Voice Response</vt:lpstr>
      <vt:lpstr>E-mail</vt:lpstr>
      <vt:lpstr>E-mail</vt:lpstr>
      <vt:lpstr>Text Messages (SMS)</vt:lpstr>
      <vt:lpstr>eHub Quit Manager Outcomes</vt:lpstr>
      <vt:lpstr>eHub Quit Manager Outcomes</vt:lpstr>
      <vt:lpstr>eHub Quit Manager Outcomes</vt:lpstr>
      <vt:lpstr>eHub Quit Manager Outcomes</vt:lpstr>
      <vt:lpstr>eHub Quit Manager Outcomes (Reporting and Demographics)</vt:lpstr>
      <vt:lpstr>    Questions  </vt:lpstr>
      <vt:lpstr>  Contact Information:  Erin.Greenwell@telask.com  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 HERE</dc:title>
  <dc:creator>Sauer, Jonalle M. (Jo)</dc:creator>
  <dc:description>v2.15. 2020_MC_White</dc:description>
  <cp:lastModifiedBy>Erin Greenwell</cp:lastModifiedBy>
  <cp:revision>4</cp:revision>
  <dcterms:created xsi:type="dcterms:W3CDTF">2021-11-24T16:01:44Z</dcterms:created>
  <dcterms:modified xsi:type="dcterms:W3CDTF">2023-05-12T16:42:27Z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4965942-2588-4fd2-80b8-fae7e8da0b15_Enabled">
    <vt:lpwstr>True</vt:lpwstr>
  </property>
  <property fmtid="{D5CDD505-2E9C-101B-9397-08002B2CF9AE}" pid="3" name="MSIP_Label_d4965942-2588-4fd2-80b8-fae7e8da0b15_SiteId">
    <vt:lpwstr>fb3db23f-9293-41bc-8f3c-526947fe4c6c</vt:lpwstr>
  </property>
  <property fmtid="{D5CDD505-2E9C-101B-9397-08002B2CF9AE}" pid="4" name="MSIP_Label_d4965942-2588-4fd2-80b8-fae7e8da0b15_Owner">
    <vt:lpwstr>erin.greenwell@telask.com</vt:lpwstr>
  </property>
  <property fmtid="{D5CDD505-2E9C-101B-9397-08002B2CF9AE}" pid="5" name="MSIP_Label_d4965942-2588-4fd2-80b8-fae7e8da0b15_SetDate">
    <vt:lpwstr>2022-02-04T21:33:06.0953656Z</vt:lpwstr>
  </property>
  <property fmtid="{D5CDD505-2E9C-101B-9397-08002B2CF9AE}" pid="6" name="MSIP_Label_d4965942-2588-4fd2-80b8-fae7e8da0b15_Name">
    <vt:lpwstr>General</vt:lpwstr>
  </property>
  <property fmtid="{D5CDD505-2E9C-101B-9397-08002B2CF9AE}" pid="7" name="MSIP_Label_d4965942-2588-4fd2-80b8-fae7e8da0b15_Application">
    <vt:lpwstr>Microsoft Azure Information Protection</vt:lpwstr>
  </property>
  <property fmtid="{D5CDD505-2E9C-101B-9397-08002B2CF9AE}" pid="8" name="MSIP_Label_d4965942-2588-4fd2-80b8-fae7e8da0b15_ActionId">
    <vt:lpwstr>abf67f6c-5707-47cf-b84c-95119931176d</vt:lpwstr>
  </property>
  <property fmtid="{D5CDD505-2E9C-101B-9397-08002B2CF9AE}" pid="9" name="MSIP_Label_d4965942-2588-4fd2-80b8-fae7e8da0b15_Extended_MSFT_Method">
    <vt:lpwstr>Manual</vt:lpwstr>
  </property>
  <property fmtid="{D5CDD505-2E9C-101B-9397-08002B2CF9AE}" pid="10" name="Sensitivity">
    <vt:lpwstr>General</vt:lpwstr>
  </property>
</Properties>
</file>