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  <p:sldMasterId id="2147483650" r:id="rId4"/>
    <p:sldMasterId id="2147483660" r:id="rId5"/>
  </p:sldMasterIdLst>
  <p:sldIdLst>
    <p:sldId id="256" r:id="rId6"/>
    <p:sldId id="257" r:id="rId7"/>
    <p:sldId id="259" r:id="rId8"/>
    <p:sldId id="264" r:id="rId9"/>
    <p:sldId id="260" r:id="rId10"/>
    <p:sldId id="261" r:id="rId11"/>
    <p:sldId id="265" r:id="rId12"/>
    <p:sldId id="266" r:id="rId13"/>
    <p:sldId id="267" r:id="rId14"/>
    <p:sldId id="269" r:id="rId15"/>
    <p:sldId id="270" r:id="rId16"/>
    <p:sldId id="271" r:id="rId17"/>
    <p:sldId id="263" r:id="rId18"/>
    <p:sldId id="272" r:id="rId19"/>
    <p:sldId id="268" r:id="rId20"/>
    <p:sldId id="274" r:id="rId21"/>
    <p:sldId id="273" r:id="rId22"/>
    <p:sldId id="275" r:id="rId23"/>
    <p:sldId id="282" r:id="rId24"/>
    <p:sldId id="276" r:id="rId25"/>
    <p:sldId id="277" r:id="rId26"/>
    <p:sldId id="278" r:id="rId27"/>
    <p:sldId id="279" r:id="rId28"/>
    <p:sldId id="280" r:id="rId29"/>
    <p:sldId id="281" r:id="rId30"/>
    <p:sldId id="258" r:id="rId31"/>
  </p:sldIdLst>
  <p:sldSz cx="12192000" cy="6858000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  <p:embeddedFont>
      <p:font typeface="Mystical Woods Rough Script" panose="02000500000000000000" pitchFamily="2" charset="0"/>
      <p:regular r:id="rId38"/>
    </p:embeddedFont>
    <p:embeddedFont>
      <p:font typeface="Open Sans" panose="020B060603050402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8EA1"/>
    <a:srgbClr val="BC1484"/>
    <a:srgbClr val="84BD00"/>
    <a:srgbClr val="00A9CE"/>
    <a:srgbClr val="006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Cigarette</a:t>
            </a:r>
            <a:r>
              <a:rPr lang="en-US" b="1" baseline="0"/>
              <a:t> Smoking Prevalence Among SC Adults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'Adult Cigarette Prevalence'!$B$5</c:f>
              <c:strCache>
                <c:ptCount val="1"/>
                <c:pt idx="0">
                  <c:v>Rate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dPt>
            <c:idx val="5"/>
            <c:marker>
              <c:symbol val="circle"/>
              <c:size val="5"/>
              <c:spPr>
                <a:solidFill>
                  <a:srgbClr val="C00000"/>
                </a:solidFill>
                <a:ln w="50800">
                  <a:solidFill>
                    <a:srgbClr val="C00000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C0000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A7-4E13-9A9D-D8E7380ADE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'Adult Cigarette Prevalence'!$A$6:$A$12</c:f>
              <c:numCache>
                <c:formatCode>General</c:formatCode>
                <c:ptCount val="7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5">
                  <c:v>2023</c:v>
                </c:pt>
              </c:numCache>
            </c:numRef>
          </c:xVal>
          <c:yVal>
            <c:numRef>
              <c:f>'Adult Cigarette Prevalence'!$B$6:$B$12</c:f>
              <c:numCache>
                <c:formatCode>0.0%</c:formatCode>
                <c:ptCount val="7"/>
                <c:pt idx="0">
                  <c:v>0.20799999999999999</c:v>
                </c:pt>
                <c:pt idx="1">
                  <c:v>0.17799999999999999</c:v>
                </c:pt>
                <c:pt idx="2">
                  <c:v>0.19</c:v>
                </c:pt>
                <c:pt idx="3">
                  <c:v>0.18</c:v>
                </c:pt>
                <c:pt idx="5">
                  <c:v>0.11799999999999999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A7-4E13-9A9D-D8E7380ADE6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767181544"/>
        <c:axId val="767182624"/>
      </c:scatterChart>
      <c:valAx>
        <c:axId val="767181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182624"/>
        <c:crosses val="autoZero"/>
        <c:crossBetween val="midCat"/>
      </c:valAx>
      <c:valAx>
        <c:axId val="7671826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Percentage</a:t>
                </a:r>
              </a:p>
            </c:rich>
          </c:tx>
          <c:layout>
            <c:manualLayout>
              <c:xMode val="edge"/>
              <c:yMode val="edge"/>
              <c:x val="1.8214933872749195E-2"/>
              <c:y val="0.4189912049004990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1815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Adult</a:t>
            </a:r>
            <a:r>
              <a:rPr lang="en-US" b="1" baseline="0"/>
              <a:t> </a:t>
            </a:r>
            <a:r>
              <a:rPr lang="en-US" b="1"/>
              <a:t>Cigarette Smoking Prevalence in SC by Race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'Adult Cigarette Prevalence'!$R$6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Prevalence'!$S$6:$X$6</c:f>
              <c:numCache>
                <c:formatCode>0.0%</c:formatCode>
                <c:ptCount val="6"/>
                <c:pt idx="0">
                  <c:v>0.20899999999999999</c:v>
                </c:pt>
                <c:pt idx="1">
                  <c:v>0.16800000000000001</c:v>
                </c:pt>
                <c:pt idx="2">
                  <c:v>0.188</c:v>
                </c:pt>
                <c:pt idx="3">
                  <c:v>0.17499999999999999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DA-4D07-ACDE-BCF2C7CE7665}"/>
            </c:ext>
          </c:extLst>
        </c:ser>
        <c:ser>
          <c:idx val="1"/>
          <c:order val="1"/>
          <c:tx>
            <c:strRef>
              <c:f>'Adult Cigarette Prevalence'!$R$7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Prevalence'!$S$7:$X$7</c:f>
              <c:numCache>
                <c:formatCode>0.0%</c:formatCode>
                <c:ptCount val="6"/>
                <c:pt idx="0">
                  <c:v>0.20100000000000001</c:v>
                </c:pt>
                <c:pt idx="1">
                  <c:v>0.189</c:v>
                </c:pt>
                <c:pt idx="2">
                  <c:v>0.187</c:v>
                </c:pt>
                <c:pt idx="3">
                  <c:v>0.16700000000000001</c:v>
                </c:pt>
                <c:pt idx="5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DA-4D07-ACDE-BCF2C7CE7665}"/>
            </c:ext>
          </c:extLst>
        </c:ser>
        <c:ser>
          <c:idx val="2"/>
          <c:order val="2"/>
          <c:tx>
            <c:strRef>
              <c:f>'Adult Cigarette Prevalence'!$R$8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Prevalence'!$S$8:$X$8</c:f>
              <c:numCache>
                <c:formatCode>0.0%</c:formatCode>
                <c:ptCount val="6"/>
                <c:pt idx="0">
                  <c:v>0.151</c:v>
                </c:pt>
                <c:pt idx="1">
                  <c:v>0.21199999999999999</c:v>
                </c:pt>
                <c:pt idx="2">
                  <c:v>0.17399999999999999</c:v>
                </c:pt>
                <c:pt idx="3">
                  <c:v>0.18</c:v>
                </c:pt>
                <c:pt idx="5">
                  <c:v>0.16200000000000001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DA-4D07-ACDE-BCF2C7CE7665}"/>
            </c:ext>
          </c:extLst>
        </c:ser>
        <c:ser>
          <c:idx val="3"/>
          <c:order val="3"/>
          <c:tx>
            <c:strRef>
              <c:f>'Adult Cigarette Prevalence'!$R$9</c:f>
              <c:strCache>
                <c:ptCount val="1"/>
                <c:pt idx="0">
                  <c:v>American Indian/Alaska Native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Prevalence'!$S$9:$X$9</c:f>
              <c:numCache>
                <c:formatCode>General</c:formatCode>
                <c:ptCount val="6"/>
                <c:pt idx="2" formatCode="0.0%">
                  <c:v>0.48899999999999999</c:v>
                </c:pt>
                <c:pt idx="3" formatCode="0.0%">
                  <c:v>0.26800000000000002</c:v>
                </c:pt>
                <c:pt idx="5" formatCode="0.0%">
                  <c:v>0.34300000000000003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BDA-4D07-ACDE-BCF2C7CE7665}"/>
            </c:ext>
          </c:extLst>
        </c:ser>
        <c:ser>
          <c:idx val="4"/>
          <c:order val="4"/>
          <c:tx>
            <c:strRef>
              <c:f>'Adult Cigarette Prevalence'!$R$10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Prevalence'!$S$10:$X$10</c:f>
              <c:numCache>
                <c:formatCode>0.0%</c:formatCode>
                <c:ptCount val="6"/>
                <c:pt idx="0">
                  <c:v>0.35899999999999999</c:v>
                </c:pt>
                <c:pt idx="1">
                  <c:v>0.253</c:v>
                </c:pt>
                <c:pt idx="2">
                  <c:v>0.37799999999999995</c:v>
                </c:pt>
                <c:pt idx="3">
                  <c:v>0.29799999999999999</c:v>
                </c:pt>
                <c:pt idx="5">
                  <c:v>6.5000000000000002E-2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BDA-4D07-ACDE-BCF2C7CE7665}"/>
            </c:ext>
          </c:extLst>
        </c:ser>
        <c:ser>
          <c:idx val="5"/>
          <c:order val="5"/>
          <c:tx>
            <c:strRef>
              <c:f>'Adult Cigarette Prevalence'!$R$11</c:f>
              <c:strCache>
                <c:ptCount val="1"/>
                <c:pt idx="0">
                  <c:v>Asian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'Adult Cigarette Prevalence'!$S$5:$X$5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Prevalence'!$S$11:$X$11</c:f>
              <c:numCache>
                <c:formatCode>General</c:formatCode>
                <c:ptCount val="6"/>
                <c:pt idx="2" formatCode="0.0%">
                  <c:v>4.8000000000000001E-2</c:v>
                </c:pt>
                <c:pt idx="3" formatCode="0.0%">
                  <c:v>6.9000000000000006E-2</c:v>
                </c:pt>
                <c:pt idx="5" formatCode="0.0%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DA-4D07-ACDE-BCF2C7CE76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768716384"/>
        <c:axId val="613587456"/>
      </c:barChart>
      <c:catAx>
        <c:axId val="7687163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3587456"/>
        <c:crosses val="autoZero"/>
        <c:auto val="1"/>
        <c:lblAlgn val="ctr"/>
        <c:lblOffset val="100"/>
        <c:noMultiLvlLbl val="0"/>
      </c:catAx>
      <c:valAx>
        <c:axId val="61358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7163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Adult Cigarette Smoking Prevalence in SC by Education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'Adult Cigarette Prevalence'!$A$38</c:f>
              <c:strCache>
                <c:ptCount val="1"/>
                <c:pt idx="0">
                  <c:v>Less than HS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'Adult Cigarette Prevalence'!$B$37:$G$37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Prevalence'!$B$38:$G$38</c:f>
              <c:numCache>
                <c:formatCode>0.0%</c:formatCode>
                <c:ptCount val="6"/>
                <c:pt idx="0">
                  <c:v>0.33</c:v>
                </c:pt>
                <c:pt idx="1">
                  <c:v>0.35499999999999998</c:v>
                </c:pt>
                <c:pt idx="2">
                  <c:v>0.35199999999999998</c:v>
                </c:pt>
                <c:pt idx="3">
                  <c:v>0.36499999999999999</c:v>
                </c:pt>
                <c:pt idx="5">
                  <c:v>0.219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8BD-4D16-97A5-9A001B7B9657}"/>
            </c:ext>
          </c:extLst>
        </c:ser>
        <c:ser>
          <c:idx val="1"/>
          <c:order val="1"/>
          <c:tx>
            <c:strRef>
              <c:f>'Adult Cigarette Prevalence'!$A$39</c:f>
              <c:strCache>
                <c:ptCount val="1"/>
                <c:pt idx="0">
                  <c:v>HS or GED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'Adult Cigarette Prevalence'!$B$37:$G$37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Prevalence'!$B$39:$G$39</c:f>
              <c:numCache>
                <c:formatCode>0.0%</c:formatCode>
                <c:ptCount val="6"/>
                <c:pt idx="0">
                  <c:v>0.22600000000000001</c:v>
                </c:pt>
                <c:pt idx="1">
                  <c:v>0.245</c:v>
                </c:pt>
                <c:pt idx="2">
                  <c:v>0.221</c:v>
                </c:pt>
                <c:pt idx="3">
                  <c:v>0.20899999999999999</c:v>
                </c:pt>
                <c:pt idx="5">
                  <c:v>0.16300000000000001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8BD-4D16-97A5-9A001B7B9657}"/>
            </c:ext>
          </c:extLst>
        </c:ser>
        <c:ser>
          <c:idx val="2"/>
          <c:order val="2"/>
          <c:tx>
            <c:strRef>
              <c:f>'Adult Cigarette Prevalence'!$A$40</c:f>
              <c:strCache>
                <c:ptCount val="1"/>
                <c:pt idx="0">
                  <c:v>Some College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'Adult Cigarette Prevalence'!$B$37:$G$37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Prevalence'!$B$40:$G$40</c:f>
              <c:numCache>
                <c:formatCode>0.0%</c:formatCode>
                <c:ptCount val="6"/>
                <c:pt idx="0">
                  <c:v>0.219</c:v>
                </c:pt>
                <c:pt idx="1">
                  <c:v>0.17599999999999999</c:v>
                </c:pt>
                <c:pt idx="2">
                  <c:v>0.17299999999999999</c:v>
                </c:pt>
                <c:pt idx="3">
                  <c:v>0.17599999999999999</c:v>
                </c:pt>
                <c:pt idx="5">
                  <c:v>0.106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8BD-4D16-97A5-9A001B7B9657}"/>
            </c:ext>
          </c:extLst>
        </c:ser>
        <c:ser>
          <c:idx val="3"/>
          <c:order val="3"/>
          <c:tx>
            <c:strRef>
              <c:f>'Adult Cigarette Prevalence'!$A$41</c:f>
              <c:strCache>
                <c:ptCount val="1"/>
                <c:pt idx="0">
                  <c:v>College degree or higher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'Adult Cigarette Prevalence'!$B$37:$G$37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Cigarette Prevalence'!$B$41:$G$41</c:f>
              <c:numCache>
                <c:formatCode>0.0%</c:formatCode>
                <c:ptCount val="6"/>
                <c:pt idx="0">
                  <c:v>6.8000000000000005E-2</c:v>
                </c:pt>
                <c:pt idx="1">
                  <c:v>6.2E-2</c:v>
                </c:pt>
                <c:pt idx="2">
                  <c:v>0.06</c:v>
                </c:pt>
                <c:pt idx="3">
                  <c:v>5.8999999999999997E-2</c:v>
                </c:pt>
                <c:pt idx="5">
                  <c:v>3.5999999999999997E-2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8BD-4D16-97A5-9A001B7B965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81292024"/>
        <c:axId val="619469488"/>
      </c:lineChart>
      <c:catAx>
        <c:axId val="8812920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9469488"/>
        <c:crosses val="autoZero"/>
        <c:auto val="1"/>
        <c:lblAlgn val="ctr"/>
        <c:lblOffset val="100"/>
        <c:noMultiLvlLbl val="0"/>
      </c:catAx>
      <c:valAx>
        <c:axId val="619469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Percentage</a:t>
                </a:r>
              </a:p>
            </c:rich>
          </c:tx>
          <c:layout>
            <c:manualLayout>
              <c:xMode val="edge"/>
              <c:yMode val="edge"/>
              <c:x val="7.9885799789579538E-3"/>
              <c:y val="0.3487978201521487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1292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SC Adult Tobacco Use-Menthol Use Among Cigarette Smokers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953937007874016E-2"/>
          <c:y val="0.19445599445599446"/>
          <c:w val="0.86601618547681536"/>
          <c:h val="0.72146792461753095"/>
        </c:manualLayout>
      </c:layout>
      <c:lineChart>
        <c:grouping val="standard"/>
        <c:varyColors val="0"/>
        <c:ser>
          <c:idx val="0"/>
          <c:order val="0"/>
          <c:tx>
            <c:strRef>
              <c:f>'Adult Menthol Use'!$A$16</c:f>
              <c:strCache>
                <c:ptCount val="1"/>
                <c:pt idx="0">
                  <c:v>Total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accent1"/>
                </a:solidFill>
                <a:ln w="63500">
                  <a:solidFill>
                    <a:schemeClr val="accent1"/>
                  </a:solidFill>
                </a:ln>
                <a:effectLst/>
              </c:spPr>
            </c:marker>
            <c:bubble3D val="0"/>
            <c:spPr>
              <a:ln w="63500" cap="rnd">
                <a:solidFill>
                  <a:schemeClr val="accent1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0D53-4A14-861A-CA3DC18E3077}"/>
              </c:ext>
            </c:extLst>
          </c:dPt>
          <c:cat>
            <c:numRef>
              <c:f>'Adult Menthol Use'!$B$15:$G$15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Menthol Use'!$B$16:$G$16</c:f>
              <c:numCache>
                <c:formatCode>0.0%</c:formatCode>
                <c:ptCount val="6"/>
                <c:pt idx="0">
                  <c:v>0.48599999999999999</c:v>
                </c:pt>
                <c:pt idx="1">
                  <c:v>0.441</c:v>
                </c:pt>
                <c:pt idx="2">
                  <c:v>0.53400000000000003</c:v>
                </c:pt>
                <c:pt idx="3">
                  <c:v>0.499</c:v>
                </c:pt>
                <c:pt idx="5">
                  <c:v>7.6999999999999999E-2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53-4A14-861A-CA3DC18E30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6489048"/>
        <c:axId val="766488328"/>
      </c:lineChart>
      <c:catAx>
        <c:axId val="76648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488328"/>
        <c:crosses val="autoZero"/>
        <c:auto val="1"/>
        <c:lblAlgn val="ctr"/>
        <c:lblOffset val="100"/>
        <c:noMultiLvlLbl val="0"/>
      </c:catAx>
      <c:valAx>
        <c:axId val="766488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6489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SC Adult</a:t>
            </a:r>
            <a:r>
              <a:rPr lang="en-US" b="1" baseline="0"/>
              <a:t> Tobacco Use-Menthol Use by Race/Ethnicity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'Adult Menthol Use'!$A$4</c:f>
              <c:strCache>
                <c:ptCount val="1"/>
                <c:pt idx="0">
                  <c:v>White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'Adult Menthol Use'!$B$3:$G$3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Menthol Use'!$B$4:$G$4</c:f>
              <c:numCache>
                <c:formatCode>0.0%</c:formatCode>
                <c:ptCount val="6"/>
                <c:pt idx="0">
                  <c:v>0.35799999999999998</c:v>
                </c:pt>
                <c:pt idx="1">
                  <c:v>0.29399999999999998</c:v>
                </c:pt>
                <c:pt idx="2">
                  <c:v>0.36299999999999999</c:v>
                </c:pt>
                <c:pt idx="3">
                  <c:v>0.38100000000000001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41-44F7-B0EA-D075906CDDA0}"/>
            </c:ext>
          </c:extLst>
        </c:ser>
        <c:ser>
          <c:idx val="1"/>
          <c:order val="1"/>
          <c:tx>
            <c:strRef>
              <c:f>'Adult Menthol Use'!$A$5</c:f>
              <c:strCache>
                <c:ptCount val="1"/>
                <c:pt idx="0">
                  <c:v>African American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'Adult Menthol Use'!$B$3:$G$3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Menthol Use'!$B$5:$G$5</c:f>
              <c:numCache>
                <c:formatCode>0.0%</c:formatCode>
                <c:ptCount val="6"/>
                <c:pt idx="0">
                  <c:v>0.876</c:v>
                </c:pt>
                <c:pt idx="1">
                  <c:v>0.83299999999999996</c:v>
                </c:pt>
                <c:pt idx="2">
                  <c:v>0.91800000000000004</c:v>
                </c:pt>
                <c:pt idx="3">
                  <c:v>0.84099999999999997</c:v>
                </c:pt>
                <c:pt idx="5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B41-44F7-B0EA-D075906CDDA0}"/>
            </c:ext>
          </c:extLst>
        </c:ser>
        <c:ser>
          <c:idx val="2"/>
          <c:order val="2"/>
          <c:tx>
            <c:strRef>
              <c:f>'Adult Menthol Use'!$A$6</c:f>
              <c:strCache>
                <c:ptCount val="1"/>
                <c:pt idx="0">
                  <c:v>Hispanic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'Adult Menthol Use'!$B$3:$G$3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Menthol Use'!$B$6:$G$6</c:f>
              <c:numCache>
                <c:formatCode>0.0%</c:formatCode>
                <c:ptCount val="6"/>
                <c:pt idx="0">
                  <c:v>0.27100000000000002</c:v>
                </c:pt>
                <c:pt idx="1">
                  <c:v>0.18100000000000002</c:v>
                </c:pt>
                <c:pt idx="2">
                  <c:v>0.77599999999999991</c:v>
                </c:pt>
                <c:pt idx="3">
                  <c:v>0.42899999999999999</c:v>
                </c:pt>
                <c:pt idx="5">
                  <c:v>0.13500000000000001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B41-44F7-B0EA-D075906CDDA0}"/>
            </c:ext>
          </c:extLst>
        </c:ser>
        <c:ser>
          <c:idx val="3"/>
          <c:order val="3"/>
          <c:tx>
            <c:strRef>
              <c:f>'Adult Menthol Use'!$A$7</c:f>
              <c:strCache>
                <c:ptCount val="1"/>
                <c:pt idx="0">
                  <c:v>Native American/Alaska Native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'Adult Menthol Use'!$B$3:$G$3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Menthol Use'!$B$7:$G$7</c:f>
              <c:numCache>
                <c:formatCode>General</c:formatCode>
                <c:ptCount val="6"/>
                <c:pt idx="2" formatCode="0.0%">
                  <c:v>0.72</c:v>
                </c:pt>
                <c:pt idx="3" formatCode="0.0%">
                  <c:v>0.39100000000000001</c:v>
                </c:pt>
                <c:pt idx="5" formatCode="0.0%">
                  <c:v>0.107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B41-44F7-B0EA-D075906CDD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7810176"/>
        <c:axId val="887814496"/>
      </c:barChart>
      <c:catAx>
        <c:axId val="88781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814496"/>
        <c:crosses val="autoZero"/>
        <c:auto val="1"/>
        <c:lblAlgn val="ctr"/>
        <c:lblOffset val="100"/>
        <c:noMultiLvlLbl val="0"/>
      </c:catAx>
      <c:valAx>
        <c:axId val="88781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810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SC</a:t>
            </a:r>
            <a:r>
              <a:rPr lang="en-US" sz="1400" b="1" baseline="0"/>
              <a:t> Adult Tobacco Use-E-Cigarettes</a:t>
            </a:r>
            <a:endParaRPr lang="en-US" sz="14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'Adult Other Product Use'!$A$8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3.0145263018872367E-2"/>
                  <c:y val="-7.7736027522225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0CF-48D2-A574-C1118533E487}"/>
                </c:ext>
              </c:extLst>
            </c:dLbl>
            <c:dLbl>
              <c:idx val="3"/>
              <c:layout>
                <c:manualLayout>
                  <c:x val="-3.0145263018872485E-2"/>
                  <c:y val="-4.908020448975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CF-48D2-A574-C1118533E487}"/>
                </c:ext>
              </c:extLst>
            </c:dLbl>
            <c:dLbl>
              <c:idx val="5"/>
              <c:layout>
                <c:manualLayout>
                  <c:x val="-3.0145263018872367E-2"/>
                  <c:y val="-5.7676951399498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0CF-48D2-A574-C1118533E4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'Adult Other Product Use'!$B$8:$G$8</c:f>
              <c:numCache>
                <c:formatCode>General</c:formatCode>
                <c:ptCount val="6"/>
                <c:pt idx="2" formatCode="0.0%">
                  <c:v>6.2E-2</c:v>
                </c:pt>
                <c:pt idx="3" formatCode="0.0%">
                  <c:v>6.7000000000000004E-2</c:v>
                </c:pt>
                <c:pt idx="5" formatCode="0.0%">
                  <c:v>7.4999999999999997E-2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CF-48D2-A574-C1118533E4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7809816"/>
        <c:axId val="887816656"/>
      </c:lineChart>
      <c:catAx>
        <c:axId val="8878098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1"/>
                    </a:solidFill>
                  </a:rPr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816656"/>
        <c:crosses val="autoZero"/>
        <c:auto val="1"/>
        <c:lblAlgn val="ctr"/>
        <c:lblOffset val="100"/>
        <c:noMultiLvlLbl val="0"/>
      </c:catAx>
      <c:valAx>
        <c:axId val="88781665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Percentage</a:t>
                </a:r>
              </a:p>
              <a:p>
                <a:pPr>
                  <a:defRPr/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809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SC Adult Tobacco Use E-Cigarettes</a:t>
            </a:r>
            <a:r>
              <a:rPr lang="en-US" b="1" baseline="0">
                <a:solidFill>
                  <a:sysClr val="windowText" lastClr="000000"/>
                </a:solidFill>
              </a:rPr>
              <a:t> by Age</a:t>
            </a:r>
            <a:endParaRPr lang="en-US" b="1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'Adult Other Product Use'!$A$9</c:f>
              <c:strCache>
                <c:ptCount val="1"/>
                <c:pt idx="0">
                  <c:v>18-24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Use'!$B$9:$G$9</c:f>
              <c:numCache>
                <c:formatCode>General</c:formatCode>
                <c:ptCount val="6"/>
                <c:pt idx="2" formatCode="0.0%">
                  <c:v>0.115</c:v>
                </c:pt>
                <c:pt idx="3" formatCode="0.0%">
                  <c:v>0.17399999999999999</c:v>
                </c:pt>
                <c:pt idx="5" formatCode="0.0%">
                  <c:v>0.21299999999999999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3A2-4546-907A-CA1C432F8EFE}"/>
            </c:ext>
          </c:extLst>
        </c:ser>
        <c:ser>
          <c:idx val="2"/>
          <c:order val="2"/>
          <c:tx>
            <c:strRef>
              <c:f>'Adult Other Product Use'!$A$10</c:f>
              <c:strCache>
                <c:ptCount val="1"/>
                <c:pt idx="0">
                  <c:v>25-34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63500">
                <a:solidFill>
                  <a:schemeClr val="accent3"/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Use'!$B$10:$G$10</c:f>
              <c:numCache>
                <c:formatCode>General</c:formatCode>
                <c:ptCount val="6"/>
                <c:pt idx="2" formatCode="0.0%">
                  <c:v>0.11799999999999999</c:v>
                </c:pt>
                <c:pt idx="3" formatCode="0.0%">
                  <c:v>0.109</c:v>
                </c:pt>
                <c:pt idx="5" formatCode="0.0%">
                  <c:v>0.13700000000000001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3A2-4546-907A-CA1C432F8EFE}"/>
            </c:ext>
          </c:extLst>
        </c:ser>
        <c:ser>
          <c:idx val="3"/>
          <c:order val="3"/>
          <c:tx>
            <c:strRef>
              <c:f>'Adult Other Product Use'!$A$11</c:f>
              <c:strCache>
                <c:ptCount val="1"/>
                <c:pt idx="0">
                  <c:v>35-44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63500">
                <a:solidFill>
                  <a:schemeClr val="accent4"/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Use'!$B$11:$G$11</c:f>
              <c:numCache>
                <c:formatCode>General</c:formatCode>
                <c:ptCount val="6"/>
                <c:pt idx="2" formatCode="0.0%">
                  <c:v>7.2999999999999995E-2</c:v>
                </c:pt>
                <c:pt idx="3" formatCode="0.0%">
                  <c:v>8.5000000000000006E-2</c:v>
                </c:pt>
                <c:pt idx="5" formatCode="0.0%">
                  <c:v>0.10199999999999999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3A2-4546-907A-CA1C432F8EFE}"/>
            </c:ext>
          </c:extLst>
        </c:ser>
        <c:ser>
          <c:idx val="4"/>
          <c:order val="4"/>
          <c:tx>
            <c:strRef>
              <c:f>'Adult Other Product Use'!$A$12</c:f>
              <c:strCache>
                <c:ptCount val="1"/>
                <c:pt idx="0">
                  <c:v>45-54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63500">
                <a:solidFill>
                  <a:schemeClr val="accent5"/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Use'!$B$12:$G$12</c:f>
              <c:numCache>
                <c:formatCode>General</c:formatCode>
                <c:ptCount val="6"/>
                <c:pt idx="2" formatCode="0.0%">
                  <c:v>4.1000000000000002E-2</c:v>
                </c:pt>
                <c:pt idx="3" formatCode="0.0%">
                  <c:v>4.8000000000000001E-2</c:v>
                </c:pt>
                <c:pt idx="5" formatCode="0.0%">
                  <c:v>4.8000000000000001E-2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3A2-4546-907A-CA1C432F8EFE}"/>
            </c:ext>
          </c:extLst>
        </c:ser>
        <c:ser>
          <c:idx val="5"/>
          <c:order val="5"/>
          <c:tx>
            <c:strRef>
              <c:f>'Adult Other Product Use'!$A$13</c:f>
              <c:strCache>
                <c:ptCount val="1"/>
                <c:pt idx="0">
                  <c:v>55-64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63500">
                <a:solidFill>
                  <a:schemeClr val="accent6"/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Use'!$B$13:$G$13</c:f>
              <c:numCache>
                <c:formatCode>General</c:formatCode>
                <c:ptCount val="6"/>
                <c:pt idx="2" formatCode="0.0%">
                  <c:v>3.5999999999999997E-2</c:v>
                </c:pt>
                <c:pt idx="3" formatCode="0.0%">
                  <c:v>2.9000000000000001E-2</c:v>
                </c:pt>
                <c:pt idx="5" formatCode="0.0%">
                  <c:v>2.8000000000000001E-2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3A2-4546-907A-CA1C432F8EFE}"/>
            </c:ext>
          </c:extLst>
        </c:ser>
        <c:ser>
          <c:idx val="6"/>
          <c:order val="6"/>
          <c:tx>
            <c:strRef>
              <c:f>'Adult Other Product Use'!$A$14</c:f>
              <c:strCache>
                <c:ptCount val="1"/>
                <c:pt idx="0">
                  <c:v>65+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63500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'Adult Other Product Use'!$B$7:$G$7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 formatCode="0">
                  <c:v>2023</c:v>
                </c:pt>
              </c:numCache>
            </c:numRef>
          </c:cat>
          <c:val>
            <c:numRef>
              <c:f>'Adult Other Product Use'!$B$14:$G$14</c:f>
              <c:numCache>
                <c:formatCode>General</c:formatCode>
                <c:ptCount val="6"/>
                <c:pt idx="2" formatCode="0.0%">
                  <c:v>1.8000000000000002E-2</c:v>
                </c:pt>
                <c:pt idx="3" formatCode="0.0%">
                  <c:v>0.01</c:v>
                </c:pt>
                <c:pt idx="5" formatCode="0.0%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3A2-4546-907A-CA1C432F8E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3896272"/>
        <c:axId val="8838937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'Adult Other Product Use'!$A$8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'Adult Other Product Use'!$B$7:$G$7</c15:sqref>
                        </c15:formulaRef>
                      </c:ext>
                    </c:extLst>
                    <c:numCache>
                      <c:formatCode>General</c:formatCode>
                      <c:ptCount val="6"/>
                      <c:pt idx="0">
                        <c:v>2010</c:v>
                      </c:pt>
                      <c:pt idx="1">
                        <c:v>2012</c:v>
                      </c:pt>
                      <c:pt idx="2">
                        <c:v>2014</c:v>
                      </c:pt>
                      <c:pt idx="3">
                        <c:v>2018</c:v>
                      </c:pt>
                      <c:pt idx="4">
                        <c:v>2020</c:v>
                      </c:pt>
                      <c:pt idx="5" formatCode="0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'Adult Other Product Use'!$B$8:$G$8</c15:sqref>
                        </c15:formulaRef>
                      </c:ext>
                    </c:extLst>
                    <c:numCache>
                      <c:formatCode>General</c:formatCode>
                      <c:ptCount val="6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6-43A2-4546-907A-CA1C432F8EFE}"/>
                  </c:ext>
                </c:extLst>
              </c15:ser>
            </c15:filteredLineSeries>
          </c:ext>
        </c:extLst>
      </c:lineChart>
      <c:catAx>
        <c:axId val="883896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893752"/>
        <c:crosses val="autoZero"/>
        <c:auto val="1"/>
        <c:lblAlgn val="ctr"/>
        <c:lblOffset val="100"/>
        <c:noMultiLvlLbl val="0"/>
      </c:catAx>
      <c:valAx>
        <c:axId val="883893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896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Cessation Trends-SC Current Smokers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'[Chart in Microsoft PowerPoint]Cessation Trends'!$A$15</c:f>
              <c:strCache>
                <c:ptCount val="1"/>
                <c:pt idx="0">
                  <c:v>Advised to Quit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cat>
            <c:numRef>
              <c:f>'[Chart in Microsoft PowerPoint]Cessation Trends'!$B$14:$G$14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'[Chart in Microsoft PowerPoint]Cessation Trends'!$B$15:$G$15</c:f>
              <c:numCache>
                <c:formatCode>0.0%</c:formatCode>
                <c:ptCount val="6"/>
                <c:pt idx="0">
                  <c:v>0.50900000000000001</c:v>
                </c:pt>
                <c:pt idx="1">
                  <c:v>0.50900000000000001</c:v>
                </c:pt>
                <c:pt idx="2">
                  <c:v>0.53300000000000003</c:v>
                </c:pt>
                <c:pt idx="3">
                  <c:v>0.53800000000000003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E9-4E46-89F0-43A5EDB44003}"/>
            </c:ext>
          </c:extLst>
        </c:ser>
        <c:ser>
          <c:idx val="1"/>
          <c:order val="1"/>
          <c:tx>
            <c:strRef>
              <c:f>'[Chart in Microsoft PowerPoint]Cessation Trends'!$A$16</c:f>
              <c:strCache>
                <c:ptCount val="1"/>
                <c:pt idx="0">
                  <c:v>Aware of Quitline or cessation aid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63500">
                <a:solidFill>
                  <a:schemeClr val="accent2"/>
                </a:solidFill>
              </a:ln>
              <a:effectLst/>
            </c:spPr>
          </c:marker>
          <c:cat>
            <c:numRef>
              <c:f>'[Chart in Microsoft PowerPoint]Cessation Trends'!$B$14:$G$14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'[Chart in Microsoft PowerPoint]Cessation Trends'!$B$16:$G$16</c:f>
              <c:numCache>
                <c:formatCode>0.0%</c:formatCode>
                <c:ptCount val="6"/>
                <c:pt idx="0">
                  <c:v>0.52200000000000002</c:v>
                </c:pt>
                <c:pt idx="1">
                  <c:v>0.6</c:v>
                </c:pt>
                <c:pt idx="2">
                  <c:v>0.6</c:v>
                </c:pt>
                <c:pt idx="3">
                  <c:v>0.55700000000000005</c:v>
                </c:pt>
                <c:pt idx="5">
                  <c:v>0.60799999999999998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E9-4E46-89F0-43A5EDB44003}"/>
            </c:ext>
          </c:extLst>
        </c:ser>
        <c:ser>
          <c:idx val="2"/>
          <c:order val="2"/>
          <c:tx>
            <c:strRef>
              <c:f>'[Chart in Microsoft PowerPoint]Cessation Trends'!$A$17</c:f>
              <c:strCache>
                <c:ptCount val="1"/>
                <c:pt idx="0">
                  <c:v>Used Quitline or cessation aid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63500">
                <a:solidFill>
                  <a:schemeClr val="accent3"/>
                </a:solidFill>
              </a:ln>
              <a:effectLst/>
            </c:spPr>
          </c:marker>
          <c:cat>
            <c:numRef>
              <c:f>'[Chart in Microsoft PowerPoint]Cessation Trends'!$B$14:$G$14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'[Chart in Microsoft PowerPoint]Cessation Trends'!$B$17:$G$17</c:f>
              <c:numCache>
                <c:formatCode>0.0%</c:formatCode>
                <c:ptCount val="6"/>
                <c:pt idx="0">
                  <c:v>0.40700000000000003</c:v>
                </c:pt>
                <c:pt idx="1">
                  <c:v>0.33399999999999996</c:v>
                </c:pt>
                <c:pt idx="2">
                  <c:v>0.33400000000000002</c:v>
                </c:pt>
                <c:pt idx="3">
                  <c:v>0.377</c:v>
                </c:pt>
                <c:pt idx="5">
                  <c:v>0.248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E9-4E46-89F0-43A5EDB440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52807056"/>
        <c:axId val="652806696"/>
      </c:lineChart>
      <c:catAx>
        <c:axId val="65280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806696"/>
        <c:crosses val="autoZero"/>
        <c:auto val="1"/>
        <c:lblAlgn val="ctr"/>
        <c:lblOffset val="100"/>
        <c:noMultiLvlLbl val="0"/>
      </c:catAx>
      <c:valAx>
        <c:axId val="65280669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280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Adult Secondhand Smoke Exposure at Various Locations in SC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'Secondhand Smoke Exposure Trend'!$A$5</c:f>
              <c:strCache>
                <c:ptCount val="1"/>
                <c:pt idx="0">
                  <c:v>At Home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'Secondhand Smoke Exposure Trend'!$B$4:$G$4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'Secondhand Smoke Exposure Trend'!$B$5:$G$5</c:f>
              <c:numCache>
                <c:formatCode>0.0%</c:formatCode>
                <c:ptCount val="6"/>
                <c:pt idx="0">
                  <c:v>0.13900000000000001</c:v>
                </c:pt>
                <c:pt idx="1">
                  <c:v>0.113</c:v>
                </c:pt>
                <c:pt idx="2">
                  <c:v>0.106</c:v>
                </c:pt>
                <c:pt idx="3">
                  <c:v>0.10299999999999999</c:v>
                </c:pt>
                <c:pt idx="5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2E-4989-8F26-DE29ECB7D8FF}"/>
            </c:ext>
          </c:extLst>
        </c:ser>
        <c:ser>
          <c:idx val="1"/>
          <c:order val="1"/>
          <c:tx>
            <c:strRef>
              <c:f>'Secondhand Smoke Exposure Trend'!$A$6</c:f>
              <c:strCache>
                <c:ptCount val="1"/>
                <c:pt idx="0">
                  <c:v>In Vehicle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'Secondhand Smoke Exposure Trend'!$B$4:$G$4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'Secondhand Smoke Exposure Trend'!$B$6:$G$6</c:f>
              <c:numCache>
                <c:formatCode>0.0%</c:formatCode>
                <c:ptCount val="6"/>
                <c:pt idx="0">
                  <c:v>0.20699999999999999</c:v>
                </c:pt>
                <c:pt idx="1">
                  <c:v>0.182</c:v>
                </c:pt>
                <c:pt idx="2">
                  <c:v>0.16300000000000001</c:v>
                </c:pt>
                <c:pt idx="3">
                  <c:v>0.222</c:v>
                </c:pt>
                <c:pt idx="5">
                  <c:v>0.124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2E-4989-8F26-DE29ECB7D8FF}"/>
            </c:ext>
          </c:extLst>
        </c:ser>
        <c:ser>
          <c:idx val="2"/>
          <c:order val="2"/>
          <c:tx>
            <c:strRef>
              <c:f>'Secondhand Smoke Exposure Trend'!$A$7</c:f>
              <c:strCache>
                <c:ptCount val="1"/>
                <c:pt idx="0">
                  <c:v>In indoor or outdoor workplace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'Secondhand Smoke Exposure Trend'!$B$4:$G$4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'Secondhand Smoke Exposure Trend'!$B$7:$G$7</c:f>
              <c:numCache>
                <c:formatCode>0.0%</c:formatCode>
                <c:ptCount val="6"/>
                <c:pt idx="0">
                  <c:v>0.24299999999999999</c:v>
                </c:pt>
                <c:pt idx="1">
                  <c:v>0.24</c:v>
                </c:pt>
                <c:pt idx="2">
                  <c:v>0.224</c:v>
                </c:pt>
                <c:pt idx="3">
                  <c:v>0.27800000000000002</c:v>
                </c:pt>
                <c:pt idx="5">
                  <c:v>8.3000000000000004E-2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2E-4989-8F26-DE29ECB7D8FF}"/>
            </c:ext>
          </c:extLst>
        </c:ser>
        <c:ser>
          <c:idx val="3"/>
          <c:order val="3"/>
          <c:tx>
            <c:strRef>
              <c:f>'Secondhand Smoke Exposure Trend'!$A$8</c:f>
              <c:strCache>
                <c:ptCount val="1"/>
                <c:pt idx="0">
                  <c:v>In indoor or outdoor public places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'Secondhand Smoke Exposure Trend'!$B$4:$G$4</c:f>
              <c:numCache>
                <c:formatCode>General</c:formatCode>
                <c:ptCount val="6"/>
                <c:pt idx="0">
                  <c:v>2010</c:v>
                </c:pt>
                <c:pt idx="1">
                  <c:v>2012</c:v>
                </c:pt>
                <c:pt idx="2">
                  <c:v>2014</c:v>
                </c:pt>
                <c:pt idx="3">
                  <c:v>2018</c:v>
                </c:pt>
                <c:pt idx="4">
                  <c:v>2020</c:v>
                </c:pt>
                <c:pt idx="5">
                  <c:v>2023</c:v>
                </c:pt>
              </c:numCache>
            </c:numRef>
          </c:cat>
          <c:val>
            <c:numRef>
              <c:f>'Secondhand Smoke Exposure Trend'!$B$8:$G$8</c:f>
              <c:numCache>
                <c:formatCode>0.0%</c:formatCode>
                <c:ptCount val="6"/>
                <c:pt idx="0">
                  <c:v>0.34</c:v>
                </c:pt>
                <c:pt idx="1">
                  <c:v>0.33600000000000002</c:v>
                </c:pt>
                <c:pt idx="2">
                  <c:v>0.27500000000000002</c:v>
                </c:pt>
                <c:pt idx="3">
                  <c:v>0.39600000000000002</c:v>
                </c:pt>
                <c:pt idx="5">
                  <c:v>0.28599999999999998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52E-4989-8F26-DE29ECB7D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68338464"/>
        <c:axId val="768337384"/>
      </c:barChart>
      <c:catAx>
        <c:axId val="768338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7384"/>
        <c:crosses val="autoZero"/>
        <c:auto val="1"/>
        <c:lblAlgn val="ctr"/>
        <c:lblOffset val="100"/>
        <c:noMultiLvlLbl val="0"/>
      </c:catAx>
      <c:valAx>
        <c:axId val="768337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8338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0.74901</cdr:x>
      <cdr:y>0.73384</cdr:y>
    </cdr:from>
    <cdr:to>
      <cdr:x>0.79383</cdr:x>
      <cdr:y>0.79301</cdr:y>
    </cdr:to>
    <cdr:sp macro="" textlink="">
      <cdr:nvSpPr>
        <cdr:cNvPr id="3" name="TextBox 4">
          <a:extLst xmlns:a="http://schemas.openxmlformats.org/drawingml/2006/main">
            <a:ext uri="{FF2B5EF4-FFF2-40B4-BE49-F238E27FC236}">
              <a16:creationId xmlns:a16="http://schemas.microsoft.com/office/drawing/2014/main" id="{DEB4863D-F39F-6A8E-CBB4-B23CF2E6C7B5}"/>
            </a:ext>
          </a:extLst>
        </cdr:cNvPr>
        <cdr:cNvSpPr txBox="1"/>
      </cdr:nvSpPr>
      <cdr:spPr>
        <a:xfrm xmlns:a="http://schemas.openxmlformats.org/drawingml/2006/main">
          <a:off x="5953793" y="3244739"/>
          <a:ext cx="356260" cy="2616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Open Sans" panose="020B0606030504020204" pitchFamily="34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/>
            <a:t>//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 bwMode="auto">
          <a:xfrm>
            <a:off x="6061075" y="365125"/>
            <a:ext cx="55340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6061075" y="2667786"/>
            <a:ext cx="5534025" cy="46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3368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0862" y="0"/>
            <a:ext cx="5552386" cy="3157979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82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573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482539"/>
            <a:ext cx="5181600" cy="369442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482539"/>
            <a:ext cx="5181600" cy="36944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293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16640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482442"/>
            <a:ext cx="515778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306354"/>
            <a:ext cx="5157787" cy="2858776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482442"/>
            <a:ext cx="5183188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306354"/>
            <a:ext cx="5183188" cy="2858776"/>
          </a:xfrm>
        </p:spPr>
        <p:txBody>
          <a:bodyPr/>
          <a:lstStyle>
            <a:lvl1pPr>
              <a:defRPr>
                <a:solidFill>
                  <a:srgbClr val="84BD00"/>
                </a:solidFill>
              </a:defRPr>
            </a:lvl1pPr>
            <a:lvl2pPr>
              <a:defRPr>
                <a:solidFill>
                  <a:srgbClr val="84BD00"/>
                </a:solidFill>
              </a:defRPr>
            </a:lvl2pPr>
            <a:lvl3pPr>
              <a:defRPr>
                <a:solidFill>
                  <a:srgbClr val="84BD00"/>
                </a:solidFill>
              </a:defRPr>
            </a:lvl3pPr>
            <a:lvl4pPr>
              <a:defRPr>
                <a:solidFill>
                  <a:srgbClr val="84BD00"/>
                </a:solidFill>
              </a:defRPr>
            </a:lvl4pPr>
            <a:lvl5pPr>
              <a:defRPr>
                <a:solidFill>
                  <a:srgbClr val="84BD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659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81406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411631"/>
            <a:ext cx="6172200" cy="4873625"/>
          </a:xfrm>
        </p:spPr>
        <p:txBody>
          <a:bodyPr/>
          <a:lstStyle>
            <a:lvl1pPr>
              <a:defRPr sz="2800">
                <a:solidFill>
                  <a:srgbClr val="84BD00"/>
                </a:solidFill>
              </a:defRPr>
            </a:lvl1pPr>
            <a:lvl2pPr>
              <a:defRPr sz="2400">
                <a:solidFill>
                  <a:srgbClr val="84BD00"/>
                </a:solidFill>
              </a:defRPr>
            </a:lvl2pPr>
            <a:lvl3pPr>
              <a:defRPr sz="2000">
                <a:solidFill>
                  <a:srgbClr val="84BD00"/>
                </a:solidFill>
              </a:defRPr>
            </a:lvl3pPr>
            <a:lvl4pPr>
              <a:defRPr sz="1800">
                <a:solidFill>
                  <a:srgbClr val="84BD00"/>
                </a:solidFill>
              </a:defRPr>
            </a:lvl4pPr>
            <a:lvl5pPr>
              <a:defRPr sz="1600">
                <a:solidFill>
                  <a:srgbClr val="84BD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81606"/>
            <a:ext cx="3932237" cy="381158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617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871979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0220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rgbClr val="84BD0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72179"/>
            <a:ext cx="3932237" cy="381158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36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960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7787393-30D8-5DC4-718E-D4474931521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61075" y="365125"/>
            <a:ext cx="55340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D6A3F58-BBA9-8C97-71D5-D447EB2B54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61075" y="2197100"/>
            <a:ext cx="553402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ontserrat" panose="00000500000000000000" pitchFamily="50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400" kern="1200">
          <a:solidFill>
            <a:srgbClr val="00B0F0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B0F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B0F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B0F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B0F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5C9CFF7F-3F31-F484-089B-FE3E7620FA0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11572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BA3AC77C-9EB9-9CDC-6F56-277029970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2617788"/>
            <a:ext cx="10515600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00629B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00629B"/>
          </a:solidFill>
          <a:latin typeface="Montserrat" panose="00000500000000000000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00629B"/>
          </a:solidFill>
          <a:latin typeface="Montserrat" panose="00000500000000000000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00A9CE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00A9CE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00A9CE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A9CE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00A9C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Biggersr@dhec.sc.gov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52158241-A85A-AF9A-4E8B-D795E0D82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90846" y="0"/>
            <a:ext cx="6301154" cy="3780692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>SC Commercial Tobacco Use Data Update</a:t>
            </a:r>
            <a:br>
              <a:rPr lang="en-US" altLang="en-US" dirty="0"/>
            </a:br>
            <a:r>
              <a:rPr lang="en-US" altLang="en-US" sz="2400" dirty="0"/>
              <a:t>Smokefree SC Roundtable </a:t>
            </a:r>
            <a:br>
              <a:rPr lang="en-US" altLang="en-US" sz="2400" dirty="0"/>
            </a:br>
            <a:r>
              <a:rPr lang="en-US" altLang="en-US" sz="2400" dirty="0"/>
              <a:t>September 22,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46" y="1085396"/>
            <a:ext cx="10600707" cy="1250216"/>
          </a:xfrm>
        </p:spPr>
        <p:txBody>
          <a:bodyPr/>
          <a:lstStyle/>
          <a:p>
            <a:pPr algn="ctr"/>
            <a:r>
              <a:rPr lang="en-US" sz="2400" dirty="0"/>
              <a:t>A Look at SC Adult Data Trends – Menthol Use Among SC Smokers</a:t>
            </a:r>
            <a:br>
              <a:rPr lang="en-US" sz="2400" dirty="0"/>
            </a:br>
            <a:r>
              <a:rPr lang="en-US" sz="2400" dirty="0"/>
              <a:t>By Race/Ethnicity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863D-F39F-6A8E-CBB4-B23CF2E6C7B5}"/>
              </a:ext>
            </a:extLst>
          </p:cNvPr>
          <p:cNvSpPr txBox="1"/>
          <p:nvPr/>
        </p:nvSpPr>
        <p:spPr>
          <a:xfrm>
            <a:off x="8075221" y="5890161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CE96BB4-DA12-5A09-6DD7-05595D752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4324747"/>
              </p:ext>
            </p:extLst>
          </p:nvPr>
        </p:nvGraphicFramePr>
        <p:xfrm>
          <a:off x="2151265" y="1854803"/>
          <a:ext cx="8073390" cy="4859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726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66" y="804215"/>
            <a:ext cx="10600707" cy="1250216"/>
          </a:xfrm>
        </p:spPr>
        <p:txBody>
          <a:bodyPr/>
          <a:lstStyle/>
          <a:p>
            <a:r>
              <a:rPr lang="en-US" sz="2400" dirty="0"/>
              <a:t>A Look at SC Adult Data Trends – E-Cigarette Use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863D-F39F-6A8E-CBB4-B23CF2E6C7B5}"/>
              </a:ext>
            </a:extLst>
          </p:cNvPr>
          <p:cNvSpPr txBox="1"/>
          <p:nvPr/>
        </p:nvSpPr>
        <p:spPr>
          <a:xfrm>
            <a:off x="7724602" y="5394107"/>
            <a:ext cx="48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FFE781D8-1252-C2F7-2216-AB35758EFD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7396170"/>
              </p:ext>
            </p:extLst>
          </p:nvPr>
        </p:nvGraphicFramePr>
        <p:xfrm>
          <a:off x="1911927" y="1814512"/>
          <a:ext cx="7813964" cy="4431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13496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646" y="1085396"/>
            <a:ext cx="10600707" cy="945285"/>
          </a:xfrm>
        </p:spPr>
        <p:txBody>
          <a:bodyPr/>
          <a:lstStyle/>
          <a:p>
            <a:r>
              <a:rPr lang="en-US" sz="2400" dirty="0"/>
              <a:t>A Look at SC Adult Data Trends – E-Cigarette Use by Age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863D-F39F-6A8E-CBB4-B23CF2E6C7B5}"/>
              </a:ext>
            </a:extLst>
          </p:cNvPr>
          <p:cNvSpPr txBox="1"/>
          <p:nvPr/>
        </p:nvSpPr>
        <p:spPr>
          <a:xfrm>
            <a:off x="7786254" y="5492936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AEE1325-6460-99D3-60D5-8FED7A53ED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3932600"/>
              </p:ext>
            </p:extLst>
          </p:nvPr>
        </p:nvGraphicFramePr>
        <p:xfrm>
          <a:off x="1710048" y="1613924"/>
          <a:ext cx="8249982" cy="4774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30946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54F0C4-6D6B-154F-53C2-3E60BFDF0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4405"/>
            <a:ext cx="12155529" cy="57535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DC286-7AC3-59EA-F6F1-F5D23E6A4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28" y="4381995"/>
            <a:ext cx="11264344" cy="1371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Cessation Trends</a:t>
            </a:r>
          </a:p>
        </p:txBody>
      </p:sp>
    </p:spTree>
    <p:extLst>
      <p:ext uri="{BB962C8B-B14F-4D97-AF65-F5344CB8AC3E}">
        <p14:creationId xmlns:p14="http://schemas.microsoft.com/office/powerpoint/2010/main" val="1822168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839841"/>
            <a:ext cx="11103429" cy="1463972"/>
          </a:xfrm>
        </p:spPr>
        <p:txBody>
          <a:bodyPr/>
          <a:lstStyle/>
          <a:p>
            <a:r>
              <a:rPr lang="en-US" sz="2800" dirty="0"/>
              <a:t>Smoking Cessation Trends– SC Current Smokers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35E44-70CB-5973-6380-4A169C5D0DE6}"/>
              </a:ext>
            </a:extLst>
          </p:cNvPr>
          <p:cNvSpPr txBox="1"/>
          <p:nvPr/>
        </p:nvSpPr>
        <p:spPr>
          <a:xfrm>
            <a:off x="8095672" y="5510211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A88F5F-690F-3D72-7C66-A8C2014929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0800872"/>
              </p:ext>
            </p:extLst>
          </p:nvPr>
        </p:nvGraphicFramePr>
        <p:xfrm>
          <a:off x="2185465" y="1940015"/>
          <a:ext cx="7350370" cy="4448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747023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54F0C4-6D6B-154F-53C2-3E60BFDF0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4405"/>
            <a:ext cx="12155529" cy="57535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DC286-7AC3-59EA-F6F1-F5D23E6A4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28" y="4381995"/>
            <a:ext cx="11264344" cy="1371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Secondhand Smoke</a:t>
            </a:r>
          </a:p>
          <a:p>
            <a:r>
              <a:rPr lang="en-US" sz="3200" dirty="0">
                <a:solidFill>
                  <a:schemeClr val="bg1"/>
                </a:solidFill>
              </a:rPr>
              <a:t>Exposure Trends</a:t>
            </a:r>
          </a:p>
        </p:txBody>
      </p:sp>
    </p:spTree>
    <p:extLst>
      <p:ext uri="{BB962C8B-B14F-4D97-AF65-F5344CB8AC3E}">
        <p14:creationId xmlns:p14="http://schemas.microsoft.com/office/powerpoint/2010/main" val="3228325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839841"/>
            <a:ext cx="11103429" cy="1463972"/>
          </a:xfrm>
        </p:spPr>
        <p:txBody>
          <a:bodyPr/>
          <a:lstStyle/>
          <a:p>
            <a:r>
              <a:rPr lang="en-US" sz="2800" dirty="0"/>
              <a:t>Adult Exposure to Secondhand Smoke– SC Locations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8278CE4-41A2-C061-19A3-28407E091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3691075"/>
              </p:ext>
            </p:extLst>
          </p:nvPr>
        </p:nvGraphicFramePr>
        <p:xfrm>
          <a:off x="1878190" y="1905049"/>
          <a:ext cx="7594951" cy="4480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A72F56B-D7D1-0D47-9197-2CBE5408A289}"/>
              </a:ext>
            </a:extLst>
          </p:cNvPr>
          <p:cNvSpPr txBox="1"/>
          <p:nvPr/>
        </p:nvSpPr>
        <p:spPr>
          <a:xfrm>
            <a:off x="7441870" y="5564188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11331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54F0C4-6D6B-154F-53C2-3E60BFDF0F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4405"/>
            <a:ext cx="12155529" cy="57535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FDC286-7AC3-59EA-F6F1-F5D23E6A4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3828" y="4381995"/>
            <a:ext cx="11264344" cy="137160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ENDS Tracker</a:t>
            </a:r>
          </a:p>
          <a:p>
            <a:r>
              <a:rPr lang="en-US" sz="3200" dirty="0">
                <a:solidFill>
                  <a:schemeClr val="bg1"/>
                </a:solidFill>
              </a:rPr>
              <a:t>Quarter 2 -- 2023</a:t>
            </a:r>
          </a:p>
        </p:txBody>
      </p:sp>
    </p:spTree>
    <p:extLst>
      <p:ext uri="{BB962C8B-B14F-4D97-AF65-F5344CB8AC3E}">
        <p14:creationId xmlns:p14="http://schemas.microsoft.com/office/powerpoint/2010/main" val="91881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88" y="731556"/>
            <a:ext cx="11285621" cy="1463972"/>
          </a:xfrm>
        </p:spPr>
        <p:txBody>
          <a:bodyPr/>
          <a:lstStyle/>
          <a:p>
            <a:r>
              <a:rPr lang="en-US" sz="2500" dirty="0"/>
              <a:t>ENDS Tracker Information – Top Market Share in SC up to April 2023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ENDS Tracker</a:t>
            </a:r>
            <a:endParaRPr lang="en-US" sz="1000" dirty="0"/>
          </a:p>
        </p:txBody>
      </p:sp>
      <p:pic>
        <p:nvPicPr>
          <p:cNvPr id="11" name="Picture 10" descr="A graph of a market share&#10;&#10;Description automatically generated with medium confidence">
            <a:extLst>
              <a:ext uri="{FF2B5EF4-FFF2-40B4-BE49-F238E27FC236}">
                <a16:creationId xmlns:a16="http://schemas.microsoft.com/office/drawing/2014/main" id="{D06E966B-93C9-3188-C092-EE752E462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42" y="1974515"/>
            <a:ext cx="11285621" cy="4064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F53670-6BE0-3877-1E76-4DE7A0116C24}"/>
              </a:ext>
            </a:extLst>
          </p:cNvPr>
          <p:cNvSpPr txBox="1"/>
          <p:nvPr/>
        </p:nvSpPr>
        <p:spPr>
          <a:xfrm>
            <a:off x="548191" y="5522994"/>
            <a:ext cx="1335974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   </a:t>
            </a:r>
            <a:r>
              <a:rPr lang="en-US" sz="1200" dirty="0"/>
              <a:t>Njoy</a:t>
            </a:r>
          </a:p>
          <a:p>
            <a:endParaRPr lang="en-US" sz="1200" dirty="0"/>
          </a:p>
          <a:p>
            <a:r>
              <a:rPr lang="en-US" sz="1200" dirty="0"/>
              <a:t>   Logic Power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A9B74BD-B6E0-C7A5-B189-280071C2A70D}"/>
              </a:ext>
            </a:extLst>
          </p:cNvPr>
          <p:cNvGrpSpPr/>
          <p:nvPr/>
        </p:nvGrpSpPr>
        <p:grpSpPr>
          <a:xfrm>
            <a:off x="453188" y="5605483"/>
            <a:ext cx="190008" cy="426367"/>
            <a:chOff x="501728" y="5985398"/>
            <a:chExt cx="190008" cy="426367"/>
          </a:xfrm>
        </p:grpSpPr>
        <p:sp>
          <p:nvSpPr>
            <p:cNvPr id="14" name="Callout: Quad Arrow 13">
              <a:extLst>
                <a:ext uri="{FF2B5EF4-FFF2-40B4-BE49-F238E27FC236}">
                  <a16:creationId xmlns:a16="http://schemas.microsoft.com/office/drawing/2014/main" id="{5C436C3B-A8D0-1E7B-4CB0-C479FAFDF74A}"/>
                </a:ext>
              </a:extLst>
            </p:cNvPr>
            <p:cNvSpPr/>
            <p:nvPr/>
          </p:nvSpPr>
          <p:spPr>
            <a:xfrm>
              <a:off x="501729" y="5985398"/>
              <a:ext cx="190007" cy="121620"/>
            </a:xfrm>
            <a:prstGeom prst="quadArrowCallout">
              <a:avLst/>
            </a:prstGeom>
            <a:solidFill>
              <a:srgbClr val="BC148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allout: Quad Arrow 14">
              <a:extLst>
                <a:ext uri="{FF2B5EF4-FFF2-40B4-BE49-F238E27FC236}">
                  <a16:creationId xmlns:a16="http://schemas.microsoft.com/office/drawing/2014/main" id="{8E3435F4-A5BF-6A5B-88FD-F3CBCCA21FC3}"/>
                </a:ext>
              </a:extLst>
            </p:cNvPr>
            <p:cNvSpPr/>
            <p:nvPr/>
          </p:nvSpPr>
          <p:spPr>
            <a:xfrm>
              <a:off x="501728" y="6290145"/>
              <a:ext cx="190007" cy="121620"/>
            </a:xfrm>
            <a:prstGeom prst="quadArrowCallout">
              <a:avLst/>
            </a:prstGeom>
            <a:solidFill>
              <a:srgbClr val="2F8EA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7814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839841"/>
            <a:ext cx="11103429" cy="1463972"/>
          </a:xfrm>
        </p:spPr>
        <p:txBody>
          <a:bodyPr/>
          <a:lstStyle/>
          <a:p>
            <a:r>
              <a:rPr lang="en-US" sz="2800" dirty="0"/>
              <a:t>ENDS Tracker Information – Top Sales in SC up to April 2023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ENDS Tracker</a:t>
            </a:r>
            <a:endParaRPr lang="en-US" sz="1000" dirty="0"/>
          </a:p>
        </p:txBody>
      </p:sp>
      <p:pic>
        <p:nvPicPr>
          <p:cNvPr id="8" name="Picture 7" descr="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70DD47E7-E21C-554A-92F8-EBBC36EA5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768"/>
            <a:ext cx="11950239" cy="406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C88554-71BC-C554-8E24-CDBDB243C579}"/>
              </a:ext>
            </a:extLst>
          </p:cNvPr>
          <p:cNvSpPr txBox="1"/>
          <p:nvPr/>
        </p:nvSpPr>
        <p:spPr>
          <a:xfrm>
            <a:off x="371099" y="5612971"/>
            <a:ext cx="1335974" cy="9387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/>
              <a:t>   Blu</a:t>
            </a:r>
          </a:p>
          <a:p>
            <a:endParaRPr lang="en-US" sz="800" dirty="0"/>
          </a:p>
          <a:p>
            <a:r>
              <a:rPr lang="en-US" sz="1300" dirty="0"/>
              <a:t>   Njoy</a:t>
            </a:r>
          </a:p>
          <a:p>
            <a:endParaRPr lang="en-US" sz="800" dirty="0"/>
          </a:p>
          <a:p>
            <a:r>
              <a:rPr lang="en-US" sz="1300" dirty="0"/>
              <a:t>   Logic Power</a:t>
            </a:r>
          </a:p>
        </p:txBody>
      </p:sp>
      <p:sp>
        <p:nvSpPr>
          <p:cNvPr id="10" name="Callout: Quad Arrow 9">
            <a:extLst>
              <a:ext uri="{FF2B5EF4-FFF2-40B4-BE49-F238E27FC236}">
                <a16:creationId xmlns:a16="http://schemas.microsoft.com/office/drawing/2014/main" id="{D906410C-A57C-654A-6943-AE67FB863F94}"/>
              </a:ext>
            </a:extLst>
          </p:cNvPr>
          <p:cNvSpPr/>
          <p:nvPr/>
        </p:nvSpPr>
        <p:spPr>
          <a:xfrm>
            <a:off x="371099" y="5685432"/>
            <a:ext cx="190007" cy="121620"/>
          </a:xfrm>
          <a:prstGeom prst="quadArrowCallou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0C05E-67FB-64FD-21C1-DAC2144F362E}"/>
              </a:ext>
            </a:extLst>
          </p:cNvPr>
          <p:cNvGrpSpPr/>
          <p:nvPr/>
        </p:nvGrpSpPr>
        <p:grpSpPr>
          <a:xfrm>
            <a:off x="371098" y="6009045"/>
            <a:ext cx="190008" cy="426367"/>
            <a:chOff x="501728" y="5985398"/>
            <a:chExt cx="190008" cy="426367"/>
          </a:xfrm>
        </p:grpSpPr>
        <p:sp>
          <p:nvSpPr>
            <p:cNvPr id="13" name="Callout: Quad Arrow 12">
              <a:extLst>
                <a:ext uri="{FF2B5EF4-FFF2-40B4-BE49-F238E27FC236}">
                  <a16:creationId xmlns:a16="http://schemas.microsoft.com/office/drawing/2014/main" id="{7059D139-0550-61E4-219B-4A6248D0B674}"/>
                </a:ext>
              </a:extLst>
            </p:cNvPr>
            <p:cNvSpPr/>
            <p:nvPr/>
          </p:nvSpPr>
          <p:spPr>
            <a:xfrm>
              <a:off x="501729" y="5985398"/>
              <a:ext cx="190007" cy="121620"/>
            </a:xfrm>
            <a:prstGeom prst="quadArrowCallout">
              <a:avLst/>
            </a:prstGeom>
            <a:solidFill>
              <a:srgbClr val="BC148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allout: Quad Arrow 13">
              <a:extLst>
                <a:ext uri="{FF2B5EF4-FFF2-40B4-BE49-F238E27FC236}">
                  <a16:creationId xmlns:a16="http://schemas.microsoft.com/office/drawing/2014/main" id="{A9E6E96E-0427-4476-3E28-234CC4FD178C}"/>
                </a:ext>
              </a:extLst>
            </p:cNvPr>
            <p:cNvSpPr/>
            <p:nvPr/>
          </p:nvSpPr>
          <p:spPr>
            <a:xfrm>
              <a:off x="501728" y="6290145"/>
              <a:ext cx="190007" cy="121620"/>
            </a:xfrm>
            <a:prstGeom prst="quadArrowCallout">
              <a:avLst/>
            </a:prstGeom>
            <a:solidFill>
              <a:srgbClr val="2F8EA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3254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CDF76D1F-A157-4112-5F4C-EADD8F158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074" y="1276041"/>
            <a:ext cx="8364742" cy="1325562"/>
          </a:xfrm>
        </p:spPr>
        <p:txBody>
          <a:bodyPr/>
          <a:lstStyle/>
          <a:p>
            <a:pPr eaLnBrk="1" hangingPunct="1"/>
            <a:r>
              <a:rPr lang="en-US" altLang="en-US" dirty="0"/>
              <a:t>Between 2020 and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64206A-6B4A-EE4C-9EB9-A5DE83C101B5}"/>
              </a:ext>
            </a:extLst>
          </p:cNvPr>
          <p:cNvSpPr txBox="1"/>
          <p:nvPr/>
        </p:nvSpPr>
        <p:spPr>
          <a:xfrm flipH="1">
            <a:off x="1365472" y="2780907"/>
            <a:ext cx="94490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iterations of the SC Adult Tobacco Survey (ATS) were fielded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Regularly scheduled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2022 version fielded in 2023 due to contractual vendor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FE8E42-81CE-21B8-75A5-BAFE14734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408" y="1797055"/>
            <a:ext cx="2904723" cy="4711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BAB9BE-253E-EE62-A808-984291FDD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080" y="1181100"/>
            <a:ext cx="4905920" cy="303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089F0-295B-4BF8-D6CB-DA0AACA45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65" y="2622726"/>
            <a:ext cx="3213944" cy="33313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AC890F-27A0-B62B-70B1-19289A5440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202" b="9434"/>
          <a:stretch/>
        </p:blipFill>
        <p:spPr>
          <a:xfrm>
            <a:off x="8148168" y="3865180"/>
            <a:ext cx="3039414" cy="28308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46426A-5B55-9EA1-42A6-2C474AAC8275}"/>
              </a:ext>
            </a:extLst>
          </p:cNvPr>
          <p:cNvSpPr txBox="1"/>
          <p:nvPr/>
        </p:nvSpPr>
        <p:spPr>
          <a:xfrm>
            <a:off x="267246" y="1117610"/>
            <a:ext cx="4638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ystical Woods Rough Script" panose="02000500000000000000" pitchFamily="2" charset="0"/>
              </a:rPr>
              <a:t>Youth Appeal</a:t>
            </a:r>
          </a:p>
        </p:txBody>
      </p:sp>
    </p:spTree>
    <p:extLst>
      <p:ext uri="{BB962C8B-B14F-4D97-AF65-F5344CB8AC3E}">
        <p14:creationId xmlns:p14="http://schemas.microsoft.com/office/powerpoint/2010/main" val="2518802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46426A-5B55-9EA1-42A6-2C474AAC8275}"/>
              </a:ext>
            </a:extLst>
          </p:cNvPr>
          <p:cNvSpPr txBox="1"/>
          <p:nvPr/>
        </p:nvSpPr>
        <p:spPr>
          <a:xfrm>
            <a:off x="790575" y="1285875"/>
            <a:ext cx="312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ystical Woods Rough Script" panose="020F0502020204030204" pitchFamily="2" charset="0"/>
              </a:rPr>
              <a:t>Flavors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97540-14B5-86F5-74EA-48D314A40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41" y="2378005"/>
            <a:ext cx="3090930" cy="3968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85C556-3832-2BFD-0F3F-20216E35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293" y="1875411"/>
            <a:ext cx="3039414" cy="4604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7E32F3-E72A-318B-2FA3-2C789EA7FE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14" y="1875410"/>
            <a:ext cx="3142445" cy="497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023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46426A-5B55-9EA1-42A6-2C474AAC8275}"/>
              </a:ext>
            </a:extLst>
          </p:cNvPr>
          <p:cNvSpPr txBox="1"/>
          <p:nvPr/>
        </p:nvSpPr>
        <p:spPr>
          <a:xfrm>
            <a:off x="619125" y="1247775"/>
            <a:ext cx="5476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ystical Woods Rough Script" panose="02000500000000000000" pitchFamily="2" charset="0"/>
              </a:rPr>
              <a:t>Contests &amp; Giveaways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28B95E-C994-C2DF-7D49-D09AB44F9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2047441"/>
            <a:ext cx="2607763" cy="43442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5FFF34-41C0-E818-0A7E-F1D8E211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057" y="2026741"/>
            <a:ext cx="2645091" cy="4645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7BD791-25AD-C028-1A60-EB36C9CDC3DE}"/>
              </a:ext>
            </a:extLst>
          </p:cNvPr>
          <p:cNvSpPr txBox="1"/>
          <p:nvPr/>
        </p:nvSpPr>
        <p:spPr>
          <a:xfrm>
            <a:off x="6972300" y="5981512"/>
            <a:ext cx="503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Mystical Woods Rough Script" panose="02000500000000000000" pitchFamily="2" charset="0"/>
              </a:rPr>
              <a:t>Small &amp; Concealable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CC41D2-E81B-89FF-FA74-BAEC381B8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698" y="1173136"/>
            <a:ext cx="2635969" cy="39874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AE5735-62C0-3305-5FDB-18F3C81EE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1663" y="1958706"/>
            <a:ext cx="2470010" cy="385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97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846426A-5B55-9EA1-42A6-2C474AAC8275}"/>
              </a:ext>
            </a:extLst>
          </p:cNvPr>
          <p:cNvSpPr txBox="1"/>
          <p:nvPr/>
        </p:nvSpPr>
        <p:spPr>
          <a:xfrm>
            <a:off x="619125" y="1247775"/>
            <a:ext cx="1141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Mystical Woods Rough Script" panose="02000500000000000000" pitchFamily="2" charset="0"/>
              </a:rPr>
              <a:t>Seeking engagement and new testers across Social Media platforms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D1F00E-379E-2FD7-DEAA-4FF3C724F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684" y="3133865"/>
            <a:ext cx="4297145" cy="2818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A6215-5685-3591-F8FC-AAB8609C5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625" y="2834928"/>
            <a:ext cx="3770691" cy="2436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B63C20-F55F-C95F-BE44-8971C825A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252"/>
          <a:stretch/>
        </p:blipFill>
        <p:spPr>
          <a:xfrm>
            <a:off x="4953625" y="2576145"/>
            <a:ext cx="2811203" cy="357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16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506541-55DB-C7DE-6A50-21BF1F722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90" y="1894080"/>
            <a:ext cx="3180898" cy="3272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E19301-E355-E84D-AA0B-823547956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53" y="2408026"/>
            <a:ext cx="3773278" cy="4181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353B24-27DE-CE09-5A16-E247EEEAE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605" y="1155526"/>
            <a:ext cx="4891358" cy="30809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D372EC-ECB3-F4E8-55A7-722009EF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70" y="4425774"/>
            <a:ext cx="3637031" cy="23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807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5C6E381-CA59-DA7E-51D4-D6AEB32D9F3A}"/>
              </a:ext>
            </a:extLst>
          </p:cNvPr>
          <p:cNvSpPr txBox="1"/>
          <p:nvPr/>
        </p:nvSpPr>
        <p:spPr>
          <a:xfrm>
            <a:off x="619125" y="1247775"/>
            <a:ext cx="11417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Mystical Woods Rough Script" panose="02000500000000000000" pitchFamily="2" charset="0"/>
              </a:rPr>
              <a:t>Spotlight: Elf Bar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12D8-5A72-7348-90EC-2C60C10E1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83" y="2289741"/>
            <a:ext cx="3640387" cy="3979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26189-2373-CF23-375C-7332517A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253" y="2172914"/>
            <a:ext cx="5795493" cy="31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16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C61B5EDA-06A1-A0F3-E5F6-016884E35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5997" y="1967572"/>
            <a:ext cx="63627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r>
              <a:rPr lang="en-US" altLang="en-US" dirty="0">
                <a:solidFill>
                  <a:srgbClr val="00629B"/>
                </a:solidFill>
              </a:rPr>
              <a:t>Sharon Biggers, MPH, CHES</a:t>
            </a:r>
          </a:p>
          <a:p>
            <a:r>
              <a:rPr lang="en-US" altLang="en-US" dirty="0">
                <a:solidFill>
                  <a:srgbClr val="00629B"/>
                </a:solidFill>
              </a:rPr>
              <a:t>Director, Division of Tobacco Prevention and Control</a:t>
            </a:r>
          </a:p>
          <a:p>
            <a:r>
              <a:rPr lang="en-US" altLang="en-US" dirty="0">
                <a:solidFill>
                  <a:srgbClr val="00629B"/>
                </a:solidFill>
              </a:rPr>
              <a:t>SC DHEC</a:t>
            </a:r>
          </a:p>
          <a:p>
            <a:r>
              <a:rPr lang="en-US" altLang="en-US" dirty="0">
                <a:solidFill>
                  <a:srgbClr val="00629B"/>
                </a:solidFill>
                <a:hlinkClick r:id="rId3"/>
              </a:rPr>
              <a:t>Biggersr@dhec.sc.gov</a:t>
            </a:r>
            <a:r>
              <a:rPr lang="en-US" altLang="en-US" dirty="0">
                <a:solidFill>
                  <a:srgbClr val="00629B"/>
                </a:solidFill>
              </a:rPr>
              <a:t> * (803) 898-2286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D1EB-A862-6E7E-6867-C2F6363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50" y="1270658"/>
            <a:ext cx="8161790" cy="842473"/>
          </a:xfrm>
        </p:spPr>
        <p:txBody>
          <a:bodyPr/>
          <a:lstStyle/>
          <a:p>
            <a:r>
              <a:rPr lang="en-US" dirty="0"/>
              <a:t>2020 Iteration Faced Many Challenges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B8440-8B21-E6D5-523D-09FB03F10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150" y="2345527"/>
            <a:ext cx="10867283" cy="4111834"/>
          </a:xfrm>
        </p:spPr>
        <p:txBody>
          <a:bodyPr/>
          <a:lstStyle/>
          <a:p>
            <a:r>
              <a:rPr lang="en-US" dirty="0"/>
              <a:t>*New data collection vendor had to be found due to unexpected closing of established vendor</a:t>
            </a:r>
          </a:p>
          <a:p>
            <a:endParaRPr lang="en-US" dirty="0"/>
          </a:p>
          <a:p>
            <a:r>
              <a:rPr lang="en-US" dirty="0"/>
              <a:t>*Significant uncertainties during COVID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Bringing new vendor up to speed with data collection methodology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Complete shutdown due to closings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Inability to reach required sample size over 2-year period due to low response</a:t>
            </a:r>
            <a:endParaRPr lang="en-US" dirty="0"/>
          </a:p>
          <a:p>
            <a:r>
              <a:rPr lang="en-US" dirty="0"/>
              <a:t>*Ultimately a key variable was not able to be reported, which impacts validity and reliability of results</a:t>
            </a:r>
          </a:p>
        </p:txBody>
      </p:sp>
    </p:spTree>
    <p:extLst>
      <p:ext uri="{BB962C8B-B14F-4D97-AF65-F5344CB8AC3E}">
        <p14:creationId xmlns:p14="http://schemas.microsoft.com/office/powerpoint/2010/main" val="71417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ED1EB-A862-6E7E-6867-C2F63637A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50" y="1270658"/>
            <a:ext cx="8161790" cy="842473"/>
          </a:xfrm>
        </p:spPr>
        <p:txBody>
          <a:bodyPr/>
          <a:lstStyle/>
          <a:p>
            <a:r>
              <a:rPr lang="en-US" dirty="0"/>
              <a:t>2020 Iteration Challenges Continued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B8440-8B21-E6D5-523D-09FB03F10D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150" y="2590624"/>
            <a:ext cx="10867283" cy="3204534"/>
          </a:xfrm>
        </p:spPr>
        <p:txBody>
          <a:bodyPr/>
          <a:lstStyle/>
          <a:p>
            <a:r>
              <a:rPr lang="en-US" dirty="0"/>
              <a:t>*Despite multiple efforts to save the data collected, we have decided not to publish this report at this time. </a:t>
            </a:r>
          </a:p>
          <a:p>
            <a:endParaRPr lang="en-US" dirty="0"/>
          </a:p>
          <a:p>
            <a:r>
              <a:rPr lang="en-US" dirty="0"/>
              <a:t>	*Lack of key data variable renders the findings unpublishable</a:t>
            </a:r>
          </a:p>
          <a:p>
            <a:endParaRPr lang="en-US" dirty="0"/>
          </a:p>
          <a:p>
            <a:pPr algn="ctr"/>
            <a:r>
              <a:rPr lang="en-US" dirty="0"/>
              <a:t>*Upcoming data charts will have blank space for the 2020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8D06-EC99-8297-BD71-2AF7F34AE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71" y="1319753"/>
            <a:ext cx="10053618" cy="716437"/>
          </a:xfrm>
        </p:spPr>
        <p:txBody>
          <a:bodyPr/>
          <a:lstStyle/>
          <a:p>
            <a:r>
              <a:rPr lang="en-US" dirty="0"/>
              <a:t>New 2023 ATS (lite) has been completed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D9690-6EE3-5CC2-D44D-9021677553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8671" y="2371695"/>
            <a:ext cx="10994658" cy="3760257"/>
          </a:xfrm>
        </p:spPr>
        <p:txBody>
          <a:bodyPr/>
          <a:lstStyle/>
          <a:p>
            <a:r>
              <a:rPr lang="en-US" sz="2000" dirty="0"/>
              <a:t>In light of the need for data modernization, the Division contracted to conduct an ATS using new technologies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Allows us to conduct more frequently due to reduced cost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Allows us to be more nimble with data collection and adding questions following tobacco use trends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Uses address-based approach rather than random digit telephone dialing due to reduced response by participants by phone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Utilizes smaller sample size for reduced costs yet provides representative sample for the state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Seeks to collect more representative sample from all races in SC, can oversample if needed</a:t>
            </a:r>
          </a:p>
          <a:p>
            <a:pPr lvl="1"/>
            <a:endParaRPr lang="en-US" sz="1600" dirty="0"/>
          </a:p>
          <a:p>
            <a:r>
              <a:rPr lang="en-US" sz="1600" dirty="0"/>
              <a:t>However, because of the change in methodology, it cannot be directly compared to versions prior to 2018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It provides us with rates that are at that point in time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Will be compared to the 2023 SC BRFSS for data validity and reliability within the confidence interval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27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E2464-792A-0680-C231-CE119B067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150" y="2495500"/>
            <a:ext cx="9969134" cy="2813719"/>
          </a:xfrm>
        </p:spPr>
        <p:txBody>
          <a:bodyPr/>
          <a:lstStyle/>
          <a:p>
            <a:pPr lvl="1"/>
            <a:endParaRPr lang="en-US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lvl="1"/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50" y="946719"/>
            <a:ext cx="9792382" cy="1214590"/>
          </a:xfrm>
        </p:spPr>
        <p:txBody>
          <a:bodyPr/>
          <a:lstStyle/>
          <a:p>
            <a:r>
              <a:rPr lang="en-US" dirty="0"/>
              <a:t>A Look at SC Adult Data Trends -- Prevalence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C26F6E2-78A8-B326-D671-0F5D943B73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0785872"/>
              </p:ext>
            </p:extLst>
          </p:nvPr>
        </p:nvGraphicFramePr>
        <p:xfrm>
          <a:off x="1860468" y="1799953"/>
          <a:ext cx="7663816" cy="47967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B635011B-83D1-482C-EF44-39017A49E2CF}"/>
              </a:ext>
            </a:extLst>
          </p:cNvPr>
          <p:cNvSpPr txBox="1"/>
          <p:nvPr/>
        </p:nvSpPr>
        <p:spPr>
          <a:xfrm>
            <a:off x="9524284" y="6462481"/>
            <a:ext cx="2274774" cy="26852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45166-6E31-EC50-0E74-4877E54B761C}"/>
              </a:ext>
            </a:extLst>
          </p:cNvPr>
          <p:cNvSpPr txBox="1"/>
          <p:nvPr/>
        </p:nvSpPr>
        <p:spPr>
          <a:xfrm>
            <a:off x="7445829" y="5793121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44878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49" y="946719"/>
            <a:ext cx="11264923" cy="1214590"/>
          </a:xfrm>
        </p:spPr>
        <p:txBody>
          <a:bodyPr/>
          <a:lstStyle/>
          <a:p>
            <a:r>
              <a:rPr lang="en-US" dirty="0"/>
              <a:t>A Look at SC Adult Data Trends -- Prevalence by Race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C6D0751-B224-406C-916F-0C7F712501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529472"/>
              </p:ext>
            </p:extLst>
          </p:nvPr>
        </p:nvGraphicFramePr>
        <p:xfrm>
          <a:off x="1543793" y="1816181"/>
          <a:ext cx="8431480" cy="45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1B42AE1-9D09-C713-6FA5-1A91D4CC0045}"/>
              </a:ext>
            </a:extLst>
          </p:cNvPr>
          <p:cNvSpPr txBox="1"/>
          <p:nvPr/>
        </p:nvSpPr>
        <p:spPr>
          <a:xfrm>
            <a:off x="7825839" y="5165766"/>
            <a:ext cx="356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</p:spTree>
    <p:extLst>
      <p:ext uri="{BB962C8B-B14F-4D97-AF65-F5344CB8AC3E}">
        <p14:creationId xmlns:p14="http://schemas.microsoft.com/office/powerpoint/2010/main" val="2118946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839841"/>
            <a:ext cx="11103429" cy="1463972"/>
          </a:xfrm>
        </p:spPr>
        <p:txBody>
          <a:bodyPr/>
          <a:lstStyle/>
          <a:p>
            <a:r>
              <a:rPr lang="en-US" sz="2800" dirty="0"/>
              <a:t>A Look at SC Adult Data Trends -- Prevalence by Education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4EA14FB-6734-2730-5F0F-5949E9D12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986327"/>
              </p:ext>
            </p:extLst>
          </p:nvPr>
        </p:nvGraphicFramePr>
        <p:xfrm>
          <a:off x="1508166" y="2121710"/>
          <a:ext cx="7948847" cy="4421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199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DCFD-82EF-2C01-CEE2-336B1152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66" y="804215"/>
            <a:ext cx="10600707" cy="1250216"/>
          </a:xfrm>
        </p:spPr>
        <p:txBody>
          <a:bodyPr/>
          <a:lstStyle/>
          <a:p>
            <a:r>
              <a:rPr lang="en-US" sz="2400" dirty="0"/>
              <a:t>A Look at SC Adult Data Trends – Menthol Use Among SC Smokers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376AE62-6182-DE4F-CE57-0836B0149A3E}"/>
              </a:ext>
            </a:extLst>
          </p:cNvPr>
          <p:cNvSpPr txBox="1"/>
          <p:nvPr/>
        </p:nvSpPr>
        <p:spPr>
          <a:xfrm>
            <a:off x="9457012" y="6388924"/>
            <a:ext cx="2588230" cy="325533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Source: SC</a:t>
            </a:r>
            <a:r>
              <a:rPr lang="en-US" sz="1000" baseline="0" dirty="0"/>
              <a:t> Adult Tobacco Survey</a:t>
            </a:r>
            <a:endParaRPr lang="en-US" sz="1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4863D-F39F-6A8E-CBB4-B23CF2E6C7B5}"/>
              </a:ext>
            </a:extLst>
          </p:cNvPr>
          <p:cNvSpPr txBox="1"/>
          <p:nvPr/>
        </p:nvSpPr>
        <p:spPr>
          <a:xfrm>
            <a:off x="7835734" y="5869119"/>
            <a:ext cx="484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//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7D924D3C-60C7-158C-8C0B-D36FC485D6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859679"/>
              </p:ext>
            </p:extLst>
          </p:nvPr>
        </p:nvGraphicFramePr>
        <p:xfrm>
          <a:off x="1892430" y="1802362"/>
          <a:ext cx="8193974" cy="4586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4995047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(Title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Photos_Widescreen.pot [Compatibility Mode]" id="{531394B0-46D5-4EB4-B9CB-38A7B814D3CF}" vid="{F7DA23CA-AA72-4AB1-ABD4-BB69B6857A9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Photos_Widescreen.pot [Compatibility Mode]" id="{531394B0-46D5-4EB4-B9CB-38A7B814D3CF}" vid="{02E7EB1B-9042-4B86-92DB-35C575574E47}"/>
    </a:ext>
  </a:extLst>
</a:theme>
</file>

<file path=ppt/theme/theme3.xml><?xml version="1.0" encoding="utf-8"?>
<a:theme xmlns:a="http://schemas.openxmlformats.org/drawingml/2006/main" name="Contact Us (Final Slide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EC_Photos_Widescreen.pot [Compatibility Mode]" id="{531394B0-46D5-4EB4-B9CB-38A7B814D3CF}" vid="{16C77183-AE42-42A9-B800-203402DF121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E43EE8AF538C4AB520FDDE54BE0E0E" ma:contentTypeVersion="9" ma:contentTypeDescription="Create a new document." ma:contentTypeScope="" ma:versionID="f5d6a04590bcdb54f31722ac27a8e253">
  <xsd:schema xmlns:xsd="http://www.w3.org/2001/XMLSchema" xmlns:xs="http://www.w3.org/2001/XMLSchema" xmlns:p="http://schemas.microsoft.com/office/2006/metadata/properties" xmlns:ns2="8572da10-bce2-4a5f-842a-abe621f0dac9" xmlns:ns3="e928f919-781b-4cde-9307-d800048885d1" targetNamespace="http://schemas.microsoft.com/office/2006/metadata/properties" ma:root="true" ma:fieldsID="9154bdf1cb1e1de366aeba4efad6f48a" ns2:_="" ns3:_="">
    <xsd:import namespace="8572da10-bce2-4a5f-842a-abe621f0dac9"/>
    <xsd:import namespace="e928f919-781b-4cde-9307-d800048885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72da10-bce2-4a5f-842a-abe621f0d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28f919-781b-4cde-9307-d800048885d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997110-7DA3-4887-9741-AA7E522720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72da10-bce2-4a5f-842a-abe621f0dac9"/>
    <ds:schemaRef ds:uri="e928f919-781b-4cde-9307-d800048885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35BD40E-083E-4FD3-B669-960FFB04C5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DHEC_Photos_Widescreen</Template>
  <TotalTime>3759</TotalTime>
  <Words>669</Words>
  <Application>Microsoft Office PowerPoint</Application>
  <PresentationFormat>Widescreen</PresentationFormat>
  <Paragraphs>104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Open Sans</vt:lpstr>
      <vt:lpstr>Arial</vt:lpstr>
      <vt:lpstr>Montserrat</vt:lpstr>
      <vt:lpstr>Mystical Woods Rough Script</vt:lpstr>
      <vt:lpstr>Calibri Light</vt:lpstr>
      <vt:lpstr>Cover (Title Slide)</vt:lpstr>
      <vt:lpstr>Custom Design</vt:lpstr>
      <vt:lpstr>Contact Us (Final Slide)</vt:lpstr>
      <vt:lpstr>SC Commercial Tobacco Use Data Update Smokefree SC Roundtable  September 22, 2023</vt:lpstr>
      <vt:lpstr>Between 2020 and 2023</vt:lpstr>
      <vt:lpstr>2020 Iteration Faced Many Challenges</vt:lpstr>
      <vt:lpstr>2020 Iteration Challenges Continued</vt:lpstr>
      <vt:lpstr>New 2023 ATS (lite) has been completed</vt:lpstr>
      <vt:lpstr>A Look at SC Adult Data Trends -- Prevalence </vt:lpstr>
      <vt:lpstr>A Look at SC Adult Data Trends -- Prevalence by Race </vt:lpstr>
      <vt:lpstr>A Look at SC Adult Data Trends -- Prevalence by Education </vt:lpstr>
      <vt:lpstr>A Look at SC Adult Data Trends – Menthol Use Among SC Smokers </vt:lpstr>
      <vt:lpstr>A Look at SC Adult Data Trends – Menthol Use Among SC Smokers By Race/Ethnicity </vt:lpstr>
      <vt:lpstr>A Look at SC Adult Data Trends – E-Cigarette Use </vt:lpstr>
      <vt:lpstr>A Look at SC Adult Data Trends – E-Cigarette Use by Age </vt:lpstr>
      <vt:lpstr>PowerPoint Presentation</vt:lpstr>
      <vt:lpstr>Smoking Cessation Trends– SC Current Smokers </vt:lpstr>
      <vt:lpstr>PowerPoint Presentation</vt:lpstr>
      <vt:lpstr>Adult Exposure to Secondhand Smoke– SC Locations </vt:lpstr>
      <vt:lpstr>PowerPoint Presentation</vt:lpstr>
      <vt:lpstr>ENDS Tracker Information – Top Market Share in SC up to April 2023 </vt:lpstr>
      <vt:lpstr>ENDS Tracker Information – Top Sales in SC up to April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 Leadership Academy for Tobacco-Free Recovery Modest Successes in Tobacco-Free Grounds Policy Adoption</dc:title>
  <dc:creator>Biggers, Sharon R.</dc:creator>
  <cp:lastModifiedBy>Biggers, Sharon R.</cp:lastModifiedBy>
  <cp:revision>57</cp:revision>
  <dcterms:created xsi:type="dcterms:W3CDTF">2023-08-28T18:47:09Z</dcterms:created>
  <dcterms:modified xsi:type="dcterms:W3CDTF">2023-10-17T19:47:17Z</dcterms:modified>
</cp:coreProperties>
</file>