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9" r:id="rId4"/>
    <p:sldMasterId id="2147483708" r:id="rId5"/>
    <p:sldMasterId id="2147483730" r:id="rId6"/>
  </p:sldMasterIdLst>
  <p:notesMasterIdLst>
    <p:notesMasterId r:id="rId42"/>
  </p:notesMasterIdLst>
  <p:handoutMasterIdLst>
    <p:handoutMasterId r:id="rId43"/>
  </p:handoutMasterIdLst>
  <p:sldIdLst>
    <p:sldId id="257" r:id="rId7"/>
    <p:sldId id="260" r:id="rId8"/>
    <p:sldId id="284" r:id="rId9"/>
    <p:sldId id="292" r:id="rId10"/>
    <p:sldId id="293" r:id="rId11"/>
    <p:sldId id="294" r:id="rId12"/>
    <p:sldId id="281" r:id="rId13"/>
    <p:sldId id="261" r:id="rId14"/>
    <p:sldId id="287" r:id="rId15"/>
    <p:sldId id="288" r:id="rId16"/>
    <p:sldId id="295" r:id="rId17"/>
    <p:sldId id="283" r:id="rId18"/>
    <p:sldId id="297" r:id="rId19"/>
    <p:sldId id="296" r:id="rId20"/>
    <p:sldId id="285" r:id="rId21"/>
    <p:sldId id="262" r:id="rId22"/>
    <p:sldId id="263" r:id="rId23"/>
    <p:sldId id="266" r:id="rId24"/>
    <p:sldId id="282" r:id="rId25"/>
    <p:sldId id="299" r:id="rId26"/>
    <p:sldId id="300" r:id="rId27"/>
    <p:sldId id="308" r:id="rId28"/>
    <p:sldId id="298" r:id="rId29"/>
    <p:sldId id="301" r:id="rId30"/>
    <p:sldId id="286" r:id="rId31"/>
    <p:sldId id="289" r:id="rId32"/>
    <p:sldId id="290" r:id="rId33"/>
    <p:sldId id="291" r:id="rId34"/>
    <p:sldId id="302" r:id="rId35"/>
    <p:sldId id="303" r:id="rId36"/>
    <p:sldId id="307" r:id="rId37"/>
    <p:sldId id="304" r:id="rId38"/>
    <p:sldId id="305" r:id="rId39"/>
    <p:sldId id="265" r:id="rId40"/>
    <p:sldId id="306" r:id="rId4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376"/>
    <a:srgbClr val="2A4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7552"/>
  </p:normalViewPr>
  <p:slideViewPr>
    <p:cSldViewPr snapToGrid="0">
      <p:cViewPr varScale="1">
        <p:scale>
          <a:sx n="82" d="100"/>
          <a:sy n="82" d="100"/>
        </p:scale>
        <p:origin x="1718"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48" d="100"/>
          <a:sy n="148" d="100"/>
        </p:scale>
        <p:origin x="358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4C168E-D03C-8B4A-42EB-B9B52F288198}"/>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570F8235-904A-006D-9410-8B1DD8F98BB4}"/>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C7B69F7-C01B-8744-A14B-043441A647F6}" type="datetimeFigureOut">
              <a:rPr lang="en-US" smtClean="0"/>
              <a:t>5/19/2026</a:t>
            </a:fld>
            <a:endParaRPr lang="en-US"/>
          </a:p>
        </p:txBody>
      </p:sp>
      <p:sp>
        <p:nvSpPr>
          <p:cNvPr id="4" name="Footer Placeholder 3">
            <a:extLst>
              <a:ext uri="{FF2B5EF4-FFF2-40B4-BE49-F238E27FC236}">
                <a16:creationId xmlns:a16="http://schemas.microsoft.com/office/drawing/2014/main" id="{6108481C-EB0A-AA64-4AE5-1A65BE1DC6AA}"/>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5DA4AC2-5574-506C-7BE4-93C5AF3CF5A4}"/>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D465AD0-1C40-DD47-BB57-8BBC4B86B4E2}" type="slidenum">
              <a:rPr lang="en-US" smtClean="0"/>
              <a:t>‹#›</a:t>
            </a:fld>
            <a:endParaRPr lang="en-US"/>
          </a:p>
        </p:txBody>
      </p:sp>
    </p:spTree>
    <p:extLst>
      <p:ext uri="{BB962C8B-B14F-4D97-AF65-F5344CB8AC3E}">
        <p14:creationId xmlns:p14="http://schemas.microsoft.com/office/powerpoint/2010/main" val="3209061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B8B22D-88DB-3C4A-AD5F-25716845C1A9}" type="datetimeFigureOut">
              <a:rPr lang="en-US" smtClean="0"/>
              <a:t>5/19/2026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EDC1128-CC05-D34E-97C6-25E85BBF5C58}" type="slidenum">
              <a:rPr lang="en-US" smtClean="0"/>
              <a:t>‹#›</a:t>
            </a:fld>
            <a:endParaRPr lang="en-US"/>
          </a:p>
        </p:txBody>
      </p:sp>
    </p:spTree>
    <p:extLst>
      <p:ext uri="{BB962C8B-B14F-4D97-AF65-F5344CB8AC3E}">
        <p14:creationId xmlns:p14="http://schemas.microsoft.com/office/powerpoint/2010/main" val="3667588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6008" y="3094028"/>
            <a:ext cx="7431985" cy="1442623"/>
          </a:xfrm>
        </p:spPr>
        <p:txBody>
          <a:bodyPr anchor="b">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4757351"/>
            <a:ext cx="6858000" cy="1013254"/>
          </a:xfrm>
          <a:noFill/>
        </p:spPr>
        <p:txBody>
          <a:bodyPr/>
          <a:lstStyle>
            <a:lvl1pPr marL="0" indent="0" algn="ctr">
              <a:buNone/>
              <a:defRPr sz="1800" b="1">
                <a:solidFill>
                  <a:schemeClr val="bg1"/>
                </a:solidFill>
                <a:latin typeface="Times New Roman" panose="02020603050405020304" pitchFamily="18" charset="0"/>
                <a:cs typeface="Times New Roman" panose="0202060305040502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CB739ED-3655-5B42-964B-2271A617DF48}" type="datetimeFigureOut">
              <a:rPr lang="en-US" smtClean="0"/>
              <a:t>5/19/2026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solidFill>
                  <a:schemeClr val="bg1"/>
                </a:solidFill>
              </a:defRPr>
            </a:lvl1pPr>
          </a:lstStyle>
          <a:p>
            <a:r>
              <a:rPr lang="en-US" dirty="0"/>
              <a:t>South Carolina Department of Public Health</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AA99354-9437-9244-8FAE-F406E4ADED25}" type="slidenum">
              <a:rPr lang="en-US" smtClean="0"/>
              <a:t>‹#›</a:t>
            </a:fld>
            <a:endParaRPr lang="en-US"/>
          </a:p>
        </p:txBody>
      </p:sp>
      <p:pic>
        <p:nvPicPr>
          <p:cNvPr id="9" name="SC DPH Logo" descr="Logo for the South Carolina Department of Public Health">
            <a:extLst>
              <a:ext uri="{FF2B5EF4-FFF2-40B4-BE49-F238E27FC236}">
                <a16:creationId xmlns:a16="http://schemas.microsoft.com/office/drawing/2014/main" id="{E89356F5-DA7A-47DB-357E-40D18BAA295D}"/>
              </a:ext>
            </a:extLst>
          </p:cNvPr>
          <p:cNvPicPr>
            <a:picLocks/>
          </p:cNvPicPr>
          <p:nvPr userDrawn="1"/>
        </p:nvPicPr>
        <p:blipFill>
          <a:blip r:embed="rId3"/>
          <a:stretch>
            <a:fillRect/>
          </a:stretch>
        </p:blipFill>
        <p:spPr>
          <a:xfrm>
            <a:off x="3515360" y="633464"/>
            <a:ext cx="2113280" cy="2109736"/>
          </a:xfrm>
          <a:prstGeom prst="rect">
            <a:avLst/>
          </a:prstGeom>
        </p:spPr>
      </p:pic>
    </p:spTree>
    <p:extLst>
      <p:ext uri="{BB962C8B-B14F-4D97-AF65-F5344CB8AC3E}">
        <p14:creationId xmlns:p14="http://schemas.microsoft.com/office/powerpoint/2010/main" val="342594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with Backgroun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91554" y="6356351"/>
            <a:ext cx="523796"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438834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7054297" cy="132556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5" name="Footer Placeholder 4"/>
          <p:cNvSpPr>
            <a:spLocks noGrp="1"/>
          </p:cNvSpPr>
          <p:nvPr>
            <p:ph type="ftr" sz="quarter" idx="11"/>
          </p:nvPr>
        </p:nvSpPr>
        <p:spPr>
          <a:xfrm>
            <a:off x="3028950" y="6492875"/>
            <a:ext cx="3086100" cy="22860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687097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52000" b="4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1036385"/>
            <a:ext cx="7886700" cy="2237748"/>
          </a:xfrm>
        </p:spPr>
        <p:txBody>
          <a:bodyPr anchor="b"/>
          <a:lstStyle>
            <a:lvl1pPr algn="ctr">
              <a:defRPr sz="45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7" y="3755841"/>
            <a:ext cx="7886700" cy="2516808"/>
          </a:xfrm>
        </p:spPr>
        <p:txBody>
          <a:bodyPr/>
          <a:lstStyle>
            <a:lvl1pPr marL="0" indent="0" algn="ctr">
              <a:buNone/>
              <a:defRPr sz="1800" b="1">
                <a:solidFill>
                  <a:schemeClr val="tx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331B193E-C46D-8D7C-A359-A59CC1DE1503}"/>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8" name="Footer Placeholder 4">
            <a:extLst>
              <a:ext uri="{FF2B5EF4-FFF2-40B4-BE49-F238E27FC236}">
                <a16:creationId xmlns:a16="http://schemas.microsoft.com/office/drawing/2014/main" id="{B40480BA-184A-BFBC-9D04-509959F43813}"/>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A331FBF9-B5F3-6243-CF13-27E95BD43EDA}"/>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268266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7397063"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04E605E7-8240-3742-337D-3A1EAB221868}"/>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126AD64B-668A-37C1-3B29-365E2B94BF59}"/>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10" name="Slide Number Placeholder 5">
            <a:extLst>
              <a:ext uri="{FF2B5EF4-FFF2-40B4-BE49-F238E27FC236}">
                <a16:creationId xmlns:a16="http://schemas.microsoft.com/office/drawing/2014/main" id="{A8EAFAF2-07B7-6F30-614A-2C437B37B154}"/>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20614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12268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33BCB93D-0651-2B11-7427-6DBEF2E3C0F4}"/>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11" name="Footer Placeholder 4">
            <a:extLst>
              <a:ext uri="{FF2B5EF4-FFF2-40B4-BE49-F238E27FC236}">
                <a16:creationId xmlns:a16="http://schemas.microsoft.com/office/drawing/2014/main" id="{DD8B88E4-E94E-A028-A582-EE2538FE4144}"/>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12" name="Slide Number Placeholder 5">
            <a:extLst>
              <a:ext uri="{FF2B5EF4-FFF2-40B4-BE49-F238E27FC236}">
                <a16:creationId xmlns:a16="http://schemas.microsoft.com/office/drawing/2014/main" id="{E88BA754-1835-B1E8-BF4B-80C44926641C}"/>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75873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359993" cy="1325563"/>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a:xfrm>
            <a:off x="7988643" y="6356351"/>
            <a:ext cx="526707"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2862586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White">
    <p:bg>
      <p:bgPr>
        <a:solidFill>
          <a:schemeClr val="accent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80218" y="6356351"/>
            <a:ext cx="535132"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16729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091985"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236879"/>
            <a:ext cx="2949178" cy="3632109"/>
          </a:xfrm>
        </p:spPr>
        <p:txBody>
          <a:bodyPr/>
          <a:lstStyle>
            <a:lvl1pPr marL="0" indent="0">
              <a:buNone/>
              <a:defRPr sz="1200" b="1">
                <a:solidFill>
                  <a:schemeClr val="tx2"/>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6D263477-5960-871E-A246-E863973CF880}"/>
              </a:ext>
            </a:extLst>
          </p:cNvPr>
          <p:cNvSpPr>
            <a:spLocks noGrp="1"/>
          </p:cNvSpPr>
          <p:nvPr>
            <p:ph type="dt" sz="half" idx="10"/>
          </p:nvPr>
        </p:nvSpPr>
        <p:spPr>
          <a:xfrm>
            <a:off x="628650" y="6492875"/>
            <a:ext cx="2057400" cy="228600"/>
          </a:xfr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7F349902-7889-2056-B201-CBAE4C6134F6}"/>
              </a:ext>
            </a:extLst>
          </p:cNvPr>
          <p:cNvSpPr>
            <a:spLocks noGrp="1"/>
          </p:cNvSpPr>
          <p:nvPr>
            <p:ph type="ftr" sz="quarter" idx="11"/>
          </p:nvPr>
        </p:nvSpPr>
        <p:spPr>
          <a:xfrm>
            <a:off x="3028950" y="6492875"/>
            <a:ext cx="3086100" cy="228600"/>
          </a:xfrm>
        </p:spPr>
        <p:txBody>
          <a:bodyPr/>
          <a:lstStyle/>
          <a:p>
            <a:endParaRPr lang="en-US"/>
          </a:p>
        </p:txBody>
      </p:sp>
      <p:sp>
        <p:nvSpPr>
          <p:cNvPr id="10" name="Slide Number Placeholder 5">
            <a:extLst>
              <a:ext uri="{FF2B5EF4-FFF2-40B4-BE49-F238E27FC236}">
                <a16:creationId xmlns:a16="http://schemas.microsoft.com/office/drawing/2014/main" id="{2CE64632-B5C4-8001-2DAD-52533A0E0CB8}"/>
              </a:ext>
            </a:extLst>
          </p:cNvPr>
          <p:cNvSpPr>
            <a:spLocks noGrp="1"/>
          </p:cNvSpPr>
          <p:nvPr>
            <p:ph type="sldNum" sz="quarter" idx="12"/>
          </p:nvPr>
        </p:nvSpPr>
        <p:spPr>
          <a:xfrm>
            <a:off x="6457950" y="6492875"/>
            <a:ext cx="2057400" cy="228600"/>
          </a:xfr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1295077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2" y="987426"/>
            <a:ext cx="40734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267107"/>
            <a:ext cx="2949178" cy="3601881"/>
          </a:xfrm>
        </p:spPr>
        <p:txBody>
          <a:bodyPr/>
          <a:lstStyle>
            <a:lvl1pPr marL="0" indent="0">
              <a:buNone/>
              <a:defRPr sz="1200" b="1">
                <a:solidFill>
                  <a:schemeClr val="tx2"/>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D02B1401-C8E6-AC05-94BE-1DE77C60D540}"/>
              </a:ext>
            </a:extLst>
          </p:cNvPr>
          <p:cNvSpPr>
            <a:spLocks noGrp="1"/>
          </p:cNvSpPr>
          <p:nvPr>
            <p:ph type="dt" sz="half" idx="10"/>
          </p:nvPr>
        </p:nvSpPr>
        <p:spPr>
          <a:xfrm>
            <a:off x="628650" y="6492875"/>
            <a:ext cx="2057400" cy="228600"/>
          </a:xfr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F5FD763F-A6BD-3B3E-AF58-2550B5F5FCD3}"/>
              </a:ext>
            </a:extLst>
          </p:cNvPr>
          <p:cNvSpPr>
            <a:spLocks noGrp="1"/>
          </p:cNvSpPr>
          <p:nvPr>
            <p:ph type="ftr" sz="quarter" idx="11"/>
          </p:nvPr>
        </p:nvSpPr>
        <p:spPr>
          <a:xfrm>
            <a:off x="3028950" y="6492875"/>
            <a:ext cx="3086100" cy="228600"/>
          </a:xfrm>
        </p:spPr>
        <p:txBody>
          <a:bodyPr/>
          <a:lstStyle/>
          <a:p>
            <a:endParaRPr lang="en-US"/>
          </a:p>
        </p:txBody>
      </p:sp>
      <p:sp>
        <p:nvSpPr>
          <p:cNvPr id="10" name="Slide Number Placeholder 5">
            <a:extLst>
              <a:ext uri="{FF2B5EF4-FFF2-40B4-BE49-F238E27FC236}">
                <a16:creationId xmlns:a16="http://schemas.microsoft.com/office/drawing/2014/main" id="{B226412C-56BE-1AD6-D888-F6980F57FD08}"/>
              </a:ext>
            </a:extLst>
          </p:cNvPr>
          <p:cNvSpPr>
            <a:spLocks noGrp="1"/>
          </p:cNvSpPr>
          <p:nvPr>
            <p:ph type="sldNum" sz="quarter" idx="12"/>
          </p:nvPr>
        </p:nvSpPr>
        <p:spPr>
          <a:xfrm>
            <a:off x="6457950" y="6492875"/>
            <a:ext cx="2057400" cy="228600"/>
          </a:xfr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63351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6008" y="3094028"/>
            <a:ext cx="7431985" cy="1442623"/>
          </a:xfrm>
        </p:spPr>
        <p:txBody>
          <a:bodyPr anchor="b">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4757351"/>
            <a:ext cx="6858000" cy="1013254"/>
          </a:xfrm>
          <a:noFill/>
        </p:spPr>
        <p:txBody>
          <a:bodyPr/>
          <a:lstStyle>
            <a:lvl1pPr marL="0" indent="0" algn="ctr">
              <a:buNone/>
              <a:defRPr sz="1800" b="1">
                <a:solidFill>
                  <a:schemeClr val="bg1"/>
                </a:solidFill>
                <a:latin typeface="Times New Roman" panose="02020603050405020304" pitchFamily="18" charset="0"/>
                <a:cs typeface="Times New Roman" panose="0202060305040502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CB739ED-3655-5B42-964B-2271A617DF48}" type="datetimeFigureOut">
              <a:rPr lang="en-US" smtClean="0"/>
              <a:t>5/19/2026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solidFill>
                  <a:schemeClr val="bg1"/>
                </a:solidFill>
              </a:defRPr>
            </a:lvl1pPr>
          </a:lstStyle>
          <a:p>
            <a:r>
              <a:rPr lang="en-US" dirty="0"/>
              <a:t>South Carolina Department of Public Health</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AAA99354-9437-9244-8FAE-F406E4ADED25}" type="slidenum">
              <a:rPr lang="en-US" smtClean="0"/>
              <a:t>‹#›</a:t>
            </a:fld>
            <a:endParaRPr lang="en-US"/>
          </a:p>
        </p:txBody>
      </p:sp>
      <p:pic>
        <p:nvPicPr>
          <p:cNvPr id="9" name="SC DPH Logo" descr="Logo for the South Carolina Department of Public Health">
            <a:extLst>
              <a:ext uri="{FF2B5EF4-FFF2-40B4-BE49-F238E27FC236}">
                <a16:creationId xmlns:a16="http://schemas.microsoft.com/office/drawing/2014/main" id="{E89356F5-DA7A-47DB-357E-40D18BAA295D}"/>
              </a:ext>
            </a:extLst>
          </p:cNvPr>
          <p:cNvPicPr>
            <a:picLocks noChangeAspect="1"/>
          </p:cNvPicPr>
          <p:nvPr userDrawn="1"/>
        </p:nvPicPr>
        <p:blipFill>
          <a:blip r:embed="rId3"/>
          <a:stretch>
            <a:fillRect/>
          </a:stretch>
        </p:blipFill>
        <p:spPr>
          <a:xfrm>
            <a:off x="3515360" y="633464"/>
            <a:ext cx="2113280" cy="2113280"/>
          </a:xfrm>
          <a:prstGeom prst="rect">
            <a:avLst/>
          </a:prstGeom>
        </p:spPr>
      </p:pic>
    </p:spTree>
    <p:extLst>
      <p:ext uri="{BB962C8B-B14F-4D97-AF65-F5344CB8AC3E}">
        <p14:creationId xmlns:p14="http://schemas.microsoft.com/office/powerpoint/2010/main" val="1727725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with Backgroun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91554" y="6356351"/>
            <a:ext cx="523796"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217837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7341458" cy="132556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5" name="Footer Placeholder 4"/>
          <p:cNvSpPr>
            <a:spLocks noGrp="1"/>
          </p:cNvSpPr>
          <p:nvPr>
            <p:ph type="ftr" sz="quarter" idx="11"/>
          </p:nvPr>
        </p:nvSpPr>
        <p:spPr>
          <a:xfrm>
            <a:off x="3028950" y="6492875"/>
            <a:ext cx="3086100" cy="22860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530826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1036385"/>
            <a:ext cx="7886700" cy="2237748"/>
          </a:xfrm>
        </p:spPr>
        <p:txBody>
          <a:bodyPr anchor="b"/>
          <a:lstStyle>
            <a:lvl1pPr algn="ctr">
              <a:defRPr sz="45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7" y="3755841"/>
            <a:ext cx="7886700" cy="2516808"/>
          </a:xfrm>
        </p:spPr>
        <p:txBody>
          <a:bodyPr/>
          <a:lstStyle>
            <a:lvl1pPr marL="0" indent="0" algn="ctr">
              <a:buNone/>
              <a:defRPr sz="1800" b="1">
                <a:solidFill>
                  <a:schemeClr val="tx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331B193E-C46D-8D7C-A359-A59CC1DE1503}"/>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8" name="Footer Placeholder 4">
            <a:extLst>
              <a:ext uri="{FF2B5EF4-FFF2-40B4-BE49-F238E27FC236}">
                <a16:creationId xmlns:a16="http://schemas.microsoft.com/office/drawing/2014/main" id="{B40480BA-184A-BFBC-9D04-509959F43813}"/>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A331FBF9-B5F3-6243-CF13-27E95BD43EDA}"/>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906775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7397063"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a:extLst>
              <a:ext uri="{FF2B5EF4-FFF2-40B4-BE49-F238E27FC236}">
                <a16:creationId xmlns:a16="http://schemas.microsoft.com/office/drawing/2014/main" id="{04E605E7-8240-3742-337D-3A1EAB221868}"/>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126AD64B-668A-37C1-3B29-365E2B94BF59}"/>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10" name="Slide Number Placeholder 5">
            <a:extLst>
              <a:ext uri="{FF2B5EF4-FFF2-40B4-BE49-F238E27FC236}">
                <a16:creationId xmlns:a16="http://schemas.microsoft.com/office/drawing/2014/main" id="{A8EAFAF2-07B7-6F30-614A-2C437B37B154}"/>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693337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32173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33BCB93D-0651-2B11-7427-6DBEF2E3C0F4}"/>
              </a:ext>
            </a:extLst>
          </p:cNvPr>
          <p:cNvSpPr>
            <a:spLocks noGrp="1"/>
          </p:cNvSpPr>
          <p:nvPr>
            <p:ph type="dt" sz="half" idx="10"/>
          </p:nvPr>
        </p:nvSpPr>
        <p:spPr>
          <a:xfrm>
            <a:off x="628650" y="6492875"/>
            <a:ext cx="2057400" cy="228600"/>
          </a:xfrm>
          <a:prstGeom prst="rect">
            <a:avLst/>
          </a:prstGeom>
        </p:spPr>
        <p:txBody>
          <a:bodyPr/>
          <a:lstStyle/>
          <a:p>
            <a:fld id="{0CB739ED-3655-5B42-964B-2271A617DF48}" type="datetimeFigureOut">
              <a:rPr lang="en-US" smtClean="0"/>
              <a:t>5/19/2026</a:t>
            </a:fld>
            <a:endParaRPr lang="en-US"/>
          </a:p>
        </p:txBody>
      </p:sp>
      <p:sp>
        <p:nvSpPr>
          <p:cNvPr id="11" name="Footer Placeholder 4">
            <a:extLst>
              <a:ext uri="{FF2B5EF4-FFF2-40B4-BE49-F238E27FC236}">
                <a16:creationId xmlns:a16="http://schemas.microsoft.com/office/drawing/2014/main" id="{DD8B88E4-E94E-A028-A582-EE2538FE4144}"/>
              </a:ext>
            </a:extLst>
          </p:cNvPr>
          <p:cNvSpPr>
            <a:spLocks noGrp="1"/>
          </p:cNvSpPr>
          <p:nvPr>
            <p:ph type="ftr" sz="quarter" idx="11"/>
          </p:nvPr>
        </p:nvSpPr>
        <p:spPr>
          <a:xfrm>
            <a:off x="3028950" y="6492875"/>
            <a:ext cx="3086100" cy="228600"/>
          </a:xfrm>
          <a:prstGeom prst="rect">
            <a:avLst/>
          </a:prstGeom>
        </p:spPr>
        <p:txBody>
          <a:bodyPr/>
          <a:lstStyle/>
          <a:p>
            <a:endParaRPr lang="en-US"/>
          </a:p>
        </p:txBody>
      </p:sp>
      <p:sp>
        <p:nvSpPr>
          <p:cNvPr id="12" name="Slide Number Placeholder 5">
            <a:extLst>
              <a:ext uri="{FF2B5EF4-FFF2-40B4-BE49-F238E27FC236}">
                <a16:creationId xmlns:a16="http://schemas.microsoft.com/office/drawing/2014/main" id="{E88BA754-1835-B1E8-BF4B-80C44926641C}"/>
              </a:ext>
            </a:extLst>
          </p:cNvPr>
          <p:cNvSpPr>
            <a:spLocks noGrp="1"/>
          </p:cNvSpPr>
          <p:nvPr>
            <p:ph type="sldNum" sz="quarter" idx="12"/>
          </p:nvPr>
        </p:nvSpPr>
        <p:spPr>
          <a:xfrm>
            <a:off x="6457950" y="6492875"/>
            <a:ext cx="2057400"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436931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359993" cy="1325563"/>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a:xfrm>
            <a:off x="7988643" y="6356351"/>
            <a:ext cx="526707"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93644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Whit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80218" y="6356351"/>
            <a:ext cx="535132"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03071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091985"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236879"/>
            <a:ext cx="2949178" cy="3632109"/>
          </a:xfrm>
        </p:spPr>
        <p:txBody>
          <a:bodyPr/>
          <a:lstStyle>
            <a:lvl1pPr marL="0" indent="0">
              <a:buNone/>
              <a:defRPr sz="1200" b="1">
                <a:solidFill>
                  <a:schemeClr val="tx2"/>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6D263477-5960-871E-A246-E863973CF880}"/>
              </a:ext>
            </a:extLst>
          </p:cNvPr>
          <p:cNvSpPr>
            <a:spLocks noGrp="1"/>
          </p:cNvSpPr>
          <p:nvPr>
            <p:ph type="dt" sz="half" idx="10"/>
          </p:nvPr>
        </p:nvSpPr>
        <p:spPr>
          <a:xfrm>
            <a:off x="628650" y="6492875"/>
            <a:ext cx="2057400" cy="228600"/>
          </a:xfr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7F349902-7889-2056-B201-CBAE4C6134F6}"/>
              </a:ext>
            </a:extLst>
          </p:cNvPr>
          <p:cNvSpPr>
            <a:spLocks noGrp="1"/>
          </p:cNvSpPr>
          <p:nvPr>
            <p:ph type="ftr" sz="quarter" idx="11"/>
          </p:nvPr>
        </p:nvSpPr>
        <p:spPr>
          <a:xfrm>
            <a:off x="3028950" y="6492875"/>
            <a:ext cx="3086100" cy="228600"/>
          </a:xfrm>
        </p:spPr>
        <p:txBody>
          <a:bodyPr/>
          <a:lstStyle/>
          <a:p>
            <a:endParaRPr lang="en-US"/>
          </a:p>
        </p:txBody>
      </p:sp>
      <p:sp>
        <p:nvSpPr>
          <p:cNvPr id="10" name="Slide Number Placeholder 5">
            <a:extLst>
              <a:ext uri="{FF2B5EF4-FFF2-40B4-BE49-F238E27FC236}">
                <a16:creationId xmlns:a16="http://schemas.microsoft.com/office/drawing/2014/main" id="{2CE64632-B5C4-8001-2DAD-52533A0E0CB8}"/>
              </a:ext>
            </a:extLst>
          </p:cNvPr>
          <p:cNvSpPr>
            <a:spLocks noGrp="1"/>
          </p:cNvSpPr>
          <p:nvPr>
            <p:ph type="sldNum" sz="quarter" idx="12"/>
          </p:nvPr>
        </p:nvSpPr>
        <p:spPr>
          <a:xfrm>
            <a:off x="6457950" y="6492875"/>
            <a:ext cx="2057400" cy="228600"/>
          </a:xfr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915080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2" y="987426"/>
            <a:ext cx="40734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267107"/>
            <a:ext cx="2949178" cy="3601881"/>
          </a:xfrm>
        </p:spPr>
        <p:txBody>
          <a:bodyPr/>
          <a:lstStyle>
            <a:lvl1pPr marL="0" indent="0">
              <a:buNone/>
              <a:defRPr sz="1200" b="1">
                <a:solidFill>
                  <a:schemeClr val="tx2"/>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D02B1401-C8E6-AC05-94BE-1DE77C60D540}"/>
              </a:ext>
            </a:extLst>
          </p:cNvPr>
          <p:cNvSpPr>
            <a:spLocks noGrp="1"/>
          </p:cNvSpPr>
          <p:nvPr>
            <p:ph type="dt" sz="half" idx="10"/>
          </p:nvPr>
        </p:nvSpPr>
        <p:spPr>
          <a:xfrm>
            <a:off x="628650" y="6492875"/>
            <a:ext cx="2057400" cy="228600"/>
          </a:xfrm>
        </p:spPr>
        <p:txBody>
          <a:bodyPr/>
          <a:lstStyle/>
          <a:p>
            <a:fld id="{0CB739ED-3655-5B42-964B-2271A617DF48}" type="datetimeFigureOut">
              <a:rPr lang="en-US" smtClean="0"/>
              <a:t>5/19/2026</a:t>
            </a:fld>
            <a:endParaRPr lang="en-US"/>
          </a:p>
        </p:txBody>
      </p:sp>
      <p:sp>
        <p:nvSpPr>
          <p:cNvPr id="9" name="Footer Placeholder 4">
            <a:extLst>
              <a:ext uri="{FF2B5EF4-FFF2-40B4-BE49-F238E27FC236}">
                <a16:creationId xmlns:a16="http://schemas.microsoft.com/office/drawing/2014/main" id="{F5FD763F-A6BD-3B3E-AF58-2550B5F5FCD3}"/>
              </a:ext>
            </a:extLst>
          </p:cNvPr>
          <p:cNvSpPr>
            <a:spLocks noGrp="1"/>
          </p:cNvSpPr>
          <p:nvPr>
            <p:ph type="ftr" sz="quarter" idx="11"/>
          </p:nvPr>
        </p:nvSpPr>
        <p:spPr>
          <a:xfrm>
            <a:off x="3028950" y="6492875"/>
            <a:ext cx="3086100" cy="228600"/>
          </a:xfrm>
        </p:spPr>
        <p:txBody>
          <a:bodyPr/>
          <a:lstStyle/>
          <a:p>
            <a:endParaRPr lang="en-US"/>
          </a:p>
        </p:txBody>
      </p:sp>
      <p:sp>
        <p:nvSpPr>
          <p:cNvPr id="10" name="Slide Number Placeholder 5">
            <a:extLst>
              <a:ext uri="{FF2B5EF4-FFF2-40B4-BE49-F238E27FC236}">
                <a16:creationId xmlns:a16="http://schemas.microsoft.com/office/drawing/2014/main" id="{B226412C-56BE-1AD6-D888-F6980F57FD08}"/>
              </a:ext>
            </a:extLst>
          </p:cNvPr>
          <p:cNvSpPr>
            <a:spLocks noGrp="1"/>
          </p:cNvSpPr>
          <p:nvPr>
            <p:ph type="sldNum" sz="quarter" idx="12"/>
          </p:nvPr>
        </p:nvSpPr>
        <p:spPr>
          <a:xfrm>
            <a:off x="6457950" y="6492875"/>
            <a:ext cx="2057400" cy="228600"/>
          </a:xfr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3031323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6008" y="3094028"/>
            <a:ext cx="7431985" cy="1442623"/>
          </a:xfrm>
        </p:spPr>
        <p:txBody>
          <a:bodyPr anchor="b">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4757351"/>
            <a:ext cx="6858000" cy="1013254"/>
          </a:xfrm>
          <a:noFill/>
        </p:spPr>
        <p:txBody>
          <a:bodyPr/>
          <a:lstStyle>
            <a:lvl1pPr marL="0" indent="0" algn="ctr">
              <a:buNone/>
              <a:defRPr sz="1800" b="1">
                <a:solidFill>
                  <a:schemeClr val="bg1"/>
                </a:solidFill>
                <a:latin typeface="Times New Roman" panose="02020603050405020304" pitchFamily="18" charset="0"/>
                <a:cs typeface="Times New Roman" panose="020206030504050203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lvl1pPr>
              <a:defRPr>
                <a:solidFill>
                  <a:schemeClr val="bg2"/>
                </a:solidFill>
              </a:defRPr>
            </a:lvl1pPr>
          </a:lstStyle>
          <a:p>
            <a:fld id="{0CB739ED-3655-5B42-964B-2271A617DF48}" type="datetimeFigureOut">
              <a:rPr lang="en-US" smtClean="0"/>
              <a:pPr/>
              <a:t>5/19/2026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lvl1pPr>
              <a:defRPr>
                <a:solidFill>
                  <a:schemeClr val="bg1"/>
                </a:solidFill>
              </a:defRPr>
            </a:lvl1pPr>
          </a:lstStyle>
          <a:p>
            <a:r>
              <a:rPr lang="en-US" dirty="0"/>
              <a:t>South Carolina Department of Public Health</a:t>
            </a: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lvl1pPr>
              <a:defRPr>
                <a:solidFill>
                  <a:schemeClr val="bg1"/>
                </a:solidFill>
              </a:defRPr>
            </a:lvl1pPr>
          </a:lstStyle>
          <a:p>
            <a:fld id="{AAA99354-9437-9244-8FAE-F406E4ADED25}" type="slidenum">
              <a:rPr lang="en-US" smtClean="0"/>
              <a:pPr/>
              <a:t>‹#›</a:t>
            </a:fld>
            <a:endParaRPr lang="en-US" dirty="0"/>
          </a:p>
        </p:txBody>
      </p:sp>
      <p:pic>
        <p:nvPicPr>
          <p:cNvPr id="7" name="SC DPH Logo" descr="Logo for the South Carolina Department of Public Health">
            <a:extLst>
              <a:ext uri="{FF2B5EF4-FFF2-40B4-BE49-F238E27FC236}">
                <a16:creationId xmlns:a16="http://schemas.microsoft.com/office/drawing/2014/main" id="{2800D20D-7C5F-F819-7282-A3BDB3563537}"/>
              </a:ext>
            </a:extLst>
          </p:cNvPr>
          <p:cNvPicPr>
            <a:picLocks noChangeAspect="1"/>
          </p:cNvPicPr>
          <p:nvPr userDrawn="1"/>
        </p:nvPicPr>
        <p:blipFill>
          <a:blip r:embed="rId3"/>
          <a:stretch>
            <a:fillRect/>
          </a:stretch>
        </p:blipFill>
        <p:spPr>
          <a:xfrm>
            <a:off x="3515360" y="633464"/>
            <a:ext cx="2113280" cy="2113280"/>
          </a:xfrm>
          <a:prstGeom prst="rect">
            <a:avLst/>
          </a:prstGeom>
        </p:spPr>
      </p:pic>
    </p:spTree>
    <p:extLst>
      <p:ext uri="{BB962C8B-B14F-4D97-AF65-F5344CB8AC3E}">
        <p14:creationId xmlns:p14="http://schemas.microsoft.com/office/powerpoint/2010/main" val="4115255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with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91554" y="6356351"/>
            <a:ext cx="523796"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24238340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1" y="365126"/>
            <a:ext cx="6040506" cy="1325563"/>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2069345" y="6492875"/>
            <a:ext cx="1515786" cy="228600"/>
          </a:xfrm>
          <a:prstGeom prst="rect">
            <a:avLst/>
          </a:prstGeom>
        </p:spPr>
        <p:txBody>
          <a:bodyPr/>
          <a:lstStyle/>
          <a:p>
            <a:fld id="{0CB739ED-3655-5B42-964B-2271A617DF48}" type="datetimeFigureOut">
              <a:rPr lang="en-US" smtClean="0"/>
              <a:t>5/19/2026</a:t>
            </a:fld>
            <a:endParaRPr lang="en-US"/>
          </a:p>
        </p:txBody>
      </p:sp>
      <p:sp>
        <p:nvSpPr>
          <p:cNvPr id="5" name="Footer Placeholder 4"/>
          <p:cNvSpPr>
            <a:spLocks noGrp="1"/>
          </p:cNvSpPr>
          <p:nvPr>
            <p:ph type="ftr" sz="quarter" idx="11"/>
          </p:nvPr>
        </p:nvSpPr>
        <p:spPr>
          <a:xfrm>
            <a:off x="3928031" y="6492875"/>
            <a:ext cx="3086100" cy="228600"/>
          </a:xfrm>
          <a:prstGeom prst="rect">
            <a:avLst/>
          </a:prstGeom>
        </p:spPr>
        <p:txBody>
          <a:bodyPr/>
          <a:lstStyle/>
          <a:p>
            <a:endParaRPr lang="en-US"/>
          </a:p>
        </p:txBody>
      </p:sp>
      <p:sp>
        <p:nvSpPr>
          <p:cNvPr id="6" name="Slide Number Placeholder 5"/>
          <p:cNvSpPr>
            <a:spLocks noGrp="1"/>
          </p:cNvSpPr>
          <p:nvPr>
            <p:ph type="sldNum" sz="quarter" idx="12"/>
          </p:nvPr>
        </p:nvSpPr>
        <p:spPr>
          <a:xfrm>
            <a:off x="7307336" y="6492875"/>
            <a:ext cx="1208014"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2121952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87137" y="1036385"/>
            <a:ext cx="6776207" cy="2237748"/>
          </a:xfrm>
        </p:spPr>
        <p:txBody>
          <a:bodyPr anchor="b"/>
          <a:lstStyle>
            <a:lvl1pPr algn="l">
              <a:defRPr sz="4500">
                <a:solidFill>
                  <a:schemeClr val="accent3"/>
                </a:solidFill>
              </a:defRPr>
            </a:lvl1pPr>
          </a:lstStyle>
          <a:p>
            <a:r>
              <a:rPr lang="en-US" dirty="0"/>
              <a:t>Click to edit Master title style</a:t>
            </a:r>
          </a:p>
        </p:txBody>
      </p:sp>
      <p:sp>
        <p:nvSpPr>
          <p:cNvPr id="3" name="Text Placeholder 2"/>
          <p:cNvSpPr>
            <a:spLocks noGrp="1"/>
          </p:cNvSpPr>
          <p:nvPr>
            <p:ph type="body" idx="1"/>
          </p:nvPr>
        </p:nvSpPr>
        <p:spPr>
          <a:xfrm>
            <a:off x="887136" y="3537727"/>
            <a:ext cx="7380215" cy="1973840"/>
          </a:xfrm>
        </p:spPr>
        <p:txBody>
          <a:bodyPr/>
          <a:lstStyle>
            <a:lvl1pPr marL="0" indent="0" algn="l">
              <a:buNone/>
              <a:defRPr sz="1800" b="1">
                <a:solidFill>
                  <a:schemeClr val="tx1"/>
                </a:solidFill>
                <a:latin typeface="Times New Roman" panose="02020603050405020304" pitchFamily="18" charset="0"/>
                <a:cs typeface="Times New Roman" panose="020206030504050203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24035E7-8392-24C3-6B3F-578544228F51}"/>
              </a:ext>
            </a:extLst>
          </p:cNvPr>
          <p:cNvSpPr>
            <a:spLocks noGrp="1"/>
          </p:cNvSpPr>
          <p:nvPr>
            <p:ph type="dt" sz="half" idx="10"/>
          </p:nvPr>
        </p:nvSpPr>
        <p:spPr>
          <a:xfrm>
            <a:off x="2069345" y="6492875"/>
            <a:ext cx="1515786" cy="228600"/>
          </a:xfrm>
          <a:prstGeom prst="rect">
            <a:avLst/>
          </a:prstGeom>
        </p:spPr>
        <p:txBody>
          <a:bodyPr/>
          <a:lstStyle>
            <a:lvl1pPr>
              <a:defRPr>
                <a:solidFill>
                  <a:schemeClr val="bg1"/>
                </a:solidFill>
              </a:defRPr>
            </a:lvl1pPr>
          </a:lstStyle>
          <a:p>
            <a:fld id="{0CB739ED-3655-5B42-964B-2271A617DF48}" type="datetimeFigureOut">
              <a:rPr lang="en-US" smtClean="0"/>
              <a:pPr/>
              <a:t>5/19/2026</a:t>
            </a:fld>
            <a:endParaRPr lang="en-US" dirty="0"/>
          </a:p>
        </p:txBody>
      </p:sp>
      <p:sp>
        <p:nvSpPr>
          <p:cNvPr id="5" name="Footer Placeholder 4">
            <a:extLst>
              <a:ext uri="{FF2B5EF4-FFF2-40B4-BE49-F238E27FC236}">
                <a16:creationId xmlns:a16="http://schemas.microsoft.com/office/drawing/2014/main" id="{41379EF5-3027-E81D-DDCE-FF5BBF547C72}"/>
              </a:ext>
            </a:extLst>
          </p:cNvPr>
          <p:cNvSpPr>
            <a:spLocks noGrp="1"/>
          </p:cNvSpPr>
          <p:nvPr>
            <p:ph type="ftr" sz="quarter" idx="11"/>
          </p:nvPr>
        </p:nvSpPr>
        <p:spPr>
          <a:xfrm>
            <a:off x="3928031" y="6492875"/>
            <a:ext cx="3086100" cy="228600"/>
          </a:xfrm>
          <a:prstGeom prst="rect">
            <a:avLst/>
          </a:prstGeom>
        </p:spPr>
        <p:txBody>
          <a:bodyPr/>
          <a:lstStyle>
            <a:lvl1pPr>
              <a:defRPr>
                <a:solidFill>
                  <a:schemeClr val="accent2"/>
                </a:solidFill>
              </a:defRPr>
            </a:lvl1pPr>
          </a:lstStyle>
          <a:p>
            <a:endParaRPr lang="en-US" dirty="0"/>
          </a:p>
        </p:txBody>
      </p:sp>
      <p:sp>
        <p:nvSpPr>
          <p:cNvPr id="6" name="Slide Number Placeholder 5">
            <a:extLst>
              <a:ext uri="{FF2B5EF4-FFF2-40B4-BE49-F238E27FC236}">
                <a16:creationId xmlns:a16="http://schemas.microsoft.com/office/drawing/2014/main" id="{28335C13-964B-0D10-2388-B27944C8CBC3}"/>
              </a:ext>
            </a:extLst>
          </p:cNvPr>
          <p:cNvSpPr>
            <a:spLocks noGrp="1"/>
          </p:cNvSpPr>
          <p:nvPr>
            <p:ph type="sldNum" sz="quarter" idx="12"/>
          </p:nvPr>
        </p:nvSpPr>
        <p:spPr>
          <a:xfrm>
            <a:off x="7307336" y="6492875"/>
            <a:ext cx="1208014" cy="228600"/>
          </a:xfrm>
          <a:prstGeom prst="rect">
            <a:avLst/>
          </a:prstGeom>
        </p:spPr>
        <p:txBody>
          <a:bodyPr/>
          <a:lstStyle>
            <a:lvl1pPr>
              <a:defRPr>
                <a:solidFill>
                  <a:schemeClr val="bg1"/>
                </a:solidFill>
              </a:defRPr>
            </a:lvl1pPr>
          </a:lstStyle>
          <a:p>
            <a:fld id="{AAA99354-9437-9244-8FAE-F406E4ADED25}" type="slidenum">
              <a:rPr lang="en-US" smtClean="0"/>
              <a:pPr/>
              <a:t>‹#›</a:t>
            </a:fld>
            <a:endParaRPr lang="en-US" dirty="0"/>
          </a:p>
        </p:txBody>
      </p:sp>
    </p:spTree>
    <p:extLst>
      <p:ext uri="{BB962C8B-B14F-4D97-AF65-F5344CB8AC3E}">
        <p14:creationId xmlns:p14="http://schemas.microsoft.com/office/powerpoint/2010/main" val="174082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2" y="365126"/>
            <a:ext cx="6189592"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B37471EE-72D1-6B5C-7B4E-7DC03D902624}"/>
              </a:ext>
            </a:extLst>
          </p:cNvPr>
          <p:cNvSpPr>
            <a:spLocks noGrp="1"/>
          </p:cNvSpPr>
          <p:nvPr>
            <p:ph type="dt" sz="half" idx="10"/>
          </p:nvPr>
        </p:nvSpPr>
        <p:spPr>
          <a:xfrm>
            <a:off x="2069345" y="6492875"/>
            <a:ext cx="1515786" cy="228600"/>
          </a:xfrm>
          <a:prstGeom prst="rect">
            <a:avLst/>
          </a:prstGeom>
        </p:spPr>
        <p:txBody>
          <a:bodyPr/>
          <a:lstStyle/>
          <a:p>
            <a:fld id="{0CB739ED-3655-5B42-964B-2271A617DF48}" type="datetimeFigureOut">
              <a:rPr lang="en-US" smtClean="0"/>
              <a:t>5/19/2026</a:t>
            </a:fld>
            <a:endParaRPr lang="en-US"/>
          </a:p>
        </p:txBody>
      </p:sp>
      <p:sp>
        <p:nvSpPr>
          <p:cNvPr id="6" name="Footer Placeholder 4">
            <a:extLst>
              <a:ext uri="{FF2B5EF4-FFF2-40B4-BE49-F238E27FC236}">
                <a16:creationId xmlns:a16="http://schemas.microsoft.com/office/drawing/2014/main" id="{E0FC1737-E69A-6B85-B15D-F85459D74BA3}"/>
              </a:ext>
            </a:extLst>
          </p:cNvPr>
          <p:cNvSpPr>
            <a:spLocks noGrp="1"/>
          </p:cNvSpPr>
          <p:nvPr>
            <p:ph type="ftr" sz="quarter" idx="11"/>
          </p:nvPr>
        </p:nvSpPr>
        <p:spPr>
          <a:xfrm>
            <a:off x="3928031" y="6492875"/>
            <a:ext cx="3086100" cy="228600"/>
          </a:xfrm>
          <a:prstGeom prst="rect">
            <a:avLst/>
          </a:prstGeom>
        </p:spPr>
        <p:txBody>
          <a:bodyPr/>
          <a:lstStyle/>
          <a:p>
            <a:endParaRPr lang="en-US" dirty="0"/>
          </a:p>
        </p:txBody>
      </p:sp>
      <p:sp>
        <p:nvSpPr>
          <p:cNvPr id="7" name="Slide Number Placeholder 5">
            <a:extLst>
              <a:ext uri="{FF2B5EF4-FFF2-40B4-BE49-F238E27FC236}">
                <a16:creationId xmlns:a16="http://schemas.microsoft.com/office/drawing/2014/main" id="{FE474CA5-8CF6-B631-EFCD-A2AFBC907E72}"/>
              </a:ext>
            </a:extLst>
          </p:cNvPr>
          <p:cNvSpPr>
            <a:spLocks noGrp="1"/>
          </p:cNvSpPr>
          <p:nvPr>
            <p:ph type="sldNum" sz="quarter" idx="12"/>
          </p:nvPr>
        </p:nvSpPr>
        <p:spPr>
          <a:xfrm>
            <a:off x="7307336" y="6492875"/>
            <a:ext cx="1208014"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126435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6079072" cy="1325563"/>
          </a:xfrm>
        </p:spPr>
        <p:txBody>
          <a:bodyPr/>
          <a:lstStyle>
            <a:lvl1pPr>
              <a:defRPr>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2B76C76B-3DD2-F975-E810-860673F06B5E}"/>
              </a:ext>
            </a:extLst>
          </p:cNvPr>
          <p:cNvSpPr>
            <a:spLocks noGrp="1"/>
          </p:cNvSpPr>
          <p:nvPr>
            <p:ph type="dt" sz="half" idx="10"/>
          </p:nvPr>
        </p:nvSpPr>
        <p:spPr>
          <a:xfrm>
            <a:off x="2119040" y="6492875"/>
            <a:ext cx="1515786" cy="228600"/>
          </a:xfrm>
          <a:prstGeom prst="rect">
            <a:avLst/>
          </a:prstGeom>
        </p:spPr>
        <p:txBody>
          <a:bodyPr/>
          <a:lstStyle/>
          <a:p>
            <a:fld id="{0CB739ED-3655-5B42-964B-2271A617DF48}" type="datetimeFigureOut">
              <a:rPr lang="en-US" smtClean="0"/>
              <a:t>5/19/2026</a:t>
            </a:fld>
            <a:endParaRPr lang="en-US"/>
          </a:p>
        </p:txBody>
      </p:sp>
      <p:sp>
        <p:nvSpPr>
          <p:cNvPr id="8" name="Footer Placeholder 4">
            <a:extLst>
              <a:ext uri="{FF2B5EF4-FFF2-40B4-BE49-F238E27FC236}">
                <a16:creationId xmlns:a16="http://schemas.microsoft.com/office/drawing/2014/main" id="{6A4DB862-CC53-D9B2-F019-3360BF7F3E8F}"/>
              </a:ext>
            </a:extLst>
          </p:cNvPr>
          <p:cNvSpPr>
            <a:spLocks noGrp="1"/>
          </p:cNvSpPr>
          <p:nvPr>
            <p:ph type="ftr" sz="quarter" idx="11"/>
          </p:nvPr>
        </p:nvSpPr>
        <p:spPr>
          <a:xfrm>
            <a:off x="3928031" y="6492875"/>
            <a:ext cx="3086100" cy="228600"/>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9471819A-F47B-5CC8-9193-88BFC174FDA4}"/>
              </a:ext>
            </a:extLst>
          </p:cNvPr>
          <p:cNvSpPr>
            <a:spLocks noGrp="1"/>
          </p:cNvSpPr>
          <p:nvPr>
            <p:ph type="sldNum" sz="quarter" idx="12"/>
          </p:nvPr>
        </p:nvSpPr>
        <p:spPr>
          <a:xfrm>
            <a:off x="7307336" y="6492875"/>
            <a:ext cx="1208014"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23422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l="-3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359993" cy="1325563"/>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a:xfrm>
            <a:off x="7988643" y="6356351"/>
            <a:ext cx="526707"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1906695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White">
    <p:bg>
      <p:bgPr>
        <a:solidFill>
          <a:srgbClr val="2A4666"/>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980218" y="6356351"/>
            <a:ext cx="535132" cy="365125"/>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232294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87391" y="987426"/>
            <a:ext cx="4091985"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236879"/>
            <a:ext cx="2949178" cy="3632109"/>
          </a:xfrm>
        </p:spPr>
        <p:txBody>
          <a:bodyPr/>
          <a:lstStyle>
            <a:lvl1pPr marL="0" indent="0">
              <a:buNone/>
              <a:defRPr sz="1200" b="1">
                <a:solidFill>
                  <a:schemeClr val="tx1"/>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3">
            <a:extLst>
              <a:ext uri="{FF2B5EF4-FFF2-40B4-BE49-F238E27FC236}">
                <a16:creationId xmlns:a16="http://schemas.microsoft.com/office/drawing/2014/main" id="{34AA29A5-5A3A-7472-EA1C-9F5EB2947D5E}"/>
              </a:ext>
            </a:extLst>
          </p:cNvPr>
          <p:cNvSpPr>
            <a:spLocks noGrp="1"/>
          </p:cNvSpPr>
          <p:nvPr>
            <p:ph type="dt" sz="half" idx="10"/>
          </p:nvPr>
        </p:nvSpPr>
        <p:spPr>
          <a:xfrm>
            <a:off x="2069345" y="6492875"/>
            <a:ext cx="1515786" cy="228600"/>
          </a:xfrm>
          <a:prstGeom prst="rect">
            <a:avLst/>
          </a:prstGeom>
        </p:spPr>
        <p:txBody>
          <a:bodyPr/>
          <a:lstStyle/>
          <a:p>
            <a:fld id="{0CB739ED-3655-5B42-964B-2271A617DF48}" type="datetimeFigureOut">
              <a:rPr lang="en-US" smtClean="0"/>
              <a:t>5/19/2026</a:t>
            </a:fld>
            <a:endParaRPr lang="en-US"/>
          </a:p>
        </p:txBody>
      </p:sp>
      <p:sp>
        <p:nvSpPr>
          <p:cNvPr id="6" name="Footer Placeholder 4">
            <a:extLst>
              <a:ext uri="{FF2B5EF4-FFF2-40B4-BE49-F238E27FC236}">
                <a16:creationId xmlns:a16="http://schemas.microsoft.com/office/drawing/2014/main" id="{2F10F74A-2CE6-C039-C6C8-FA8F26F54245}"/>
              </a:ext>
            </a:extLst>
          </p:cNvPr>
          <p:cNvSpPr>
            <a:spLocks noGrp="1"/>
          </p:cNvSpPr>
          <p:nvPr>
            <p:ph type="ftr" sz="quarter" idx="11"/>
          </p:nvPr>
        </p:nvSpPr>
        <p:spPr>
          <a:xfrm>
            <a:off x="3928031" y="6492875"/>
            <a:ext cx="3086100" cy="228600"/>
          </a:xfrm>
          <a:prstGeom prst="rect">
            <a:avLst/>
          </a:prstGeom>
        </p:spPr>
        <p:txBody>
          <a:bodyPr/>
          <a:lstStyle/>
          <a:p>
            <a:endParaRPr lang="en-US"/>
          </a:p>
        </p:txBody>
      </p:sp>
      <p:sp>
        <p:nvSpPr>
          <p:cNvPr id="7" name="Slide Number Placeholder 5">
            <a:extLst>
              <a:ext uri="{FF2B5EF4-FFF2-40B4-BE49-F238E27FC236}">
                <a16:creationId xmlns:a16="http://schemas.microsoft.com/office/drawing/2014/main" id="{8AFB16FF-2BF4-14A9-E335-08F1995C36EF}"/>
              </a:ext>
            </a:extLst>
          </p:cNvPr>
          <p:cNvSpPr>
            <a:spLocks noGrp="1"/>
          </p:cNvSpPr>
          <p:nvPr>
            <p:ph type="sldNum" sz="quarter" idx="12"/>
          </p:nvPr>
        </p:nvSpPr>
        <p:spPr>
          <a:xfrm>
            <a:off x="7307336" y="6492875"/>
            <a:ext cx="1208014"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41260409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solidFill>
                  <a:schemeClr val="accent3"/>
                </a:solidFill>
              </a:defRPr>
            </a:lvl1pPr>
          </a:lstStyle>
          <a:p>
            <a:r>
              <a:rPr lang="en-US" dirty="0"/>
              <a:t>Click to edit Master title style</a:t>
            </a:r>
          </a:p>
        </p:txBody>
      </p:sp>
      <p:sp>
        <p:nvSpPr>
          <p:cNvPr id="3" name="Picture Placeholder 2"/>
          <p:cNvSpPr>
            <a:spLocks noGrp="1" noChangeAspect="1"/>
          </p:cNvSpPr>
          <p:nvPr>
            <p:ph type="pic" idx="1"/>
          </p:nvPr>
        </p:nvSpPr>
        <p:spPr>
          <a:xfrm>
            <a:off x="3887392" y="987426"/>
            <a:ext cx="40734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267107"/>
            <a:ext cx="2949178" cy="3601881"/>
          </a:xfrm>
        </p:spPr>
        <p:txBody>
          <a:bodyPr/>
          <a:lstStyle>
            <a:lvl1pPr marL="0" indent="0">
              <a:buNone/>
              <a:defRPr sz="1200" b="1">
                <a:solidFill>
                  <a:schemeClr val="tx1"/>
                </a:solidFill>
                <a:latin typeface="Times New Roman" panose="02020603050405020304" pitchFamily="18" charset="0"/>
                <a:cs typeface="Times New Roman" panose="02020603050405020304" pitchFamily="18"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3">
            <a:extLst>
              <a:ext uri="{FF2B5EF4-FFF2-40B4-BE49-F238E27FC236}">
                <a16:creationId xmlns:a16="http://schemas.microsoft.com/office/drawing/2014/main" id="{6CFABF2B-FDE1-6B3D-9774-122580937D50}"/>
              </a:ext>
            </a:extLst>
          </p:cNvPr>
          <p:cNvSpPr>
            <a:spLocks noGrp="1"/>
          </p:cNvSpPr>
          <p:nvPr>
            <p:ph type="dt" sz="half" idx="10"/>
          </p:nvPr>
        </p:nvSpPr>
        <p:spPr>
          <a:xfrm>
            <a:off x="2069345" y="6492875"/>
            <a:ext cx="1515786" cy="228600"/>
          </a:xfrm>
          <a:prstGeom prst="rect">
            <a:avLst/>
          </a:prstGeom>
        </p:spPr>
        <p:txBody>
          <a:bodyPr/>
          <a:lstStyle/>
          <a:p>
            <a:fld id="{0CB739ED-3655-5B42-964B-2271A617DF48}" type="datetimeFigureOut">
              <a:rPr lang="en-US" smtClean="0"/>
              <a:t>5/19/2026</a:t>
            </a:fld>
            <a:endParaRPr lang="en-US"/>
          </a:p>
        </p:txBody>
      </p:sp>
      <p:sp>
        <p:nvSpPr>
          <p:cNvPr id="6" name="Footer Placeholder 4">
            <a:extLst>
              <a:ext uri="{FF2B5EF4-FFF2-40B4-BE49-F238E27FC236}">
                <a16:creationId xmlns:a16="http://schemas.microsoft.com/office/drawing/2014/main" id="{6241F806-528C-662D-F590-D663A7F11755}"/>
              </a:ext>
            </a:extLst>
          </p:cNvPr>
          <p:cNvSpPr>
            <a:spLocks noGrp="1"/>
          </p:cNvSpPr>
          <p:nvPr>
            <p:ph type="ftr" sz="quarter" idx="11"/>
          </p:nvPr>
        </p:nvSpPr>
        <p:spPr>
          <a:xfrm>
            <a:off x="3928031" y="6492875"/>
            <a:ext cx="3086100" cy="228600"/>
          </a:xfrm>
          <a:prstGeom prst="rect">
            <a:avLst/>
          </a:prstGeom>
        </p:spPr>
        <p:txBody>
          <a:bodyPr/>
          <a:lstStyle/>
          <a:p>
            <a:endParaRPr lang="en-US"/>
          </a:p>
        </p:txBody>
      </p:sp>
      <p:sp>
        <p:nvSpPr>
          <p:cNvPr id="7" name="Slide Number Placeholder 5">
            <a:extLst>
              <a:ext uri="{FF2B5EF4-FFF2-40B4-BE49-F238E27FC236}">
                <a16:creationId xmlns:a16="http://schemas.microsoft.com/office/drawing/2014/main" id="{6F093AA1-7149-7698-FB64-98DAA917D6E5}"/>
              </a:ext>
            </a:extLst>
          </p:cNvPr>
          <p:cNvSpPr>
            <a:spLocks noGrp="1"/>
          </p:cNvSpPr>
          <p:nvPr>
            <p:ph type="sldNum" sz="quarter" idx="12"/>
          </p:nvPr>
        </p:nvSpPr>
        <p:spPr>
          <a:xfrm>
            <a:off x="7307336" y="6492875"/>
            <a:ext cx="1208014" cy="228600"/>
          </a:xfrm>
          <a:prstGeom prst="rect">
            <a:avLst/>
          </a:prstGeom>
        </p:spPr>
        <p:txBody>
          <a:bodyPr/>
          <a:lstStyle/>
          <a:p>
            <a:fld id="{AAA99354-9437-9244-8FAE-F406E4ADED25}" type="slidenum">
              <a:rPr lang="en-US" smtClean="0"/>
              <a:t>‹#›</a:t>
            </a:fld>
            <a:endParaRPr lang="en-US"/>
          </a:p>
        </p:txBody>
      </p:sp>
    </p:spTree>
    <p:extLst>
      <p:ext uri="{BB962C8B-B14F-4D97-AF65-F5344CB8AC3E}">
        <p14:creationId xmlns:p14="http://schemas.microsoft.com/office/powerpoint/2010/main" val="184258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1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3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12387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492875"/>
            <a:ext cx="2057400" cy="228600"/>
          </a:xfrm>
          <a:prstGeom prst="rect">
            <a:avLst/>
          </a:prstGeom>
        </p:spPr>
        <p:txBody>
          <a:bodyPr vert="horz" lIns="91440" tIns="45720" rIns="91440" bIns="45720" rtlCol="0" anchor="ctr"/>
          <a:lstStyle>
            <a:lvl1pPr algn="l">
              <a:defRPr sz="675">
                <a:solidFill>
                  <a:schemeClr val="tx1">
                    <a:tint val="75000"/>
                  </a:schemeClr>
                </a:solidFill>
                <a:latin typeface=""/>
              </a:defRPr>
            </a:lvl1pPr>
          </a:lstStyle>
          <a:p>
            <a:fld id="{0CB739ED-3655-5B42-964B-2271A617DF48}" type="datetimeFigureOut">
              <a:rPr lang="en-US" smtClean="0"/>
              <a:pPr/>
              <a:t>5/19/2026</a:t>
            </a:fld>
            <a:endParaRPr lang="en-US" dirty="0"/>
          </a:p>
        </p:txBody>
      </p:sp>
      <p:sp>
        <p:nvSpPr>
          <p:cNvPr id="5" name="Footer Placeholder 4"/>
          <p:cNvSpPr>
            <a:spLocks noGrp="1"/>
          </p:cNvSpPr>
          <p:nvPr>
            <p:ph type="ftr" sz="quarter" idx="3"/>
          </p:nvPr>
        </p:nvSpPr>
        <p:spPr>
          <a:xfrm>
            <a:off x="3028950" y="6492875"/>
            <a:ext cx="3086100" cy="228600"/>
          </a:xfrm>
          <a:prstGeom prst="rect">
            <a:avLst/>
          </a:prstGeom>
        </p:spPr>
        <p:txBody>
          <a:bodyPr vert="horz" lIns="91440" tIns="45720" rIns="91440" bIns="45720" rtlCol="0" anchor="ctr"/>
          <a:lstStyle>
            <a:lvl1pPr algn="ctr">
              <a:defRPr sz="675" b="1">
                <a:solidFill>
                  <a:srgbClr val="002060"/>
                </a:solidFill>
                <a:latin typeface="Times New Roman" panose="02020603050405020304" pitchFamily="18" charset="0"/>
                <a:cs typeface="Times New Roman" panose="02020603050405020304" pitchFamily="18" charset="0"/>
              </a:defRPr>
            </a:lvl1pPr>
          </a:lstStyle>
          <a:p>
            <a:r>
              <a:rPr lang="en-US" dirty="0"/>
              <a:t>SOUTH CAROLINA DEPARTMENT OF PUBLIC HEALTH</a:t>
            </a:r>
          </a:p>
        </p:txBody>
      </p:sp>
      <p:sp>
        <p:nvSpPr>
          <p:cNvPr id="6" name="Slide Number Placeholder 5"/>
          <p:cNvSpPr>
            <a:spLocks noGrp="1"/>
          </p:cNvSpPr>
          <p:nvPr>
            <p:ph type="sldNum" sz="quarter" idx="4"/>
          </p:nvPr>
        </p:nvSpPr>
        <p:spPr>
          <a:xfrm>
            <a:off x="6457950" y="6492875"/>
            <a:ext cx="2057400" cy="228600"/>
          </a:xfrm>
          <a:prstGeom prst="rect">
            <a:avLst/>
          </a:prstGeom>
        </p:spPr>
        <p:txBody>
          <a:bodyPr vert="horz" lIns="91440" tIns="45720" rIns="91440" bIns="45720" rtlCol="0" anchor="ctr"/>
          <a:lstStyle>
            <a:lvl1pPr algn="r">
              <a:defRPr sz="675">
                <a:solidFill>
                  <a:schemeClr val="tx1">
                    <a:tint val="75000"/>
                  </a:schemeClr>
                </a:solidFill>
              </a:defRPr>
            </a:lvl1pPr>
          </a:lstStyle>
          <a:p>
            <a:fld id="{AAA99354-9437-9244-8FAE-F406E4ADED25}" type="slidenum">
              <a:rPr lang="en-US" smtClean="0"/>
              <a:pPr/>
              <a:t>‹#›</a:t>
            </a:fld>
            <a:endParaRPr lang="en-US" dirty="0"/>
          </a:p>
        </p:txBody>
      </p:sp>
    </p:spTree>
    <p:extLst>
      <p:ext uri="{BB962C8B-B14F-4D97-AF65-F5344CB8AC3E}">
        <p14:creationId xmlns:p14="http://schemas.microsoft.com/office/powerpoint/2010/main" val="199940679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Lst>
  <p:txStyles>
    <p:titleStyle>
      <a:lvl1pPr algn="l" defTabSz="685800" rtl="0" eaLnBrk="1" latinLnBrk="0" hangingPunct="1">
        <a:lnSpc>
          <a:spcPct val="90000"/>
        </a:lnSpc>
        <a:spcBef>
          <a:spcPct val="0"/>
        </a:spcBef>
        <a:buNone/>
        <a:defRPr sz="3300" b="1" i="0" kern="1200">
          <a:solidFill>
            <a:schemeClr val="tx1"/>
          </a:solidFill>
          <a:latin typeface="Arial Black" panose="020B0604020202020204" pitchFamily="34" charset="0"/>
          <a:ea typeface="+mj-ea"/>
          <a:cs typeface="Arial Black"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3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10399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492875"/>
            <a:ext cx="2057400" cy="228600"/>
          </a:xfrm>
          <a:prstGeom prst="rect">
            <a:avLst/>
          </a:prstGeom>
        </p:spPr>
        <p:txBody>
          <a:bodyPr vert="horz" lIns="91440" tIns="45720" rIns="91440" bIns="45720" rtlCol="0" anchor="ctr"/>
          <a:lstStyle>
            <a:lvl1pPr algn="l">
              <a:defRPr sz="675">
                <a:solidFill>
                  <a:schemeClr val="tx1">
                    <a:tint val="75000"/>
                  </a:schemeClr>
                </a:solidFill>
                <a:latin typeface=""/>
              </a:defRPr>
            </a:lvl1pPr>
          </a:lstStyle>
          <a:p>
            <a:fld id="{0CB739ED-3655-5B42-964B-2271A617DF48}" type="datetimeFigureOut">
              <a:rPr lang="en-US" smtClean="0"/>
              <a:pPr/>
              <a:t>5/19/2026</a:t>
            </a:fld>
            <a:endParaRPr lang="en-US" dirty="0"/>
          </a:p>
        </p:txBody>
      </p:sp>
      <p:sp>
        <p:nvSpPr>
          <p:cNvPr id="5" name="Footer Placeholder 4"/>
          <p:cNvSpPr>
            <a:spLocks noGrp="1"/>
          </p:cNvSpPr>
          <p:nvPr>
            <p:ph type="ftr" sz="quarter" idx="3"/>
          </p:nvPr>
        </p:nvSpPr>
        <p:spPr>
          <a:xfrm>
            <a:off x="3028950" y="6492875"/>
            <a:ext cx="3086100" cy="228600"/>
          </a:xfrm>
          <a:prstGeom prst="rect">
            <a:avLst/>
          </a:prstGeom>
        </p:spPr>
        <p:txBody>
          <a:bodyPr vert="horz" lIns="91440" tIns="45720" rIns="91440" bIns="45720" rtlCol="0" anchor="ctr"/>
          <a:lstStyle>
            <a:lvl1pPr algn="ctr">
              <a:defRPr sz="675" b="1">
                <a:solidFill>
                  <a:srgbClr val="002060"/>
                </a:solidFill>
                <a:latin typeface="Times New Roman" panose="02020603050405020304" pitchFamily="18" charset="0"/>
                <a:cs typeface="Times New Roman" panose="02020603050405020304" pitchFamily="18" charset="0"/>
              </a:defRPr>
            </a:lvl1pPr>
          </a:lstStyle>
          <a:p>
            <a:r>
              <a:rPr lang="en-US" dirty="0"/>
              <a:t>SOUTH CAROLINA DEPARTMENT OF PUBLIC HEALTH</a:t>
            </a:r>
          </a:p>
        </p:txBody>
      </p:sp>
      <p:sp>
        <p:nvSpPr>
          <p:cNvPr id="6" name="Slide Number Placeholder 5"/>
          <p:cNvSpPr>
            <a:spLocks noGrp="1"/>
          </p:cNvSpPr>
          <p:nvPr>
            <p:ph type="sldNum" sz="quarter" idx="4"/>
          </p:nvPr>
        </p:nvSpPr>
        <p:spPr>
          <a:xfrm>
            <a:off x="6457950" y="6492875"/>
            <a:ext cx="2057400" cy="228600"/>
          </a:xfrm>
          <a:prstGeom prst="rect">
            <a:avLst/>
          </a:prstGeom>
        </p:spPr>
        <p:txBody>
          <a:bodyPr vert="horz" lIns="91440" tIns="45720" rIns="91440" bIns="45720" rtlCol="0" anchor="ctr"/>
          <a:lstStyle>
            <a:lvl1pPr algn="r">
              <a:defRPr sz="675">
                <a:solidFill>
                  <a:schemeClr val="tx1">
                    <a:tint val="75000"/>
                  </a:schemeClr>
                </a:solidFill>
              </a:defRPr>
            </a:lvl1pPr>
          </a:lstStyle>
          <a:p>
            <a:fld id="{AAA99354-9437-9244-8FAE-F406E4ADED25}" type="slidenum">
              <a:rPr lang="en-US" smtClean="0"/>
              <a:pPr/>
              <a:t>‹#›</a:t>
            </a:fld>
            <a:endParaRPr lang="en-US" dirty="0"/>
          </a:p>
        </p:txBody>
      </p:sp>
    </p:spTree>
    <p:extLst>
      <p:ext uri="{BB962C8B-B14F-4D97-AF65-F5344CB8AC3E}">
        <p14:creationId xmlns:p14="http://schemas.microsoft.com/office/powerpoint/2010/main" val="4154929485"/>
      </p:ext>
    </p:extLst>
  </p:cSld>
  <p:clrMap bg1="lt1" tx1="dk1" bg2="lt2" tx2="dk2" accent1="accent1" accent2="accent2" accent3="accent3" accent4="accent4" accent5="accent5" accent6="accent6" hlink="hlink" folHlink="folHlink"/>
  <p:sldLayoutIdLst>
    <p:sldLayoutId id="2147483709" r:id="rId1"/>
    <p:sldLayoutId id="2147483715" r:id="rId2"/>
    <p:sldLayoutId id="2147483710" r:id="rId3"/>
    <p:sldLayoutId id="2147483711" r:id="rId4"/>
    <p:sldLayoutId id="2147483712" r:id="rId5"/>
    <p:sldLayoutId id="2147483713" r:id="rId6"/>
    <p:sldLayoutId id="2147483714" r:id="rId7"/>
    <p:sldLayoutId id="2147483718" r:id="rId8"/>
    <p:sldLayoutId id="2147483716" r:id="rId9"/>
    <p:sldLayoutId id="2147483717" r:id="rId10"/>
  </p:sldLayoutIdLst>
  <p:txStyles>
    <p:titleStyle>
      <a:lvl1pPr algn="l" defTabSz="685800" rtl="0" eaLnBrk="1" latinLnBrk="0" hangingPunct="1">
        <a:lnSpc>
          <a:spcPct val="90000"/>
        </a:lnSpc>
        <a:spcBef>
          <a:spcPct val="0"/>
        </a:spcBef>
        <a:buNone/>
        <a:defRPr sz="3300" b="1" i="0" kern="1200">
          <a:solidFill>
            <a:schemeClr val="tx1"/>
          </a:solidFill>
          <a:latin typeface="Arial Black" panose="020B0604020202020204" pitchFamily="34" charset="0"/>
          <a:ea typeface="+mj-ea"/>
          <a:cs typeface="Arial Black"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2" y="365126"/>
            <a:ext cx="641181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309070" y="6492875"/>
            <a:ext cx="968404" cy="228600"/>
          </a:xfrm>
          <a:prstGeom prst="rect">
            <a:avLst/>
          </a:prstGeom>
        </p:spPr>
        <p:txBody>
          <a:bodyPr vert="horz" lIns="91440" tIns="45720" rIns="91440" bIns="45720" rtlCol="0" anchor="ctr"/>
          <a:lstStyle>
            <a:lvl1pPr algn="l">
              <a:defRPr sz="675">
                <a:solidFill>
                  <a:schemeClr val="tx1">
                    <a:tint val="75000"/>
                  </a:schemeClr>
                </a:solidFill>
                <a:latin typeface=""/>
              </a:defRPr>
            </a:lvl1pPr>
          </a:lstStyle>
          <a:p>
            <a:fld id="{0CB739ED-3655-5B42-964B-2271A617DF48}" type="datetimeFigureOut">
              <a:rPr lang="en-US" smtClean="0"/>
              <a:pPr/>
              <a:t>5/19/2026</a:t>
            </a:fld>
            <a:endParaRPr lang="en-US" dirty="0"/>
          </a:p>
        </p:txBody>
      </p:sp>
      <p:sp>
        <p:nvSpPr>
          <p:cNvPr id="5" name="Footer Placeholder 4"/>
          <p:cNvSpPr>
            <a:spLocks noGrp="1"/>
          </p:cNvSpPr>
          <p:nvPr>
            <p:ph type="ftr" sz="quarter" idx="3"/>
          </p:nvPr>
        </p:nvSpPr>
        <p:spPr>
          <a:xfrm>
            <a:off x="3620374" y="6492875"/>
            <a:ext cx="3086100" cy="228600"/>
          </a:xfrm>
          <a:prstGeom prst="rect">
            <a:avLst/>
          </a:prstGeom>
        </p:spPr>
        <p:txBody>
          <a:bodyPr vert="horz" lIns="91440" tIns="45720" rIns="91440" bIns="45720" rtlCol="0" anchor="ctr"/>
          <a:lstStyle>
            <a:lvl1pPr algn="ctr">
              <a:defRPr sz="675" b="1">
                <a:solidFill>
                  <a:srgbClr val="002060"/>
                </a:solidFill>
                <a:latin typeface="Times New Roman" panose="02020603050405020304" pitchFamily="18" charset="0"/>
                <a:cs typeface="Times New Roman" panose="02020603050405020304" pitchFamily="18" charset="0"/>
              </a:defRPr>
            </a:lvl1pPr>
          </a:lstStyle>
          <a:p>
            <a:r>
              <a:rPr lang="en-US" dirty="0"/>
              <a:t>SOUTH CAROLINA DEPARTMENT OF PUBLIC HEALTH</a:t>
            </a:r>
          </a:p>
        </p:txBody>
      </p:sp>
      <p:sp>
        <p:nvSpPr>
          <p:cNvPr id="6" name="Slide Number Placeholder 5"/>
          <p:cNvSpPr>
            <a:spLocks noGrp="1"/>
          </p:cNvSpPr>
          <p:nvPr>
            <p:ph type="sldNum" sz="quarter" idx="4"/>
          </p:nvPr>
        </p:nvSpPr>
        <p:spPr>
          <a:xfrm>
            <a:off x="7040461" y="6492875"/>
            <a:ext cx="1474889" cy="228600"/>
          </a:xfrm>
          <a:prstGeom prst="rect">
            <a:avLst/>
          </a:prstGeom>
        </p:spPr>
        <p:txBody>
          <a:bodyPr vert="horz" lIns="91440" tIns="45720" rIns="91440" bIns="45720" rtlCol="0" anchor="ctr"/>
          <a:lstStyle>
            <a:lvl1pPr algn="r">
              <a:defRPr sz="675">
                <a:solidFill>
                  <a:schemeClr val="tx1">
                    <a:tint val="75000"/>
                  </a:schemeClr>
                </a:solidFill>
              </a:defRPr>
            </a:lvl1pPr>
          </a:lstStyle>
          <a:p>
            <a:fld id="{AAA99354-9437-9244-8FAE-F406E4ADED25}" type="slidenum">
              <a:rPr lang="en-US" smtClean="0"/>
              <a:pPr/>
              <a:t>‹#›</a:t>
            </a:fld>
            <a:endParaRPr lang="en-US" dirty="0"/>
          </a:p>
        </p:txBody>
      </p:sp>
    </p:spTree>
    <p:extLst>
      <p:ext uri="{BB962C8B-B14F-4D97-AF65-F5344CB8AC3E}">
        <p14:creationId xmlns:p14="http://schemas.microsoft.com/office/powerpoint/2010/main" val="359550657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Lst>
  <p:txStyles>
    <p:titleStyle>
      <a:lvl1pPr algn="l" defTabSz="685800" rtl="0" eaLnBrk="1" latinLnBrk="0" hangingPunct="1">
        <a:lnSpc>
          <a:spcPct val="90000"/>
        </a:lnSpc>
        <a:spcBef>
          <a:spcPct val="0"/>
        </a:spcBef>
        <a:buNone/>
        <a:defRPr sz="3300" b="1" i="0" kern="1200">
          <a:solidFill>
            <a:schemeClr val="accent3"/>
          </a:solidFill>
          <a:latin typeface="Arial Black" panose="020B0604020202020204" pitchFamily="34" charset="0"/>
          <a:ea typeface="+mj-ea"/>
          <a:cs typeface="Arial Black"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quitnow.net/southcarolina"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hyperlink" Target="https://www.quitnowsc.org/" TargetMode="External"/><Relationship Id="rId2" Type="http://schemas.openxmlformats.org/officeDocument/2006/relationships/hyperlink" Target="mailto:wynnekl@dph.sc.gov" TargetMode="Externa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3" Type="http://schemas.openxmlformats.org/officeDocument/2006/relationships/hyperlink" Target="https://www.hhs.gov/sites/default/files/2020-cessation-sgr-full-report.pdf" TargetMode="External"/><Relationship Id="rId2" Type="http://schemas.openxmlformats.org/officeDocument/2006/relationships/hyperlink" Target="http://dx.doi.org/10.15585/mmwr.mm7329a1" TargetMode="Externa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8AAB26-B1A4-3CCC-C22D-636A8AF96336}"/>
              </a:ext>
            </a:extLst>
          </p:cNvPr>
          <p:cNvSpPr>
            <a:spLocks noGrp="1"/>
          </p:cNvSpPr>
          <p:nvPr>
            <p:ph type="ctrTitle"/>
          </p:nvPr>
        </p:nvSpPr>
        <p:spPr>
          <a:xfrm>
            <a:off x="564502" y="3000723"/>
            <a:ext cx="8014995" cy="1627262"/>
          </a:xfrm>
        </p:spPr>
        <p:txBody>
          <a:bodyPr>
            <a:noAutofit/>
          </a:bodyPr>
          <a:lstStyle/>
          <a:p>
            <a:r>
              <a:rPr lang="en-US" sz="5400" dirty="0">
                <a:latin typeface="Arial" panose="020B0604020202020204" pitchFamily="34" charset="0"/>
                <a:cs typeface="Arial" panose="020B0604020202020204" pitchFamily="34" charset="0"/>
              </a:rPr>
              <a:t>SC Tobacco Quitline:</a:t>
            </a:r>
            <a:br>
              <a:rPr lang="en-US" sz="5400" dirty="0">
                <a:latin typeface="Arial" panose="020B0604020202020204" pitchFamily="34" charset="0"/>
                <a:cs typeface="Arial" panose="020B0604020202020204" pitchFamily="34" charset="0"/>
              </a:rPr>
            </a:br>
            <a:r>
              <a:rPr lang="en-US" sz="5400" dirty="0">
                <a:latin typeface="Arial" panose="020B0604020202020204" pitchFamily="34" charset="0"/>
                <a:cs typeface="Arial" panose="020B0604020202020204" pitchFamily="34" charset="0"/>
              </a:rPr>
              <a:t>Past, Present, &amp; Future</a:t>
            </a:r>
          </a:p>
        </p:txBody>
      </p:sp>
      <p:sp>
        <p:nvSpPr>
          <p:cNvPr id="5" name="Subtitle 4">
            <a:extLst>
              <a:ext uri="{FF2B5EF4-FFF2-40B4-BE49-F238E27FC236}">
                <a16:creationId xmlns:a16="http://schemas.microsoft.com/office/drawing/2014/main" id="{6C8FE509-9EA4-5865-2CCE-BD3355BFB041}"/>
              </a:ext>
            </a:extLst>
          </p:cNvPr>
          <p:cNvSpPr>
            <a:spLocks noGrp="1"/>
          </p:cNvSpPr>
          <p:nvPr>
            <p:ph type="subTitle" idx="1"/>
          </p:nvPr>
        </p:nvSpPr>
        <p:spPr>
          <a:xfrm>
            <a:off x="1637521" y="5065261"/>
            <a:ext cx="6858000" cy="1354200"/>
          </a:xfrm>
        </p:spPr>
        <p:txBody>
          <a:bodyPr>
            <a:noAutofit/>
          </a:bodyPr>
          <a:lstStyle/>
          <a:p>
            <a:pPr algn="r"/>
            <a:r>
              <a:rPr lang="en-US" sz="3200" i="1" dirty="0">
                <a:latin typeface="Arial" panose="020B0604020202020204" pitchFamily="34" charset="0"/>
                <a:cs typeface="Arial" panose="020B0604020202020204" pitchFamily="34" charset="0"/>
              </a:rPr>
              <a:t>Smokefree SC Summit</a:t>
            </a:r>
          </a:p>
          <a:p>
            <a:pPr algn="r"/>
            <a:r>
              <a:rPr lang="en-US" sz="3200" i="1" dirty="0">
                <a:latin typeface="Arial" panose="020B0604020202020204" pitchFamily="34" charset="0"/>
                <a:cs typeface="Arial" panose="020B0604020202020204" pitchFamily="34" charset="0"/>
              </a:rPr>
              <a:t>May 20, 2026</a:t>
            </a:r>
          </a:p>
        </p:txBody>
      </p:sp>
      <p:pic>
        <p:nvPicPr>
          <p:cNvPr id="3" name="Picture 2">
            <a:extLst>
              <a:ext uri="{FF2B5EF4-FFF2-40B4-BE49-F238E27FC236}">
                <a16:creationId xmlns:a16="http://schemas.microsoft.com/office/drawing/2014/main" id="{ECE7EF42-C093-B6BB-A8D7-2C220C90F01A}"/>
              </a:ext>
            </a:extLst>
          </p:cNvPr>
          <p:cNvPicPr>
            <a:picLocks noChangeAspect="1"/>
          </p:cNvPicPr>
          <p:nvPr/>
        </p:nvPicPr>
        <p:blipFill>
          <a:blip r:embed="rId2"/>
          <a:stretch>
            <a:fillRect/>
          </a:stretch>
        </p:blipFill>
        <p:spPr>
          <a:xfrm>
            <a:off x="564502" y="5065261"/>
            <a:ext cx="2708399" cy="1354200"/>
          </a:xfrm>
          <a:prstGeom prst="rect">
            <a:avLst/>
          </a:prstGeom>
        </p:spPr>
      </p:pic>
    </p:spTree>
    <p:extLst>
      <p:ext uri="{BB962C8B-B14F-4D97-AF65-F5344CB8AC3E}">
        <p14:creationId xmlns:p14="http://schemas.microsoft.com/office/powerpoint/2010/main" val="3974716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14857-7C9F-EC03-A642-9491D9FAA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688833-5D3C-BBFC-5538-AB428BBB69CE}"/>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Presenter</a:t>
            </a:r>
          </a:p>
        </p:txBody>
      </p:sp>
      <p:sp>
        <p:nvSpPr>
          <p:cNvPr id="3" name="TextBox 2">
            <a:extLst>
              <a:ext uri="{FF2B5EF4-FFF2-40B4-BE49-F238E27FC236}">
                <a16:creationId xmlns:a16="http://schemas.microsoft.com/office/drawing/2014/main" id="{63461C18-720E-C58B-80FB-271AEA636DCF}"/>
              </a:ext>
            </a:extLst>
          </p:cNvPr>
          <p:cNvSpPr txBox="1"/>
          <p:nvPr/>
        </p:nvSpPr>
        <p:spPr>
          <a:xfrm>
            <a:off x="563336" y="1520242"/>
            <a:ext cx="7894864" cy="4955203"/>
          </a:xfrm>
          <a:prstGeom prst="rect">
            <a:avLst/>
          </a:prstGeom>
          <a:noFill/>
        </p:spPr>
        <p:txBody>
          <a:bodyPr wrap="square" rtlCol="0">
            <a:spAutoFit/>
          </a:bodyPr>
          <a:lstStyle/>
          <a:p>
            <a:r>
              <a:rPr lang="en-US" sz="3600" b="1" dirty="0">
                <a:solidFill>
                  <a:srgbClr val="002060"/>
                </a:solidFill>
                <a:latin typeface="Arial" panose="020B0604020202020204" pitchFamily="34" charset="0"/>
                <a:cs typeface="Arial" panose="020B0604020202020204" pitchFamily="34" charset="0"/>
              </a:rPr>
              <a:t>Katy L. Wynne, Ed.D., MSW</a:t>
            </a:r>
          </a:p>
          <a:p>
            <a:r>
              <a:rPr lang="en-US" sz="2800" dirty="0">
                <a:solidFill>
                  <a:srgbClr val="002060"/>
                </a:solidFill>
                <a:latin typeface="Arial" panose="020B0604020202020204" pitchFamily="34" charset="0"/>
                <a:cs typeface="Arial" panose="020B0604020202020204" pitchFamily="34" charset="0"/>
              </a:rPr>
              <a:t>Quitline/Cessation Manager</a:t>
            </a:r>
          </a:p>
          <a:p>
            <a:r>
              <a:rPr lang="en-US" sz="2800" dirty="0">
                <a:solidFill>
                  <a:srgbClr val="002060"/>
                </a:solidFill>
                <a:latin typeface="Arial" panose="020B0604020202020204" pitchFamily="34" charset="0"/>
                <a:cs typeface="Arial" panose="020B0604020202020204" pitchFamily="34" charset="0"/>
              </a:rPr>
              <a:t>SC Department of Public Health</a:t>
            </a:r>
          </a:p>
          <a:p>
            <a:r>
              <a:rPr lang="en-US" sz="2800" dirty="0">
                <a:solidFill>
                  <a:srgbClr val="002060"/>
                </a:solidFill>
                <a:latin typeface="Arial" panose="020B0604020202020204" pitchFamily="34" charset="0"/>
                <a:cs typeface="Arial" panose="020B0604020202020204" pitchFamily="34" charset="0"/>
              </a:rPr>
              <a:t>Tobacco Prevention and Control Unit</a:t>
            </a:r>
          </a:p>
          <a:p>
            <a:r>
              <a:rPr lang="en-US" sz="2800" i="1" dirty="0">
                <a:solidFill>
                  <a:srgbClr val="002060"/>
                </a:solidFill>
                <a:latin typeface="Arial" panose="020B0604020202020204" pitchFamily="34" charset="0"/>
                <a:cs typeface="Arial" panose="020B0604020202020204" pitchFamily="34" charset="0"/>
              </a:rPr>
              <a:t> </a:t>
            </a:r>
          </a:p>
          <a:p>
            <a:endParaRPr lang="en-US" sz="2400" i="1" dirty="0">
              <a:solidFill>
                <a:srgbClr val="002060"/>
              </a:solidFill>
              <a:latin typeface="Arial" panose="020B0604020202020204" pitchFamily="34" charset="0"/>
              <a:cs typeface="Arial" panose="020B0604020202020204" pitchFamily="34" charset="0"/>
            </a:endParaRPr>
          </a:p>
          <a:p>
            <a:r>
              <a:rPr lang="en-US" sz="3600" b="1" dirty="0">
                <a:solidFill>
                  <a:srgbClr val="002060"/>
                </a:solidFill>
                <a:latin typeface="Arial" panose="020B0604020202020204" pitchFamily="34" charset="0"/>
                <a:cs typeface="Arial" panose="020B0604020202020204" pitchFamily="34" charset="0"/>
              </a:rPr>
              <a:t>Disclosure:</a:t>
            </a:r>
          </a:p>
          <a:p>
            <a:r>
              <a:rPr lang="en-US" sz="2800" i="1" dirty="0">
                <a:solidFill>
                  <a:srgbClr val="002060"/>
                </a:solidFill>
                <a:latin typeface="Arial" panose="020B0604020202020204" pitchFamily="34" charset="0"/>
                <a:cs typeface="Arial" panose="020B0604020202020204" pitchFamily="34" charset="0"/>
              </a:rPr>
              <a:t>Dr. Wynne has no disclosures, conflicts, or commercial interests related to this presentation. </a:t>
            </a:r>
          </a:p>
          <a:p>
            <a:endParaRPr lang="en-US" sz="2400" i="1" dirty="0">
              <a:solidFill>
                <a:srgbClr val="002060"/>
              </a:solidFill>
              <a:latin typeface="Arial" panose="020B0604020202020204" pitchFamily="34" charset="0"/>
              <a:cs typeface="Arial" panose="020B0604020202020204" pitchFamily="34" charset="0"/>
            </a:endParaRPr>
          </a:p>
          <a:p>
            <a:endParaRPr lang="en-US" sz="28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6952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9FDAC-23C7-956B-2124-AD7A1665B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003807-355E-8E1A-530F-E99C0E478481}"/>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Objectives</a:t>
            </a:r>
          </a:p>
        </p:txBody>
      </p:sp>
      <p:sp>
        <p:nvSpPr>
          <p:cNvPr id="3" name="TextBox 2">
            <a:extLst>
              <a:ext uri="{FF2B5EF4-FFF2-40B4-BE49-F238E27FC236}">
                <a16:creationId xmlns:a16="http://schemas.microsoft.com/office/drawing/2014/main" id="{7B78BF5B-2993-8BEA-C281-209CD0278CA5}"/>
              </a:ext>
            </a:extLst>
          </p:cNvPr>
          <p:cNvSpPr txBox="1"/>
          <p:nvPr/>
        </p:nvSpPr>
        <p:spPr>
          <a:xfrm>
            <a:off x="563336" y="1585557"/>
            <a:ext cx="8017328" cy="4785926"/>
          </a:xfrm>
          <a:prstGeom prst="rect">
            <a:avLst/>
          </a:prstGeom>
          <a:noFill/>
        </p:spPr>
        <p:txBody>
          <a:bodyPr wrap="square" rtlCol="0">
            <a:spAutoFit/>
          </a:bodyPr>
          <a:lstStyle/>
          <a:p>
            <a:pPr marL="285750" indent="-285750">
              <a:buFont typeface="Wingdings" panose="05000000000000000000" pitchFamily="2" charset="2"/>
              <a:buChar char="§"/>
            </a:pPr>
            <a:r>
              <a:rPr lang="en-US" sz="2800" dirty="0">
                <a:solidFill>
                  <a:srgbClr val="002060"/>
                </a:solidFill>
                <a:latin typeface="Arial" panose="020B0604020202020204" pitchFamily="34" charset="0"/>
                <a:cs typeface="Arial" panose="020B0604020202020204" pitchFamily="34" charset="0"/>
              </a:rPr>
              <a:t>Present a </a:t>
            </a:r>
            <a:r>
              <a:rPr lang="en-US" sz="2800" b="1" u="sng" dirty="0">
                <a:solidFill>
                  <a:srgbClr val="002060"/>
                </a:solidFill>
                <a:latin typeface="Arial" panose="020B0604020202020204" pitchFamily="34" charset="0"/>
                <a:cs typeface="Arial" panose="020B0604020202020204" pitchFamily="34" charset="0"/>
              </a:rPr>
              <a:t>brief history </a:t>
            </a:r>
            <a:r>
              <a:rPr lang="en-US" sz="2800" dirty="0">
                <a:solidFill>
                  <a:srgbClr val="002060"/>
                </a:solidFill>
                <a:latin typeface="Arial" panose="020B0604020202020204" pitchFamily="34" charset="0"/>
                <a:cs typeface="Arial" panose="020B0604020202020204" pitchFamily="34" charset="0"/>
              </a:rPr>
              <a:t>of the South Carolina Tobacco Quitline.</a:t>
            </a:r>
          </a:p>
          <a:p>
            <a:endParaRPr lang="en-US" sz="2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u="sng" dirty="0">
                <a:solidFill>
                  <a:srgbClr val="002060"/>
                </a:solidFill>
                <a:latin typeface="Arial" panose="020B0604020202020204" pitchFamily="34" charset="0"/>
                <a:cs typeface="Arial" panose="020B0604020202020204" pitchFamily="34" charset="0"/>
              </a:rPr>
              <a:t>Highlight</a:t>
            </a:r>
            <a:r>
              <a:rPr lang="en-US" sz="2800" dirty="0">
                <a:solidFill>
                  <a:srgbClr val="002060"/>
                </a:solidFill>
                <a:latin typeface="Arial" panose="020B0604020202020204" pitchFamily="34" charset="0"/>
                <a:cs typeface="Arial" panose="020B0604020202020204" pitchFamily="34" charset="0"/>
              </a:rPr>
              <a:t> the Quitline’s services and successes over the past 20 years. </a:t>
            </a:r>
          </a:p>
          <a:p>
            <a:endParaRPr lang="en-US" sz="2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u="sng" dirty="0">
                <a:solidFill>
                  <a:srgbClr val="002060"/>
                </a:solidFill>
                <a:latin typeface="Arial" panose="020B0604020202020204" pitchFamily="34" charset="0"/>
                <a:cs typeface="Arial" panose="020B0604020202020204" pitchFamily="34" charset="0"/>
              </a:rPr>
              <a:t>Forecast</a:t>
            </a:r>
            <a:r>
              <a:rPr lang="en-US" sz="2800" dirty="0">
                <a:solidFill>
                  <a:srgbClr val="002060"/>
                </a:solidFill>
                <a:latin typeface="Arial" panose="020B0604020202020204" pitchFamily="34" charset="0"/>
                <a:cs typeface="Arial" panose="020B0604020202020204" pitchFamily="34" charset="0"/>
              </a:rPr>
              <a:t> what the future holds for the Quitline and nicotine cessation across South Carolina. </a:t>
            </a:r>
          </a:p>
          <a:p>
            <a:endParaRPr lang="en-US" sz="2200" dirty="0">
              <a:solidFill>
                <a:srgbClr val="002060"/>
              </a:solidFill>
              <a:latin typeface="Arial" panose="020B0604020202020204" pitchFamily="34" charset="0"/>
              <a:cs typeface="Arial" panose="020B0604020202020204" pitchFamily="34" charset="0"/>
            </a:endParaRPr>
          </a:p>
          <a:p>
            <a:endParaRPr lang="en-US" sz="1200" dirty="0">
              <a:solidFill>
                <a:srgbClr val="002060"/>
              </a:solidFill>
              <a:latin typeface="Arial" panose="020B0604020202020204" pitchFamily="34" charset="0"/>
              <a:cs typeface="Arial" panose="020B0604020202020204" pitchFamily="34" charset="0"/>
            </a:endParaRPr>
          </a:p>
          <a:p>
            <a:r>
              <a:rPr lang="en-US" sz="1250" dirty="0">
                <a:solidFill>
                  <a:srgbClr val="002060"/>
                </a:solidFill>
                <a:latin typeface="Arial" panose="020B0604020202020204" pitchFamily="34" charset="0"/>
                <a:cs typeface="Arial" panose="020B0604020202020204" pitchFamily="34" charset="0"/>
              </a:rPr>
              <a:t>Note: References to “tobacco” and “smoking” describe the use of commercially sold combustible and chewed tobacco products and not the cultural and ceremonial use of tobacco among Native American tribal groups. </a:t>
            </a:r>
          </a:p>
          <a:p>
            <a:endParaRPr lang="en-US" sz="22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105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FC096-2DAC-403E-E929-5D12266FB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D080F-0803-BB30-06F1-92DF0FAE0D23}"/>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698C4D8F-5DC6-9B2C-CF71-F82C0BB1F4DE}"/>
              </a:ext>
            </a:extLst>
          </p:cNvPr>
          <p:cNvPicPr>
            <a:picLocks noChangeAspect="1"/>
          </p:cNvPicPr>
          <p:nvPr/>
        </p:nvPicPr>
        <p:blipFill>
          <a:blip r:embed="rId2"/>
          <a:stretch>
            <a:fillRect/>
          </a:stretch>
        </p:blipFill>
        <p:spPr>
          <a:xfrm>
            <a:off x="721957" y="1334278"/>
            <a:ext cx="8017328" cy="533724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D79C39FD-CE82-FA0D-67B6-D2D4CCF8F42A}"/>
              </a:ext>
            </a:extLst>
          </p:cNvPr>
          <p:cNvSpPr txBox="1"/>
          <p:nvPr/>
        </p:nvSpPr>
        <p:spPr>
          <a:xfrm>
            <a:off x="721957" y="4831224"/>
            <a:ext cx="7700086" cy="1384995"/>
          </a:xfrm>
          <a:prstGeom prst="rect">
            <a:avLst/>
          </a:prstGeom>
          <a:noFill/>
        </p:spPr>
        <p:txBody>
          <a:bodyPr wrap="square" rtlCol="0">
            <a:spAutoFit/>
          </a:bodyPr>
          <a:lstStyle/>
          <a:p>
            <a:r>
              <a:rPr lang="en-US" sz="2800" b="1" dirty="0">
                <a:solidFill>
                  <a:srgbClr val="234376"/>
                </a:solidFill>
                <a:latin typeface="Lucida Calligraphy" panose="03010101010101010101" pitchFamily="66" charset="0"/>
              </a:rPr>
              <a:t>If we forget our past, </a:t>
            </a:r>
          </a:p>
          <a:p>
            <a:r>
              <a:rPr lang="en-US" sz="2800" b="1" dirty="0">
                <a:solidFill>
                  <a:srgbClr val="234376"/>
                </a:solidFill>
                <a:latin typeface="Lucida Calligraphy" panose="03010101010101010101" pitchFamily="66" charset="0"/>
              </a:rPr>
              <a:t>we cannot fully appreciate our present </a:t>
            </a:r>
          </a:p>
          <a:p>
            <a:r>
              <a:rPr lang="en-US" sz="2800" b="1" dirty="0">
                <a:solidFill>
                  <a:srgbClr val="234376"/>
                </a:solidFill>
                <a:latin typeface="Lucida Calligraphy" panose="03010101010101010101" pitchFamily="66" charset="0"/>
              </a:rPr>
              <a:t>or successfully forge our future. </a:t>
            </a:r>
          </a:p>
        </p:txBody>
      </p:sp>
      <p:pic>
        <p:nvPicPr>
          <p:cNvPr id="11" name="Picture 10">
            <a:extLst>
              <a:ext uri="{FF2B5EF4-FFF2-40B4-BE49-F238E27FC236}">
                <a16:creationId xmlns:a16="http://schemas.microsoft.com/office/drawing/2014/main" id="{53182260-873C-3180-DFFD-9E21D73FA9F2}"/>
              </a:ext>
            </a:extLst>
          </p:cNvPr>
          <p:cNvPicPr>
            <a:picLocks noChangeAspect="1"/>
          </p:cNvPicPr>
          <p:nvPr/>
        </p:nvPicPr>
        <p:blipFill>
          <a:blip r:embed="rId3"/>
          <a:stretch>
            <a:fillRect/>
          </a:stretch>
        </p:blipFill>
        <p:spPr>
          <a:xfrm>
            <a:off x="158620" y="152206"/>
            <a:ext cx="2364144" cy="1182072"/>
          </a:xfrm>
          <a:prstGeom prst="rect">
            <a:avLst/>
          </a:prstGeom>
        </p:spPr>
      </p:pic>
    </p:spTree>
    <p:extLst>
      <p:ext uri="{BB962C8B-B14F-4D97-AF65-F5344CB8AC3E}">
        <p14:creationId xmlns:p14="http://schemas.microsoft.com/office/powerpoint/2010/main" val="7069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80345-0285-048E-2A56-E47608A44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101EE-C917-49C5-57F7-1EAB65DE27E2}"/>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Do You Remember? </a:t>
            </a:r>
          </a:p>
        </p:txBody>
      </p:sp>
      <p:sp>
        <p:nvSpPr>
          <p:cNvPr id="3" name="TextBox 2">
            <a:extLst>
              <a:ext uri="{FF2B5EF4-FFF2-40B4-BE49-F238E27FC236}">
                <a16:creationId xmlns:a16="http://schemas.microsoft.com/office/drawing/2014/main" id="{AC55F1BE-2632-C03F-13A6-C2B83AC12D58}"/>
              </a:ext>
            </a:extLst>
          </p:cNvPr>
          <p:cNvSpPr txBox="1"/>
          <p:nvPr/>
        </p:nvSpPr>
        <p:spPr>
          <a:xfrm>
            <a:off x="563335" y="1334278"/>
            <a:ext cx="8235431" cy="5262979"/>
          </a:xfrm>
          <a:prstGeom prst="rect">
            <a:avLst/>
          </a:prstGeom>
          <a:noFill/>
        </p:spPr>
        <p:txBody>
          <a:bodyPr wrap="square" rtlCol="0">
            <a:spAutoFit/>
          </a:bodyPr>
          <a:lstStyle/>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1977</a:t>
            </a:r>
            <a:r>
              <a:rPr lang="en-US" sz="1600" dirty="0">
                <a:solidFill>
                  <a:srgbClr val="002060"/>
                </a:solidFill>
                <a:latin typeface="Arial" panose="020B0604020202020204" pitchFamily="34" charset="0"/>
                <a:cs typeface="Arial" panose="020B0604020202020204" pitchFamily="34" charset="0"/>
              </a:rPr>
              <a:t> – SC cigarette tax increased from $.06 to $.07 per pack. Same year, national adult smoking rate = 36%. (Today’s cigarette smoking rate = 9.9%.)</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1990</a:t>
            </a:r>
            <a:r>
              <a:rPr lang="en-US" sz="1600" dirty="0">
                <a:solidFill>
                  <a:srgbClr val="002060"/>
                </a:solidFill>
                <a:latin typeface="Arial" panose="020B0604020202020204" pitchFamily="34" charset="0"/>
                <a:cs typeface="Arial" panose="020B0604020202020204" pitchFamily="34" charset="0"/>
              </a:rPr>
              <a:t> – American Stop Smoking Intervention Study (ASSIST) under NCI and ACS launched in SC and 16 other states to implement comprehensive tobacco control, focusing on policy, media, and community programs. </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1990</a:t>
            </a:r>
            <a:r>
              <a:rPr lang="en-US" sz="1600" dirty="0">
                <a:solidFill>
                  <a:srgbClr val="002060"/>
                </a:solidFill>
                <a:latin typeface="Arial" panose="020B0604020202020204" pitchFamily="34" charset="0"/>
                <a:cs typeface="Arial" panose="020B0604020202020204" pitchFamily="34" charset="0"/>
              </a:rPr>
              <a:t> – SC </a:t>
            </a:r>
            <a:r>
              <a:rPr lang="en-US" sz="1600" i="1" dirty="0">
                <a:solidFill>
                  <a:srgbClr val="002060"/>
                </a:solidFill>
                <a:latin typeface="Arial" panose="020B0604020202020204" pitchFamily="34" charset="0"/>
                <a:cs typeface="Arial" panose="020B0604020202020204" pitchFamily="34" charset="0"/>
              </a:rPr>
              <a:t>Clean Indoor Air Act passes</a:t>
            </a:r>
            <a:r>
              <a:rPr lang="en-US" sz="1600" dirty="0">
                <a:solidFill>
                  <a:srgbClr val="002060"/>
                </a:solidFill>
                <a:latin typeface="Arial" panose="020B0604020202020204" pitchFamily="34" charset="0"/>
                <a:cs typeface="Arial" panose="020B0604020202020204" pitchFamily="34" charset="0"/>
              </a:rPr>
              <a:t>, with loopholes that remain today. </a:t>
            </a:r>
          </a:p>
          <a:p>
            <a:pPr marL="285750" indent="-285750">
              <a:buFont typeface="Wingdings" panose="05000000000000000000" pitchFamily="2" charset="2"/>
              <a:buChar char="§"/>
            </a:pPr>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1997</a:t>
            </a:r>
            <a:r>
              <a:rPr lang="en-US" sz="1600" dirty="0">
                <a:solidFill>
                  <a:srgbClr val="002060"/>
                </a:solidFill>
                <a:latin typeface="Arial" panose="020B0604020202020204" pitchFamily="34" charset="0"/>
                <a:cs typeface="Arial" panose="020B0604020202020204" pitchFamily="34" charset="0"/>
              </a:rPr>
              <a:t> – Alliance for a Smoke-Free South Carolina published </a:t>
            </a:r>
            <a:r>
              <a:rPr lang="en-US" sz="1600" i="1" dirty="0">
                <a:solidFill>
                  <a:srgbClr val="002060"/>
                </a:solidFill>
                <a:latin typeface="Arial" panose="020B0604020202020204" pitchFamily="34" charset="0"/>
                <a:cs typeface="Arial" panose="020B0604020202020204" pitchFamily="34" charset="0"/>
              </a:rPr>
              <a:t>Saving Lives Through Public Policy: An Environmental Approach to Tobacco Prevention and Control</a:t>
            </a:r>
            <a:r>
              <a:rPr lang="en-US" sz="1600" dirty="0">
                <a:solidFill>
                  <a:srgbClr val="002060"/>
                </a:solidFill>
                <a:latin typeface="Arial" panose="020B0604020202020204" pitchFamily="34" charset="0"/>
                <a:cs typeface="Arial" panose="020B0604020202020204" pitchFamily="34" charset="0"/>
              </a:rPr>
              <a:t>, which included a focus on national and state policy issues to address tobacco use and Model Tobacco Use Policies for Schools, Worksites, and Healthcare Facilities in SC. </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1998 </a:t>
            </a:r>
            <a:r>
              <a:rPr lang="en-US" sz="1600" dirty="0">
                <a:solidFill>
                  <a:srgbClr val="002060"/>
                </a:solidFill>
                <a:latin typeface="Arial" panose="020B0604020202020204" pitchFamily="34" charset="0"/>
                <a:cs typeface="Arial" panose="020B0604020202020204" pitchFamily="34" charset="0"/>
              </a:rPr>
              <a:t>–</a:t>
            </a:r>
            <a:r>
              <a:rPr lang="en-US" sz="1600" b="1" dirty="0">
                <a:solidFill>
                  <a:srgbClr val="002060"/>
                </a:solidFill>
                <a:latin typeface="Arial" panose="020B0604020202020204" pitchFamily="34" charset="0"/>
                <a:cs typeface="Arial" panose="020B0604020202020204" pitchFamily="34" charset="0"/>
              </a:rPr>
              <a:t> </a:t>
            </a:r>
            <a:r>
              <a:rPr lang="en-US" sz="1600" dirty="0">
                <a:solidFill>
                  <a:srgbClr val="002060"/>
                </a:solidFill>
                <a:latin typeface="Arial" panose="020B0604020202020204" pitchFamily="34" charset="0"/>
                <a:cs typeface="Arial" panose="020B0604020202020204" pitchFamily="34" charset="0"/>
              </a:rPr>
              <a:t>Tobacco Master Settlement Agreement brought $2.3 billion over 25 years into SC; but the state ended up accepting ~$900 million in a lump sum that is still earning interest today – </a:t>
            </a:r>
            <a:r>
              <a:rPr lang="en-US" sz="1600" i="1" dirty="0">
                <a:solidFill>
                  <a:srgbClr val="002060"/>
                </a:solidFill>
                <a:latin typeface="Arial" panose="020B0604020202020204" pitchFamily="34" charset="0"/>
                <a:cs typeface="Arial" panose="020B0604020202020204" pitchFamily="34" charset="0"/>
              </a:rPr>
              <a:t>none of which is dedicated for tobacco prevention and cessation.</a:t>
            </a:r>
          </a:p>
          <a:p>
            <a:pPr marL="285750" indent="-285750">
              <a:buFont typeface="Wingdings" panose="05000000000000000000" pitchFamily="2" charset="2"/>
              <a:buChar char="§"/>
            </a:pPr>
            <a:endParaRPr lang="en-US" sz="16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1999 </a:t>
            </a:r>
            <a:r>
              <a:rPr lang="en-US" sz="1600" dirty="0">
                <a:solidFill>
                  <a:srgbClr val="002060"/>
                </a:solidFill>
                <a:latin typeface="Arial" panose="020B0604020202020204" pitchFamily="34" charset="0"/>
                <a:cs typeface="Arial" panose="020B0604020202020204" pitchFamily="34" charset="0"/>
              </a:rPr>
              <a:t>– National funding for state tobacco prevention and control programs switched from NCI to the CDC, which funded state level cooperative agreements across the nation and U.S. territories. </a:t>
            </a:r>
          </a:p>
        </p:txBody>
      </p:sp>
    </p:spTree>
    <p:extLst>
      <p:ext uri="{BB962C8B-B14F-4D97-AF65-F5344CB8AC3E}">
        <p14:creationId xmlns:p14="http://schemas.microsoft.com/office/powerpoint/2010/main" val="2544828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47711-A5F0-3761-D398-7DDD9FB62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09901-4CE9-2564-0DE6-2487947A9ABD}"/>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Do You Remember? </a:t>
            </a:r>
          </a:p>
        </p:txBody>
      </p:sp>
      <p:sp>
        <p:nvSpPr>
          <p:cNvPr id="3" name="TextBox 2">
            <a:extLst>
              <a:ext uri="{FF2B5EF4-FFF2-40B4-BE49-F238E27FC236}">
                <a16:creationId xmlns:a16="http://schemas.microsoft.com/office/drawing/2014/main" id="{90D0D083-1389-CACB-06F1-55F74AD4B858}"/>
              </a:ext>
            </a:extLst>
          </p:cNvPr>
          <p:cNvSpPr txBox="1"/>
          <p:nvPr/>
        </p:nvSpPr>
        <p:spPr>
          <a:xfrm>
            <a:off x="563335" y="1334278"/>
            <a:ext cx="8235431" cy="5262979"/>
          </a:xfrm>
          <a:prstGeom prst="rect">
            <a:avLst/>
          </a:prstGeom>
          <a:noFill/>
        </p:spPr>
        <p:txBody>
          <a:bodyPr wrap="square" rtlCol="0">
            <a:spAutoFit/>
          </a:bodyPr>
          <a:lstStyle/>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2000</a:t>
            </a:r>
            <a:r>
              <a:rPr lang="en-US" sz="1600" dirty="0">
                <a:solidFill>
                  <a:srgbClr val="002060"/>
                </a:solidFill>
                <a:latin typeface="Arial" panose="020B0604020202020204" pitchFamily="34" charset="0"/>
                <a:cs typeface="Arial" panose="020B0604020202020204" pitchFamily="34" charset="0"/>
              </a:rPr>
              <a:t> – SC Tobacco Prevention and Control program established at SC DHEC (now SC DPH) under first CDC Cooperative Agreement and new staff were hired. </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2001</a:t>
            </a:r>
            <a:r>
              <a:rPr lang="en-US" sz="1600" dirty="0">
                <a:solidFill>
                  <a:srgbClr val="002060"/>
                </a:solidFill>
                <a:latin typeface="Arial" panose="020B0604020202020204" pitchFamily="34" charset="0"/>
                <a:cs typeface="Arial" panose="020B0604020202020204" pitchFamily="34" charset="0"/>
              </a:rPr>
              <a:t> – South Carolina Tobacco Collaborative is formed, which became today’s Smokefree SC. (Both are successors of the Alliance for a Smoke-Free SC.)</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2004</a:t>
            </a:r>
            <a:r>
              <a:rPr lang="en-US" sz="1600" dirty="0">
                <a:solidFill>
                  <a:srgbClr val="002060"/>
                </a:solidFill>
                <a:latin typeface="Arial" panose="020B0604020202020204" pitchFamily="34" charset="0"/>
                <a:cs typeface="Arial" panose="020B0604020202020204" pitchFamily="34" charset="0"/>
              </a:rPr>
              <a:t> – Statewide South Carolina Tobacco Policy Forum held March 22-25 at Hickory Knob State Park designed to forge consensus and conceptual clarity on key issues related to policy approaches for tobacco control, resulting in a second </a:t>
            </a:r>
            <a:r>
              <a:rPr lang="en-US" sz="1600" i="1" dirty="0">
                <a:solidFill>
                  <a:srgbClr val="002060"/>
                </a:solidFill>
                <a:latin typeface="Arial" panose="020B0604020202020204" pitchFamily="34" charset="0"/>
                <a:cs typeface="Arial" panose="020B0604020202020204" pitchFamily="34" charset="0"/>
              </a:rPr>
              <a:t>Saving Lives Through Public Policy: A Resource/Action guide of Tobacco Policy Change in SC. </a:t>
            </a:r>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2006</a:t>
            </a:r>
            <a:r>
              <a:rPr lang="en-US" sz="1600" dirty="0">
                <a:solidFill>
                  <a:srgbClr val="002060"/>
                </a:solidFill>
                <a:latin typeface="Arial" panose="020B0604020202020204" pitchFamily="34" charset="0"/>
                <a:cs typeface="Arial" panose="020B0604020202020204" pitchFamily="34" charset="0"/>
              </a:rPr>
              <a:t> – South Carolina Tobacco Quitline is launched with 1-800-QUIT-NOW. Same year, Town of Sullivan’s Island enacts state’s first comprehensive smoke-free indoor workplace law. </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2010 – </a:t>
            </a:r>
            <a:r>
              <a:rPr lang="en-US" sz="1600" dirty="0">
                <a:solidFill>
                  <a:srgbClr val="002060"/>
                </a:solidFill>
                <a:latin typeface="Arial" panose="020B0604020202020204" pitchFamily="34" charset="0"/>
                <a:cs typeface="Arial" panose="020B0604020202020204" pitchFamily="34" charset="0"/>
              </a:rPr>
              <a:t>State excise tax on cigarettes increased $.50 – from the lowest in the nation at $.07 to $.57 per pack. Adult smoking rate in SC was 21%-22%, slightly higher than the national rate of 19.3%. </a:t>
            </a:r>
          </a:p>
          <a:p>
            <a:endParaRPr lang="en-US" sz="16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b="1" dirty="0">
                <a:solidFill>
                  <a:srgbClr val="002060"/>
                </a:solidFill>
                <a:latin typeface="Arial" panose="020B0604020202020204" pitchFamily="34" charset="0"/>
                <a:cs typeface="Arial" panose="020B0604020202020204" pitchFamily="34" charset="0"/>
              </a:rPr>
              <a:t>2012 </a:t>
            </a:r>
            <a:r>
              <a:rPr lang="en-US" sz="1600" dirty="0">
                <a:solidFill>
                  <a:srgbClr val="002060"/>
                </a:solidFill>
                <a:latin typeface="Arial" panose="020B0604020202020204" pitchFamily="34" charset="0"/>
                <a:cs typeface="Arial" panose="020B0604020202020204" pitchFamily="34" charset="0"/>
              </a:rPr>
              <a:t>– SC General Assembly earmarked $5 million annually from the 2010 $.50 tax increase to DHEC for tobacco prevention and cessation programs starting in FY2012. </a:t>
            </a:r>
          </a:p>
        </p:txBody>
      </p:sp>
    </p:spTree>
    <p:extLst>
      <p:ext uri="{BB962C8B-B14F-4D97-AF65-F5344CB8AC3E}">
        <p14:creationId xmlns:p14="http://schemas.microsoft.com/office/powerpoint/2010/main" val="1356088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7CA4E24F-4AC5-9D31-A154-39A6659F7297}"/>
              </a:ext>
            </a:extLst>
          </p:cNvPr>
          <p:cNvPicPr>
            <a:picLocks noGrp="1" noChangeAspect="1"/>
          </p:cNvPicPr>
          <p:nvPr>
            <p:ph sz="half" idx="2"/>
          </p:nvPr>
        </p:nvPicPr>
        <p:blipFill>
          <a:blip r:embed="rId2"/>
          <a:stretch>
            <a:fillRect/>
          </a:stretch>
        </p:blipFill>
        <p:spPr>
          <a:xfrm>
            <a:off x="511629" y="1690689"/>
            <a:ext cx="6784521" cy="5081773"/>
          </a:xfrm>
          <a:prstGeom prst="rect">
            <a:avLst/>
          </a:prstGeom>
          <a:ln w="38100">
            <a:solidFill>
              <a:schemeClr val="accent2"/>
            </a:solidFill>
          </a:ln>
        </p:spPr>
      </p:pic>
      <p:sp>
        <p:nvSpPr>
          <p:cNvPr id="3" name="Title 2">
            <a:extLst>
              <a:ext uri="{FF2B5EF4-FFF2-40B4-BE49-F238E27FC236}">
                <a16:creationId xmlns:a16="http://schemas.microsoft.com/office/drawing/2014/main" id="{27ED8866-404B-C56C-9573-F1F90A20CBBA}"/>
              </a:ext>
            </a:extLst>
          </p:cNvPr>
          <p:cNvSpPr>
            <a:spLocks noGrp="1"/>
          </p:cNvSpPr>
          <p:nvPr>
            <p:ph type="title"/>
          </p:nvPr>
        </p:nvSpPr>
        <p:spPr>
          <a:xfrm>
            <a:off x="511629" y="511629"/>
            <a:ext cx="6784521" cy="1179060"/>
          </a:xfrm>
          <a:solidFill>
            <a:schemeClr val="bg1"/>
          </a:solidFill>
          <a:ln w="76200">
            <a:solidFill>
              <a:schemeClr val="accent2"/>
            </a:solidFill>
          </a:ln>
        </p:spPr>
        <p:txBody>
          <a:bodyPr>
            <a:noAutofit/>
          </a:bodyPr>
          <a:lstStyle/>
          <a:p>
            <a:pPr algn="ctr"/>
            <a:br>
              <a:rPr lang="en-US" sz="7200" dirty="0">
                <a:solidFill>
                  <a:srgbClr val="002060"/>
                </a:solidFill>
                <a:latin typeface="Arial" panose="020B0604020202020204" pitchFamily="34" charset="0"/>
                <a:cs typeface="Arial" panose="020B0604020202020204" pitchFamily="34" charset="0"/>
              </a:rPr>
            </a:br>
            <a:r>
              <a:rPr lang="en-US" sz="7200" dirty="0">
                <a:solidFill>
                  <a:srgbClr val="002060"/>
                </a:solidFill>
                <a:latin typeface="Arial" panose="020B0604020202020204" pitchFamily="34" charset="0"/>
                <a:cs typeface="Arial" panose="020B0604020202020204" pitchFamily="34" charset="0"/>
              </a:rPr>
              <a:t>OUR PAST</a:t>
            </a:r>
            <a:br>
              <a:rPr lang="en-US" sz="7200" dirty="0">
                <a:solidFill>
                  <a:srgbClr val="002060"/>
                </a:solidFill>
                <a:latin typeface="Arial" panose="020B0604020202020204" pitchFamily="34" charset="0"/>
                <a:cs typeface="Arial" panose="020B0604020202020204" pitchFamily="34" charset="0"/>
              </a:rPr>
            </a:br>
            <a:endParaRPr lang="en-US" sz="7200" dirty="0">
              <a:solidFill>
                <a:srgbClr val="002060"/>
              </a:solidFill>
            </a:endParaRPr>
          </a:p>
        </p:txBody>
      </p:sp>
      <p:sp>
        <p:nvSpPr>
          <p:cNvPr id="12" name="Content Placeholder 11">
            <a:extLst>
              <a:ext uri="{FF2B5EF4-FFF2-40B4-BE49-F238E27FC236}">
                <a16:creationId xmlns:a16="http://schemas.microsoft.com/office/drawing/2014/main" id="{FABEBCB5-FCFB-1E7F-67E7-A047D5628618}"/>
              </a:ext>
            </a:extLst>
          </p:cNvPr>
          <p:cNvSpPr>
            <a:spLocks noGrp="1"/>
          </p:cNvSpPr>
          <p:nvPr>
            <p:ph sz="half" idx="1"/>
          </p:nvPr>
        </p:nvSpPr>
        <p:spPr>
          <a:xfrm>
            <a:off x="3903889" y="1890939"/>
            <a:ext cx="3203121" cy="1886404"/>
          </a:xfrm>
        </p:spPr>
        <p:txBody>
          <a:bodyPr>
            <a:normAutofit/>
          </a:bodyPr>
          <a:lstStyle/>
          <a:p>
            <a:pPr marL="0" indent="0" algn="ctr">
              <a:lnSpc>
                <a:spcPct val="150000"/>
              </a:lnSpc>
              <a:buNone/>
            </a:pPr>
            <a:r>
              <a:rPr lang="en-US" sz="2400" b="1" i="1" dirty="0">
                <a:solidFill>
                  <a:schemeClr val="bg1"/>
                </a:solidFill>
                <a:latin typeface="Arial" panose="020B0604020202020204" pitchFamily="34" charset="0"/>
                <a:cs typeface="Arial" panose="020B0604020202020204" pitchFamily="34" charset="0"/>
              </a:rPr>
              <a:t>Think flip phones and </a:t>
            </a:r>
            <a:br>
              <a:rPr lang="en-US" sz="2400" b="1" i="1" dirty="0">
                <a:solidFill>
                  <a:schemeClr val="bg1"/>
                </a:solidFill>
                <a:latin typeface="Arial" panose="020B0604020202020204" pitchFamily="34" charset="0"/>
                <a:cs typeface="Arial" panose="020B0604020202020204" pitchFamily="34" charset="0"/>
              </a:rPr>
            </a:br>
            <a:r>
              <a:rPr lang="en-US" sz="2400" b="1" i="1" dirty="0">
                <a:solidFill>
                  <a:schemeClr val="bg1"/>
                </a:solidFill>
                <a:latin typeface="Arial" panose="020B0604020202020204" pitchFamily="34" charset="0"/>
                <a:cs typeface="Arial" panose="020B0604020202020204" pitchFamily="34" charset="0"/>
              </a:rPr>
              <a:t>a BlackBerry</a:t>
            </a:r>
            <a:endParaRPr lang="en-US" b="1" dirty="0">
              <a:solidFill>
                <a:schemeClr val="bg1"/>
              </a:solidFill>
            </a:endParaRPr>
          </a:p>
        </p:txBody>
      </p:sp>
    </p:spTree>
    <p:extLst>
      <p:ext uri="{BB962C8B-B14F-4D97-AF65-F5344CB8AC3E}">
        <p14:creationId xmlns:p14="http://schemas.microsoft.com/office/powerpoint/2010/main" val="3775410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6A930-D845-6659-B61C-8B39F33398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66533-131C-643A-08E9-2CB9084FCC09}"/>
              </a:ext>
            </a:extLst>
          </p:cNvPr>
          <p:cNvSpPr>
            <a:spLocks noGrp="1"/>
          </p:cNvSpPr>
          <p:nvPr>
            <p:ph type="title"/>
          </p:nvPr>
        </p:nvSpPr>
        <p:spPr>
          <a:xfrm>
            <a:off x="563336" y="382555"/>
            <a:ext cx="7359993" cy="1427584"/>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Happy Birthday! </a:t>
            </a:r>
          </a:p>
        </p:txBody>
      </p:sp>
      <p:pic>
        <p:nvPicPr>
          <p:cNvPr id="5" name="Picture 4">
            <a:extLst>
              <a:ext uri="{FF2B5EF4-FFF2-40B4-BE49-F238E27FC236}">
                <a16:creationId xmlns:a16="http://schemas.microsoft.com/office/drawing/2014/main" id="{67B5C2A1-5263-30D8-285F-62B0F6A9873B}"/>
              </a:ext>
            </a:extLst>
          </p:cNvPr>
          <p:cNvPicPr>
            <a:picLocks noChangeAspect="1"/>
          </p:cNvPicPr>
          <p:nvPr/>
        </p:nvPicPr>
        <p:blipFill>
          <a:blip r:embed="rId2"/>
          <a:stretch>
            <a:fillRect/>
          </a:stretch>
        </p:blipFill>
        <p:spPr>
          <a:xfrm>
            <a:off x="1620433" y="1472241"/>
            <a:ext cx="5245798" cy="5245798"/>
          </a:xfrm>
          <a:prstGeom prst="rect">
            <a:avLst/>
          </a:prstGeom>
        </p:spPr>
      </p:pic>
      <p:sp>
        <p:nvSpPr>
          <p:cNvPr id="3" name="TextBox 2">
            <a:extLst>
              <a:ext uri="{FF2B5EF4-FFF2-40B4-BE49-F238E27FC236}">
                <a16:creationId xmlns:a16="http://schemas.microsoft.com/office/drawing/2014/main" id="{B4CAE135-0C24-540F-D57E-94D3F79DDB19}"/>
              </a:ext>
            </a:extLst>
          </p:cNvPr>
          <p:cNvSpPr txBox="1"/>
          <p:nvPr/>
        </p:nvSpPr>
        <p:spPr>
          <a:xfrm>
            <a:off x="3108844" y="5251858"/>
            <a:ext cx="2926312" cy="618374"/>
          </a:xfrm>
          <a:prstGeom prst="rect">
            <a:avLst/>
          </a:prstGeom>
          <a:noFill/>
        </p:spPr>
        <p:txBody>
          <a:bodyPr wrap="square" rtlCol="0">
            <a:spAutoFit/>
          </a:bodyPr>
          <a:lstStyle/>
          <a:p>
            <a:pPr>
              <a:lnSpc>
                <a:spcPct val="150000"/>
              </a:lnSpc>
            </a:pPr>
            <a:r>
              <a:rPr lang="en-US" sz="2600" b="1" dirty="0">
                <a:solidFill>
                  <a:srgbClr val="002060"/>
                </a:solidFill>
                <a:latin typeface="Arial" panose="020B0604020202020204" pitchFamily="34" charset="0"/>
                <a:cs typeface="Arial" panose="020B0604020202020204" pitchFamily="34" charset="0"/>
              </a:rPr>
              <a:t>August 18, 2026</a:t>
            </a:r>
          </a:p>
        </p:txBody>
      </p:sp>
    </p:spTree>
    <p:extLst>
      <p:ext uri="{BB962C8B-B14F-4D97-AF65-F5344CB8AC3E}">
        <p14:creationId xmlns:p14="http://schemas.microsoft.com/office/powerpoint/2010/main" val="4054770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98535-9344-EB88-392E-42BCAF77E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AB76B-8ED8-A791-6340-487E34C4A5E7}"/>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Brief History</a:t>
            </a:r>
          </a:p>
        </p:txBody>
      </p:sp>
      <p:sp>
        <p:nvSpPr>
          <p:cNvPr id="3" name="TextBox 2">
            <a:extLst>
              <a:ext uri="{FF2B5EF4-FFF2-40B4-BE49-F238E27FC236}">
                <a16:creationId xmlns:a16="http://schemas.microsoft.com/office/drawing/2014/main" id="{D1C8C9F5-9EA6-55C9-B834-02EA284AE646}"/>
              </a:ext>
            </a:extLst>
          </p:cNvPr>
          <p:cNvSpPr txBox="1"/>
          <p:nvPr/>
        </p:nvSpPr>
        <p:spPr>
          <a:xfrm>
            <a:off x="563336" y="1422272"/>
            <a:ext cx="8017328" cy="4708981"/>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2002-2003</a:t>
            </a:r>
            <a:r>
              <a:rPr lang="en-US" sz="2800" dirty="0">
                <a:solidFill>
                  <a:srgbClr val="002060"/>
                </a:solidFill>
                <a:latin typeface="Arial" panose="020B0604020202020204" pitchFamily="34" charset="0"/>
                <a:cs typeface="Arial" panose="020B0604020202020204" pitchFamily="34" charset="0"/>
              </a:rPr>
              <a:t> – I attended 2 significant meetings that jump-started our quest for a Quitline in SC.</a:t>
            </a:r>
          </a:p>
          <a:p>
            <a:endParaRPr lang="en-US" sz="1000"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600" b="1" dirty="0">
                <a:solidFill>
                  <a:srgbClr val="002060"/>
                </a:solidFill>
                <a:latin typeface="Arial" panose="020B0604020202020204" pitchFamily="34" charset="0"/>
                <a:cs typeface="Arial" panose="020B0604020202020204" pitchFamily="34" charset="0"/>
              </a:rPr>
              <a:t>Arizona gathering: </a:t>
            </a:r>
            <a:r>
              <a:rPr lang="en-US" sz="2600" i="1" dirty="0">
                <a:solidFill>
                  <a:srgbClr val="002060"/>
                </a:solidFill>
                <a:latin typeface="Arial" panose="020B0604020202020204" pitchFamily="34" charset="0"/>
                <a:cs typeface="Arial" panose="020B0604020202020204" pitchFamily="34" charset="0"/>
              </a:rPr>
              <a:t>met Linda Bailey (NAQC founder and former CEO), learned about Quitlines for the first time, and SC was one of the original states that helped launch the North American Quitline Consortium (NAQC).</a:t>
            </a:r>
          </a:p>
          <a:p>
            <a:pPr lvl="1"/>
            <a:endParaRPr lang="en-US" sz="2600"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600" b="1" dirty="0">
                <a:solidFill>
                  <a:srgbClr val="002060"/>
                </a:solidFill>
                <a:latin typeface="Arial" panose="020B0604020202020204" pitchFamily="34" charset="0"/>
                <a:cs typeface="Arial" panose="020B0604020202020204" pitchFamily="34" charset="0"/>
              </a:rPr>
              <a:t>CDC/NCI meeting: </a:t>
            </a:r>
            <a:r>
              <a:rPr lang="en-US" sz="2600" i="1" dirty="0">
                <a:solidFill>
                  <a:srgbClr val="002060"/>
                </a:solidFill>
                <a:latin typeface="Arial" panose="020B0604020202020204" pitchFamily="34" charset="0"/>
                <a:cs typeface="Arial" panose="020B0604020202020204" pitchFamily="34" charset="0"/>
              </a:rPr>
              <a:t>learned about the newly proposed 1-800-QUIT-NOW toll free line to be offered nationwide. </a:t>
            </a:r>
            <a:endParaRPr lang="en-US" sz="2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2216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06251-1DA8-2E88-678A-A9AA91D44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B14F5-3B32-FAC5-586A-D3023E22A668}"/>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Brief History</a:t>
            </a:r>
          </a:p>
        </p:txBody>
      </p:sp>
      <p:sp>
        <p:nvSpPr>
          <p:cNvPr id="3" name="TextBox 2">
            <a:extLst>
              <a:ext uri="{FF2B5EF4-FFF2-40B4-BE49-F238E27FC236}">
                <a16:creationId xmlns:a16="http://schemas.microsoft.com/office/drawing/2014/main" id="{1ECC503D-B7AB-3220-28A9-11FF3DDF2466}"/>
              </a:ext>
            </a:extLst>
          </p:cNvPr>
          <p:cNvSpPr txBox="1"/>
          <p:nvPr/>
        </p:nvSpPr>
        <p:spPr>
          <a:xfrm>
            <a:off x="563336" y="1459593"/>
            <a:ext cx="8017328" cy="4708981"/>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2004-2005 </a:t>
            </a:r>
            <a:r>
              <a:rPr lang="en-US" sz="2800" dirty="0">
                <a:solidFill>
                  <a:srgbClr val="002060"/>
                </a:solidFill>
                <a:latin typeface="Arial" panose="020B0604020202020204" pitchFamily="34" charset="0"/>
                <a:cs typeface="Arial" panose="020B0604020202020204" pitchFamily="34" charset="0"/>
              </a:rPr>
              <a:t>–</a:t>
            </a:r>
            <a:r>
              <a:rPr lang="en-US" sz="2800" b="1" dirty="0">
                <a:solidFill>
                  <a:srgbClr val="002060"/>
                </a:solidFill>
                <a:latin typeface="Arial" panose="020B0604020202020204" pitchFamily="34" charset="0"/>
                <a:cs typeface="Arial" panose="020B0604020202020204" pitchFamily="34" charset="0"/>
              </a:rPr>
              <a:t> </a:t>
            </a:r>
            <a:r>
              <a:rPr lang="en-US" sz="2800" dirty="0">
                <a:solidFill>
                  <a:srgbClr val="002060"/>
                </a:solidFill>
                <a:latin typeface="Arial" panose="020B0604020202020204" pitchFamily="34" charset="0"/>
                <a:cs typeface="Arial" panose="020B0604020202020204" pitchFamily="34" charset="0"/>
              </a:rPr>
              <a:t>took advantage of NCI’s toll-free line as a temporary Quitline substitute. </a:t>
            </a:r>
          </a:p>
          <a:p>
            <a:endParaRPr lang="en-US" sz="1000"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600" b="1" dirty="0">
                <a:solidFill>
                  <a:srgbClr val="002060"/>
                </a:solidFill>
                <a:latin typeface="Arial" panose="020B0604020202020204" pitchFamily="34" charset="0"/>
                <a:cs typeface="Arial" panose="020B0604020202020204" pitchFamily="34" charset="0"/>
              </a:rPr>
              <a:t>1-877-44U-QUIT: </a:t>
            </a:r>
            <a:r>
              <a:rPr lang="en-US" sz="2600" i="1" dirty="0">
                <a:solidFill>
                  <a:srgbClr val="002060"/>
                </a:solidFill>
                <a:latin typeface="Arial" panose="020B0604020202020204" pitchFamily="34" charset="0"/>
                <a:cs typeface="Arial" panose="020B0604020202020204" pitchFamily="34" charset="0"/>
              </a:rPr>
              <a:t>adopted this number for the SC Tobacco Quitline – still in operation today as the National Cancer Institute’s smoking quitline. </a:t>
            </a:r>
          </a:p>
          <a:p>
            <a:pPr marL="914400" lvl="1" indent="-457200">
              <a:buFont typeface="Wingdings" panose="05000000000000000000" pitchFamily="2" charset="2"/>
              <a:buChar char="Ø"/>
            </a:pPr>
            <a:endParaRPr lang="en-US" sz="2600" b="1"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600" b="1" dirty="0">
                <a:solidFill>
                  <a:srgbClr val="002060"/>
                </a:solidFill>
                <a:latin typeface="Arial" panose="020B0604020202020204" pitchFamily="34" charset="0"/>
                <a:cs typeface="Arial" panose="020B0604020202020204" pitchFamily="34" charset="0"/>
              </a:rPr>
              <a:t>American Legacy Foundation: </a:t>
            </a:r>
            <a:r>
              <a:rPr lang="en-US" sz="2600" i="1" dirty="0">
                <a:solidFill>
                  <a:srgbClr val="002060"/>
                </a:solidFill>
                <a:latin typeface="Arial" panose="020B0604020202020204" pitchFamily="34" charset="0"/>
                <a:cs typeface="Arial" panose="020B0604020202020204" pitchFamily="34" charset="0"/>
              </a:rPr>
              <a:t>received seed funding from ALF to operate a skeleton version of our Quitline and support implementing 1-877-44U-QUIT.  </a:t>
            </a:r>
            <a:endParaRPr lang="en-US" sz="2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8820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78B3D-7DB7-79F1-FFE4-3D41B19C4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6BC20-3DAC-87F9-9502-FAD43DA6AEE8}"/>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Brief History</a:t>
            </a:r>
          </a:p>
        </p:txBody>
      </p:sp>
      <p:sp>
        <p:nvSpPr>
          <p:cNvPr id="3" name="TextBox 2">
            <a:extLst>
              <a:ext uri="{FF2B5EF4-FFF2-40B4-BE49-F238E27FC236}">
                <a16:creationId xmlns:a16="http://schemas.microsoft.com/office/drawing/2014/main" id="{8D19EC54-7F29-C59E-79ED-B66AF43B666B}"/>
              </a:ext>
            </a:extLst>
          </p:cNvPr>
          <p:cNvSpPr txBox="1"/>
          <p:nvPr/>
        </p:nvSpPr>
        <p:spPr>
          <a:xfrm>
            <a:off x="563336" y="1403610"/>
            <a:ext cx="8282084" cy="5170646"/>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2006-current </a:t>
            </a:r>
            <a:r>
              <a:rPr lang="en-US" sz="2800" dirty="0">
                <a:solidFill>
                  <a:srgbClr val="002060"/>
                </a:solidFill>
                <a:latin typeface="Arial" panose="020B0604020202020204" pitchFamily="34" charset="0"/>
                <a:cs typeface="Arial" panose="020B0604020202020204" pitchFamily="34" charset="0"/>
              </a:rPr>
              <a:t>–</a:t>
            </a:r>
            <a:r>
              <a:rPr lang="en-US" sz="2800" b="1" dirty="0">
                <a:solidFill>
                  <a:srgbClr val="002060"/>
                </a:solidFill>
                <a:latin typeface="Arial" panose="020B0604020202020204" pitchFamily="34" charset="0"/>
                <a:cs typeface="Arial" panose="020B0604020202020204" pitchFamily="34" charset="0"/>
              </a:rPr>
              <a:t> </a:t>
            </a:r>
            <a:r>
              <a:rPr lang="en-US" sz="2800" dirty="0">
                <a:solidFill>
                  <a:srgbClr val="002060"/>
                </a:solidFill>
                <a:latin typeface="Arial" panose="020B0604020202020204" pitchFamily="34" charset="0"/>
                <a:cs typeface="Arial" panose="020B0604020202020204" pitchFamily="34" charset="0"/>
              </a:rPr>
              <a:t>launched our official statewide SC Tobacco Quitline with federal funding support. </a:t>
            </a:r>
          </a:p>
          <a:p>
            <a:endParaRPr lang="en-US" sz="1000"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200" b="1" dirty="0">
                <a:solidFill>
                  <a:srgbClr val="002060"/>
                </a:solidFill>
                <a:latin typeface="Arial" panose="020B0604020202020204" pitchFamily="34" charset="0"/>
                <a:cs typeface="Arial" panose="020B0604020202020204" pitchFamily="34" charset="0"/>
              </a:rPr>
              <a:t>1-800-QUIT-NOW: </a:t>
            </a:r>
            <a:r>
              <a:rPr lang="en-US" sz="2200" i="1" dirty="0">
                <a:solidFill>
                  <a:srgbClr val="002060"/>
                </a:solidFill>
                <a:latin typeface="Arial" panose="020B0604020202020204" pitchFamily="34" charset="0"/>
                <a:cs typeface="Arial" panose="020B0604020202020204" pitchFamily="34" charset="0"/>
              </a:rPr>
              <a:t>adopted the new national toll-free portal as South Carolina’s official Quitline phone number. Branded all of our materials with 1-800-QUIT-NOW. </a:t>
            </a:r>
          </a:p>
          <a:p>
            <a:pPr lvl="1"/>
            <a:endParaRPr lang="en-US" sz="2200" b="1"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200" b="1" dirty="0">
                <a:solidFill>
                  <a:srgbClr val="002060"/>
                </a:solidFill>
                <a:latin typeface="Arial" panose="020B0604020202020204" pitchFamily="34" charset="0"/>
                <a:cs typeface="Arial" panose="020B0604020202020204" pitchFamily="34" charset="0"/>
              </a:rPr>
              <a:t>CDC Supplemental Funding: </a:t>
            </a:r>
            <a:r>
              <a:rPr lang="en-US" sz="2200" i="1" dirty="0">
                <a:solidFill>
                  <a:srgbClr val="002060"/>
                </a:solidFill>
                <a:latin typeface="Arial" panose="020B0604020202020204" pitchFamily="34" charset="0"/>
                <a:cs typeface="Arial" panose="020B0604020202020204" pitchFamily="34" charset="0"/>
              </a:rPr>
              <a:t>secured our first state level procurement for a new Quitline with CDC funding of $250,000. </a:t>
            </a:r>
          </a:p>
          <a:p>
            <a:pPr lvl="1"/>
            <a:endParaRPr lang="en-US" sz="2200" i="1" dirty="0">
              <a:solidFill>
                <a:srgbClr val="002060"/>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US" sz="2200" b="1" dirty="0">
                <a:solidFill>
                  <a:srgbClr val="002060"/>
                </a:solidFill>
                <a:latin typeface="Arial" panose="020B0604020202020204" pitchFamily="34" charset="0"/>
                <a:cs typeface="Arial" panose="020B0604020202020204" pitchFamily="34" charset="0"/>
              </a:rPr>
              <a:t>State Tobacco Prevention and Cessation Trust Fund: </a:t>
            </a:r>
            <a:r>
              <a:rPr lang="en-US" sz="2200" i="1" dirty="0">
                <a:solidFill>
                  <a:srgbClr val="002060"/>
                </a:solidFill>
                <a:latin typeface="Arial" panose="020B0604020202020204" pitchFamily="34" charset="0"/>
                <a:cs typeface="Arial" panose="020B0604020202020204" pitchFamily="34" charset="0"/>
              </a:rPr>
              <a:t>funding for the Quitline greatly expanded with the funds earmarked to DHEC from the FY2012 cigarette tax increase. </a:t>
            </a:r>
            <a:r>
              <a:rPr lang="en-US" sz="2200" b="1" dirty="0">
                <a:solidFill>
                  <a:srgbClr val="00206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49619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432F3-B30B-E475-921F-240DDEC26D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7A5B12-FEB3-85D8-3226-64B5C86D11DC}"/>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Behind the Scenes 1</a:t>
            </a:r>
          </a:p>
        </p:txBody>
      </p:sp>
      <p:sp>
        <p:nvSpPr>
          <p:cNvPr id="4" name="Content Placeholder 3">
            <a:extLst>
              <a:ext uri="{FF2B5EF4-FFF2-40B4-BE49-F238E27FC236}">
                <a16:creationId xmlns:a16="http://schemas.microsoft.com/office/drawing/2014/main" id="{5FC083AF-BD21-E6B9-0B2A-AC35F70119E8}"/>
              </a:ext>
            </a:extLst>
          </p:cNvPr>
          <p:cNvSpPr>
            <a:spLocks noGrp="1"/>
          </p:cNvSpPr>
          <p:nvPr>
            <p:ph idx="1"/>
          </p:nvPr>
        </p:nvSpPr>
        <p:spPr>
          <a:xfrm>
            <a:off x="628650" y="1825625"/>
            <a:ext cx="7886700" cy="4351338"/>
          </a:xfrm>
        </p:spPr>
        <p:txBody>
          <a:bodyPr>
            <a:noAutofit/>
          </a:bodyPr>
          <a:lstStyle/>
          <a:p>
            <a:pPr marL="0" indent="0">
              <a:buNone/>
            </a:pPr>
            <a:r>
              <a:rPr lang="en-US" sz="2400" b="1" dirty="0">
                <a:solidFill>
                  <a:srgbClr val="002060"/>
                </a:solidFill>
                <a:latin typeface="Arial" panose="020B0604020202020204" pitchFamily="34" charset="0"/>
                <a:cs typeface="Arial" panose="020B0604020202020204" pitchFamily="34" charset="0"/>
              </a:rPr>
              <a:t>What most people don’t know about the Quitline:</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Our budget has ranged from a low of $250,000 to a high of $35 million.</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Today, with a slightly scaled back budget, we continue to have one of the nation’s most successful Quitlines thanks to continued state funding under the Tobacco Prevention and Cessation Trust fund.</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And this is all without the historic Tobacco Settlement Funding.</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If our Quitline was federally funded, we would have had to shut it down last April. So, we have immense gratitude for our wonderful statewide non-profit advocates that worked so hard to secure state funding from the cig tax increase. </a:t>
            </a:r>
          </a:p>
        </p:txBody>
      </p:sp>
    </p:spTree>
    <p:extLst>
      <p:ext uri="{BB962C8B-B14F-4D97-AF65-F5344CB8AC3E}">
        <p14:creationId xmlns:p14="http://schemas.microsoft.com/office/powerpoint/2010/main" val="223323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A8952-EBD9-69EC-1E66-2C93A59FFD73}"/>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DEDADEA-CC46-14E9-5916-6CA3F21D61D4}"/>
              </a:ext>
            </a:extLst>
          </p:cNvPr>
          <p:cNvPicPr>
            <a:picLocks noGrp="1" noChangeAspect="1"/>
          </p:cNvPicPr>
          <p:nvPr>
            <p:ph sz="half" idx="2"/>
          </p:nvPr>
        </p:nvPicPr>
        <p:blipFill>
          <a:blip r:embed="rId2"/>
          <a:stretch>
            <a:fillRect/>
          </a:stretch>
        </p:blipFill>
        <p:spPr>
          <a:xfrm>
            <a:off x="628651" y="4137944"/>
            <a:ext cx="4045986" cy="2638686"/>
          </a:xfrm>
          <a:prstGeom prst="rect">
            <a:avLst/>
          </a:prstGeom>
        </p:spPr>
      </p:pic>
      <p:sp>
        <p:nvSpPr>
          <p:cNvPr id="3" name="Title 2">
            <a:extLst>
              <a:ext uri="{FF2B5EF4-FFF2-40B4-BE49-F238E27FC236}">
                <a16:creationId xmlns:a16="http://schemas.microsoft.com/office/drawing/2014/main" id="{9995A48F-48E8-8487-5670-EEC9C1A90DE1}"/>
              </a:ext>
            </a:extLst>
          </p:cNvPr>
          <p:cNvSpPr>
            <a:spLocks noGrp="1"/>
          </p:cNvSpPr>
          <p:nvPr>
            <p:ph type="title"/>
          </p:nvPr>
        </p:nvSpPr>
        <p:spPr/>
        <p:txBody>
          <a:bodyPr>
            <a:normAutofit/>
          </a:bodyPr>
          <a:lstStyle/>
          <a:p>
            <a:r>
              <a:rPr lang="en-US" sz="5400" dirty="0">
                <a:solidFill>
                  <a:srgbClr val="002060"/>
                </a:solidFill>
                <a:latin typeface="Arial" panose="020B0604020202020204" pitchFamily="34" charset="0"/>
                <a:cs typeface="Arial" panose="020B0604020202020204" pitchFamily="34" charset="0"/>
              </a:rPr>
              <a:t>Behind the Scenes 2</a:t>
            </a:r>
          </a:p>
        </p:txBody>
      </p:sp>
      <p:sp>
        <p:nvSpPr>
          <p:cNvPr id="4" name="Content Placeholder 3">
            <a:extLst>
              <a:ext uri="{FF2B5EF4-FFF2-40B4-BE49-F238E27FC236}">
                <a16:creationId xmlns:a16="http://schemas.microsoft.com/office/drawing/2014/main" id="{00B9A52D-F166-DA40-001B-C597DE01D08B}"/>
              </a:ext>
            </a:extLst>
          </p:cNvPr>
          <p:cNvSpPr>
            <a:spLocks noGrp="1"/>
          </p:cNvSpPr>
          <p:nvPr>
            <p:ph sz="half" idx="1"/>
          </p:nvPr>
        </p:nvSpPr>
        <p:spPr>
          <a:xfrm>
            <a:off x="489856" y="1486207"/>
            <a:ext cx="8164287" cy="2759221"/>
          </a:xfrm>
        </p:spPr>
        <p:txBody>
          <a:bodyPr>
            <a:normAutofit fontScale="85000" lnSpcReduction="10000"/>
          </a:bodyPr>
          <a:lstStyle/>
          <a:p>
            <a:pPr marL="0" indent="0">
              <a:lnSpc>
                <a:spcPct val="120000"/>
              </a:lnSpc>
              <a:buNone/>
            </a:pPr>
            <a:r>
              <a:rPr lang="en-US" sz="2800" b="1" dirty="0">
                <a:solidFill>
                  <a:srgbClr val="002060"/>
                </a:solidFill>
                <a:latin typeface="Arial" panose="020B0604020202020204" pitchFamily="34" charset="0"/>
                <a:cs typeface="Arial" panose="020B0604020202020204" pitchFamily="34" charset="0"/>
              </a:rPr>
              <a:t>What most people don’t know about the Quitline:</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Operational changes: (from a large call center located in downtown Seattle with live coaches working with participants from their counseling offices to a 100% remote staff using a virtual platform with 24/7 access to live coaches and connections via online/digital and mobile devices). </a:t>
            </a:r>
          </a:p>
          <a:p>
            <a:pPr>
              <a:lnSpc>
                <a:spcPct val="120000"/>
              </a:lnSpc>
              <a:buFont typeface="Wingdings" panose="05000000000000000000" pitchFamily="2" charset="2"/>
              <a:buChar char="§"/>
            </a:pPr>
            <a:r>
              <a:rPr lang="en-US" sz="2000" i="1" dirty="0">
                <a:solidFill>
                  <a:srgbClr val="002060"/>
                </a:solidFill>
                <a:latin typeface="Arial" panose="020B0604020202020204" pitchFamily="34" charset="0"/>
                <a:cs typeface="Arial" panose="020B0604020202020204" pitchFamily="34" charset="0"/>
              </a:rPr>
              <a:t>Started out with live call sessions offered between 8:00am and 8:00pm; then advanced to available support 24 hours a day, 7 days a week. Closed on major holidays, but open on New Year’s day to serve those making a resolution to quit. </a:t>
            </a:r>
          </a:p>
        </p:txBody>
      </p:sp>
      <p:pic>
        <p:nvPicPr>
          <p:cNvPr id="8" name="Picture 7">
            <a:extLst>
              <a:ext uri="{FF2B5EF4-FFF2-40B4-BE49-F238E27FC236}">
                <a16:creationId xmlns:a16="http://schemas.microsoft.com/office/drawing/2014/main" id="{ED6B1DAC-F200-A25C-07DA-C81C26538BEC}"/>
              </a:ext>
            </a:extLst>
          </p:cNvPr>
          <p:cNvPicPr>
            <a:picLocks noChangeAspect="1"/>
          </p:cNvPicPr>
          <p:nvPr/>
        </p:nvPicPr>
        <p:blipFill>
          <a:blip r:embed="rId3"/>
          <a:stretch>
            <a:fillRect/>
          </a:stretch>
        </p:blipFill>
        <p:spPr>
          <a:xfrm>
            <a:off x="4696116" y="4137944"/>
            <a:ext cx="3958027" cy="2638685"/>
          </a:xfrm>
          <a:prstGeom prst="rect">
            <a:avLst/>
          </a:prstGeom>
        </p:spPr>
      </p:pic>
    </p:spTree>
    <p:extLst>
      <p:ext uri="{BB962C8B-B14F-4D97-AF65-F5344CB8AC3E}">
        <p14:creationId xmlns:p14="http://schemas.microsoft.com/office/powerpoint/2010/main" val="2750778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B593-430F-7F5F-CF40-CD0DE446A5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87B5AF-1CE3-AF87-F041-4DA6448060F8}"/>
              </a:ext>
            </a:extLst>
          </p:cNvPr>
          <p:cNvSpPr>
            <a:spLocks noGrp="1"/>
          </p:cNvSpPr>
          <p:nvPr>
            <p:ph type="title"/>
          </p:nvPr>
        </p:nvSpPr>
        <p:spPr>
          <a:xfrm>
            <a:off x="628650" y="362062"/>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Behind the Scenes 3</a:t>
            </a:r>
          </a:p>
        </p:txBody>
      </p:sp>
      <p:sp>
        <p:nvSpPr>
          <p:cNvPr id="4" name="Content Placeholder 3">
            <a:extLst>
              <a:ext uri="{FF2B5EF4-FFF2-40B4-BE49-F238E27FC236}">
                <a16:creationId xmlns:a16="http://schemas.microsoft.com/office/drawing/2014/main" id="{0FD91B23-C723-70B6-5C20-89958799296F}"/>
              </a:ext>
            </a:extLst>
          </p:cNvPr>
          <p:cNvSpPr>
            <a:spLocks noGrp="1"/>
          </p:cNvSpPr>
          <p:nvPr>
            <p:ph idx="1"/>
          </p:nvPr>
        </p:nvSpPr>
        <p:spPr>
          <a:xfrm>
            <a:off x="628650" y="1561108"/>
            <a:ext cx="7886700" cy="2760013"/>
          </a:xfrm>
        </p:spPr>
        <p:txBody>
          <a:bodyPr>
            <a:normAutofit fontScale="77500" lnSpcReduction="20000"/>
          </a:bodyPr>
          <a:lstStyle/>
          <a:p>
            <a:pPr marL="0" indent="0">
              <a:lnSpc>
                <a:spcPct val="120000"/>
              </a:lnSpc>
              <a:buNone/>
            </a:pPr>
            <a:r>
              <a:rPr lang="en-US" sz="3100" b="1" dirty="0">
                <a:solidFill>
                  <a:srgbClr val="002060"/>
                </a:solidFill>
                <a:latin typeface="Arial" panose="020B0604020202020204" pitchFamily="34" charset="0"/>
                <a:cs typeface="Arial" panose="020B0604020202020204" pitchFamily="34" charset="0"/>
              </a:rPr>
              <a:t>What most people don’t know about the Quitline:</a:t>
            </a:r>
          </a:p>
          <a:p>
            <a:pPr>
              <a:lnSpc>
                <a:spcPct val="120000"/>
              </a:lnSpc>
              <a:buFont typeface="Wingdings" panose="05000000000000000000" pitchFamily="2" charset="2"/>
              <a:buChar char="§"/>
            </a:pPr>
            <a:r>
              <a:rPr lang="en-US" i="1" dirty="0">
                <a:solidFill>
                  <a:srgbClr val="002060"/>
                </a:solidFill>
                <a:latin typeface="Arial" panose="020B0604020202020204" pitchFamily="34" charset="0"/>
                <a:cs typeface="Arial" panose="020B0604020202020204" pitchFamily="34" charset="0"/>
              </a:rPr>
              <a:t>Business portfolio: (mergers and acquisitions over the years) – began in 2006 with Free &amp; Clear; named changed in May 2011 to Alere Wellbeing, but ownership remained the same. </a:t>
            </a:r>
          </a:p>
          <a:p>
            <a:pPr>
              <a:lnSpc>
                <a:spcPct val="120000"/>
              </a:lnSpc>
              <a:buFont typeface="Wingdings" panose="05000000000000000000" pitchFamily="2" charset="2"/>
              <a:buChar char="§"/>
            </a:pPr>
            <a:r>
              <a:rPr lang="en-US" i="1" dirty="0">
                <a:solidFill>
                  <a:srgbClr val="002060"/>
                </a:solidFill>
                <a:latin typeface="Arial" panose="020B0604020202020204" pitchFamily="34" charset="0"/>
                <a:cs typeface="Arial" panose="020B0604020202020204" pitchFamily="34" charset="0"/>
              </a:rPr>
              <a:t>Alere Health (parent company of Alere Wellbeing) was acquired in 2015 by Optum, Inc., a subsidiary company of United Healthcare. </a:t>
            </a:r>
          </a:p>
          <a:p>
            <a:pPr>
              <a:lnSpc>
                <a:spcPct val="120000"/>
              </a:lnSpc>
              <a:buFont typeface="Wingdings" panose="05000000000000000000" pitchFamily="2" charset="2"/>
              <a:buChar char="§"/>
            </a:pPr>
            <a:r>
              <a:rPr lang="en-US" i="1" dirty="0">
                <a:solidFill>
                  <a:srgbClr val="002060"/>
                </a:solidFill>
                <a:latin typeface="Arial" panose="020B0604020202020204" pitchFamily="34" charset="0"/>
                <a:cs typeface="Arial" panose="020B0604020202020204" pitchFamily="34" charset="0"/>
              </a:rPr>
              <a:t>In 2022, Optum created a “joint venture” business relationship with Red Ventures (Fort Mill, SC-multi-billion-dollar privately held company that owns a number of health brands), which became </a:t>
            </a:r>
            <a:r>
              <a:rPr lang="en-US" b="1" i="1" dirty="0">
                <a:solidFill>
                  <a:srgbClr val="002060"/>
                </a:solidFill>
                <a:latin typeface="Arial" panose="020B0604020202020204" pitchFamily="34" charset="0"/>
                <a:cs typeface="Arial" panose="020B0604020202020204" pitchFamily="34" charset="0"/>
              </a:rPr>
              <a:t>RVO Health, our current Quitline vendor</a:t>
            </a:r>
            <a:r>
              <a:rPr lang="en-US" i="1" dirty="0">
                <a:solidFill>
                  <a:srgbClr val="002060"/>
                </a:solidFill>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8D16D921-D4E5-5DFF-B9C3-2C3E8B553001}"/>
              </a:ext>
            </a:extLst>
          </p:cNvPr>
          <p:cNvPicPr>
            <a:picLocks noChangeAspect="1"/>
          </p:cNvPicPr>
          <p:nvPr/>
        </p:nvPicPr>
        <p:blipFill>
          <a:blip r:embed="rId2"/>
          <a:stretch>
            <a:fillRect/>
          </a:stretch>
        </p:blipFill>
        <p:spPr>
          <a:xfrm>
            <a:off x="2042704" y="4450702"/>
            <a:ext cx="1035584" cy="1035584"/>
          </a:xfrm>
          <a:prstGeom prst="rect">
            <a:avLst/>
          </a:prstGeom>
        </p:spPr>
      </p:pic>
      <p:pic>
        <p:nvPicPr>
          <p:cNvPr id="7" name="Picture 6">
            <a:extLst>
              <a:ext uri="{FF2B5EF4-FFF2-40B4-BE49-F238E27FC236}">
                <a16:creationId xmlns:a16="http://schemas.microsoft.com/office/drawing/2014/main" id="{0EE7FA61-6603-85F3-166D-CEBF359C90B7}"/>
              </a:ext>
            </a:extLst>
          </p:cNvPr>
          <p:cNvPicPr>
            <a:picLocks noChangeAspect="1"/>
          </p:cNvPicPr>
          <p:nvPr/>
        </p:nvPicPr>
        <p:blipFill>
          <a:blip r:embed="rId3"/>
          <a:stretch>
            <a:fillRect/>
          </a:stretch>
        </p:blipFill>
        <p:spPr>
          <a:xfrm>
            <a:off x="490085" y="4378477"/>
            <a:ext cx="1035584" cy="1035584"/>
          </a:xfrm>
          <a:prstGeom prst="rect">
            <a:avLst/>
          </a:prstGeom>
        </p:spPr>
      </p:pic>
      <p:pic>
        <p:nvPicPr>
          <p:cNvPr id="9" name="Picture 8">
            <a:extLst>
              <a:ext uri="{FF2B5EF4-FFF2-40B4-BE49-F238E27FC236}">
                <a16:creationId xmlns:a16="http://schemas.microsoft.com/office/drawing/2014/main" id="{DDB7B3F8-DACA-C752-B9E3-CA2220B05361}"/>
              </a:ext>
            </a:extLst>
          </p:cNvPr>
          <p:cNvPicPr>
            <a:picLocks noChangeAspect="1"/>
          </p:cNvPicPr>
          <p:nvPr/>
        </p:nvPicPr>
        <p:blipFill>
          <a:blip r:embed="rId4"/>
          <a:stretch>
            <a:fillRect/>
          </a:stretch>
        </p:blipFill>
        <p:spPr>
          <a:xfrm>
            <a:off x="3664195" y="4545476"/>
            <a:ext cx="2269960" cy="696465"/>
          </a:xfrm>
          <a:prstGeom prst="rect">
            <a:avLst/>
          </a:prstGeom>
        </p:spPr>
      </p:pic>
      <p:pic>
        <p:nvPicPr>
          <p:cNvPr id="11" name="Picture 10">
            <a:extLst>
              <a:ext uri="{FF2B5EF4-FFF2-40B4-BE49-F238E27FC236}">
                <a16:creationId xmlns:a16="http://schemas.microsoft.com/office/drawing/2014/main" id="{2EFC1827-B616-DF37-A943-FD3F1FADE858}"/>
              </a:ext>
            </a:extLst>
          </p:cNvPr>
          <p:cNvPicPr>
            <a:picLocks noChangeAspect="1"/>
          </p:cNvPicPr>
          <p:nvPr/>
        </p:nvPicPr>
        <p:blipFill>
          <a:blip r:embed="rId5"/>
          <a:stretch>
            <a:fillRect/>
          </a:stretch>
        </p:blipFill>
        <p:spPr>
          <a:xfrm>
            <a:off x="6586690" y="4968494"/>
            <a:ext cx="2099874" cy="324142"/>
          </a:xfrm>
          <a:prstGeom prst="rect">
            <a:avLst/>
          </a:prstGeom>
        </p:spPr>
      </p:pic>
      <p:sp>
        <p:nvSpPr>
          <p:cNvPr id="14" name="Arrow: Right 13">
            <a:extLst>
              <a:ext uri="{FF2B5EF4-FFF2-40B4-BE49-F238E27FC236}">
                <a16:creationId xmlns:a16="http://schemas.microsoft.com/office/drawing/2014/main" id="{AC526157-244A-152E-0D2D-F38EA11F0A2F}"/>
              </a:ext>
            </a:extLst>
          </p:cNvPr>
          <p:cNvSpPr/>
          <p:nvPr/>
        </p:nvSpPr>
        <p:spPr>
          <a:xfrm>
            <a:off x="1371408" y="4938691"/>
            <a:ext cx="670266" cy="418014"/>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6506C8F-E7FF-ABB5-3472-9F116AB237D6}"/>
              </a:ext>
            </a:extLst>
          </p:cNvPr>
          <p:cNvPicPr>
            <a:picLocks noChangeAspect="1"/>
          </p:cNvPicPr>
          <p:nvPr/>
        </p:nvPicPr>
        <p:blipFill>
          <a:blip r:embed="rId6"/>
          <a:stretch>
            <a:fillRect/>
          </a:stretch>
        </p:blipFill>
        <p:spPr>
          <a:xfrm>
            <a:off x="3145373" y="4938691"/>
            <a:ext cx="688908" cy="457240"/>
          </a:xfrm>
          <a:prstGeom prst="rect">
            <a:avLst/>
          </a:prstGeom>
        </p:spPr>
      </p:pic>
      <p:pic>
        <p:nvPicPr>
          <p:cNvPr id="18" name="Picture 17">
            <a:extLst>
              <a:ext uri="{FF2B5EF4-FFF2-40B4-BE49-F238E27FC236}">
                <a16:creationId xmlns:a16="http://schemas.microsoft.com/office/drawing/2014/main" id="{3AB8E1D3-33D5-698E-A1EC-D3FF42875562}"/>
              </a:ext>
            </a:extLst>
          </p:cNvPr>
          <p:cNvPicPr>
            <a:picLocks noChangeAspect="1"/>
          </p:cNvPicPr>
          <p:nvPr/>
        </p:nvPicPr>
        <p:blipFill>
          <a:blip r:embed="rId6"/>
          <a:stretch>
            <a:fillRect/>
          </a:stretch>
        </p:blipFill>
        <p:spPr>
          <a:xfrm>
            <a:off x="5865133" y="4938691"/>
            <a:ext cx="688908" cy="457240"/>
          </a:xfrm>
          <a:prstGeom prst="rect">
            <a:avLst/>
          </a:prstGeom>
        </p:spPr>
      </p:pic>
    </p:spTree>
    <p:extLst>
      <p:ext uri="{BB962C8B-B14F-4D97-AF65-F5344CB8AC3E}">
        <p14:creationId xmlns:p14="http://schemas.microsoft.com/office/powerpoint/2010/main" val="4011568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4CAA-2C13-2DE5-4D9F-E1BBDC66BDE5}"/>
            </a:ext>
          </a:extLst>
        </p:cNvPr>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CB16420D-E3A8-9281-9156-37DA507BBD18}"/>
              </a:ext>
            </a:extLst>
          </p:cNvPr>
          <p:cNvPicPr>
            <a:picLocks noGrp="1" noChangeAspect="1"/>
          </p:cNvPicPr>
          <p:nvPr>
            <p:ph sz="half" idx="2"/>
          </p:nvPr>
        </p:nvPicPr>
        <p:blipFill>
          <a:blip r:embed="rId2"/>
          <a:stretch>
            <a:fillRect/>
          </a:stretch>
        </p:blipFill>
        <p:spPr>
          <a:xfrm>
            <a:off x="440650" y="1777433"/>
            <a:ext cx="7299095" cy="4869075"/>
          </a:xfrm>
          <a:prstGeom prst="rect">
            <a:avLst/>
          </a:prstGeom>
          <a:ln w="38100">
            <a:solidFill>
              <a:schemeClr val="accent2"/>
            </a:solidFill>
          </a:ln>
        </p:spPr>
      </p:pic>
      <p:sp>
        <p:nvSpPr>
          <p:cNvPr id="3" name="Title 2">
            <a:extLst>
              <a:ext uri="{FF2B5EF4-FFF2-40B4-BE49-F238E27FC236}">
                <a16:creationId xmlns:a16="http://schemas.microsoft.com/office/drawing/2014/main" id="{46A36DC8-C0B0-540D-6804-AF6CC16FB8F7}"/>
              </a:ext>
            </a:extLst>
          </p:cNvPr>
          <p:cNvSpPr>
            <a:spLocks noGrp="1"/>
          </p:cNvSpPr>
          <p:nvPr>
            <p:ph type="title"/>
          </p:nvPr>
        </p:nvSpPr>
        <p:spPr>
          <a:xfrm>
            <a:off x="440650" y="450747"/>
            <a:ext cx="7299094" cy="1325563"/>
          </a:xfrm>
          <a:solidFill>
            <a:schemeClr val="bg1"/>
          </a:solidFill>
          <a:ln w="57150">
            <a:solidFill>
              <a:schemeClr val="accent2"/>
            </a:solidFill>
          </a:ln>
        </p:spPr>
        <p:txBody>
          <a:bodyPr>
            <a:noAutofit/>
          </a:bodyPr>
          <a:lstStyle/>
          <a:p>
            <a:pPr algn="ctr"/>
            <a:r>
              <a:rPr lang="en-US" sz="7200" dirty="0">
                <a:solidFill>
                  <a:srgbClr val="002060"/>
                </a:solidFill>
                <a:latin typeface="Arial" panose="020B0604020202020204" pitchFamily="34" charset="0"/>
                <a:cs typeface="Arial" panose="020B0604020202020204" pitchFamily="34" charset="0"/>
              </a:rPr>
              <a:t>OUR PRESENT</a:t>
            </a:r>
            <a:endParaRPr lang="en-US" sz="7200" dirty="0">
              <a:solidFill>
                <a:srgbClr val="002060"/>
              </a:solidFill>
            </a:endParaRPr>
          </a:p>
        </p:txBody>
      </p:sp>
      <p:sp>
        <p:nvSpPr>
          <p:cNvPr id="8" name="Content Placeholder 7">
            <a:extLst>
              <a:ext uri="{FF2B5EF4-FFF2-40B4-BE49-F238E27FC236}">
                <a16:creationId xmlns:a16="http://schemas.microsoft.com/office/drawing/2014/main" id="{848CBFAA-C6BE-495A-E7D0-39CC0C60A4B4}"/>
              </a:ext>
            </a:extLst>
          </p:cNvPr>
          <p:cNvSpPr>
            <a:spLocks noGrp="1"/>
          </p:cNvSpPr>
          <p:nvPr>
            <p:ph sz="half" idx="1"/>
          </p:nvPr>
        </p:nvSpPr>
        <p:spPr>
          <a:xfrm>
            <a:off x="576941" y="2965789"/>
            <a:ext cx="3744687" cy="3541032"/>
          </a:xfrm>
          <a:ln w="57150">
            <a:noFill/>
          </a:ln>
        </p:spPr>
        <p:txBody>
          <a:bodyPr>
            <a:normAutofit fontScale="92500"/>
          </a:bodyPr>
          <a:lstStyle/>
          <a:p>
            <a:pPr marL="0" indent="0">
              <a:buNone/>
            </a:pPr>
            <a:r>
              <a:rPr lang="en-US" sz="4800" b="1" i="1" dirty="0">
                <a:solidFill>
                  <a:schemeClr val="bg1"/>
                </a:solidFill>
                <a:latin typeface="Arial" panose="020B0604020202020204" pitchFamily="34" charset="0"/>
                <a:cs typeface="Arial" panose="020B0604020202020204" pitchFamily="34" charset="0"/>
              </a:rPr>
              <a:t>Phone call coaching enhanced by digital/online support</a:t>
            </a:r>
          </a:p>
          <a:p>
            <a:endParaRPr lang="en-US" dirty="0"/>
          </a:p>
        </p:txBody>
      </p:sp>
    </p:spTree>
    <p:extLst>
      <p:ext uri="{BB962C8B-B14F-4D97-AF65-F5344CB8AC3E}">
        <p14:creationId xmlns:p14="http://schemas.microsoft.com/office/powerpoint/2010/main" val="2896224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A00C-6B64-6509-76C9-F40A6742F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86A30-8EF8-4512-8A9F-824EA5D5C858}"/>
              </a:ext>
            </a:extLst>
          </p:cNvPr>
          <p:cNvSpPr>
            <a:spLocks noGrp="1"/>
          </p:cNvSpPr>
          <p:nvPr>
            <p:ph type="title"/>
          </p:nvPr>
        </p:nvSpPr>
        <p:spPr>
          <a:xfrm>
            <a:off x="563336" y="382555"/>
            <a:ext cx="7359993" cy="1427584"/>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Foundational Facts</a:t>
            </a:r>
          </a:p>
        </p:txBody>
      </p:sp>
      <p:sp>
        <p:nvSpPr>
          <p:cNvPr id="3" name="TextBox 2">
            <a:extLst>
              <a:ext uri="{FF2B5EF4-FFF2-40B4-BE49-F238E27FC236}">
                <a16:creationId xmlns:a16="http://schemas.microsoft.com/office/drawing/2014/main" id="{2A39DC9C-CE1A-A36E-4738-5C2D7EDF2D11}"/>
              </a:ext>
            </a:extLst>
          </p:cNvPr>
          <p:cNvSpPr txBox="1"/>
          <p:nvPr/>
        </p:nvSpPr>
        <p:spPr>
          <a:xfrm>
            <a:off x="563336" y="1696346"/>
            <a:ext cx="7884367" cy="4154984"/>
          </a:xfrm>
          <a:prstGeom prst="rect">
            <a:avLst/>
          </a:prstGeom>
          <a:noFill/>
        </p:spPr>
        <p:txBody>
          <a:bodyPr wrap="square" rtlCol="0">
            <a:spAutoFit/>
          </a:bodyPr>
          <a:lstStyle/>
          <a:p>
            <a:pPr marL="342900" indent="-342900">
              <a:buFont typeface="Wingdings" panose="05000000000000000000" pitchFamily="2" charset="2"/>
              <a:buChar char="§"/>
            </a:pPr>
            <a:r>
              <a:rPr lang="en-US" sz="2400" dirty="0">
                <a:solidFill>
                  <a:srgbClr val="002060"/>
                </a:solidFill>
                <a:latin typeface="Arial" panose="020B0604020202020204" pitchFamily="34" charset="0"/>
                <a:cs typeface="Arial" panose="020B0604020202020204" pitchFamily="34" charset="0"/>
              </a:rPr>
              <a:t>All tobacco products – not just cigarettes – inflict devastating health, economic, and social costs. </a:t>
            </a:r>
          </a:p>
          <a:p>
            <a:pPr marL="342900" indent="-342900">
              <a:buFont typeface="Wingdings" panose="05000000000000000000" pitchFamily="2" charset="2"/>
              <a:buChar char="§"/>
            </a:pPr>
            <a:endParaRPr lang="en-US" sz="2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2400" dirty="0">
                <a:solidFill>
                  <a:srgbClr val="002060"/>
                </a:solidFill>
                <a:latin typeface="Arial" panose="020B0604020202020204" pitchFamily="34" charset="0"/>
                <a:cs typeface="Arial" panose="020B0604020202020204" pitchFamily="34" charset="0"/>
              </a:rPr>
              <a:t>People smoke for many reasons – peer influence, pleasurable taste, stress relief, addiction.</a:t>
            </a:r>
          </a:p>
          <a:p>
            <a:pPr marL="342900" indent="-342900">
              <a:buFont typeface="Wingdings" panose="05000000000000000000" pitchFamily="2" charset="2"/>
              <a:buChar char="§"/>
            </a:pPr>
            <a:endParaRPr lang="en-US" sz="2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2400" dirty="0">
                <a:solidFill>
                  <a:srgbClr val="002060"/>
                </a:solidFill>
                <a:latin typeface="Arial" panose="020B0604020202020204" pitchFamily="34" charset="0"/>
                <a:cs typeface="Arial" panose="020B0604020202020204" pitchFamily="34" charset="0"/>
              </a:rPr>
              <a:t>Quitting is hard due to nicotine’s strong effect on the brain and behavioral dependency. </a:t>
            </a:r>
          </a:p>
          <a:p>
            <a:pPr marL="342900" indent="-342900">
              <a:buFont typeface="Wingdings" panose="05000000000000000000" pitchFamily="2" charset="2"/>
              <a:buChar char="§"/>
            </a:pPr>
            <a:endParaRPr lang="en-US" sz="2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2400" dirty="0">
                <a:solidFill>
                  <a:srgbClr val="002060"/>
                </a:solidFill>
                <a:latin typeface="Arial" panose="020B0604020202020204" pitchFamily="34" charset="0"/>
                <a:cs typeface="Arial" panose="020B0604020202020204" pitchFamily="34" charset="0"/>
              </a:rPr>
              <a:t>Repeated clinical intervention is many times needed to help a smoker master quitting. </a:t>
            </a:r>
          </a:p>
        </p:txBody>
      </p:sp>
    </p:spTree>
    <p:extLst>
      <p:ext uri="{BB962C8B-B14F-4D97-AF65-F5344CB8AC3E}">
        <p14:creationId xmlns:p14="http://schemas.microsoft.com/office/powerpoint/2010/main" val="3849303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4F154-A199-E5BC-A6FD-7DDAE9863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8EE30-02B0-17DC-3BB3-BB800F86975B}"/>
              </a:ext>
            </a:extLst>
          </p:cNvPr>
          <p:cNvSpPr>
            <a:spLocks noGrp="1"/>
          </p:cNvSpPr>
          <p:nvPr>
            <p:ph type="title"/>
          </p:nvPr>
        </p:nvSpPr>
        <p:spPr>
          <a:xfrm>
            <a:off x="563336" y="382555"/>
            <a:ext cx="7359993" cy="1427584"/>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Sobering Facts</a:t>
            </a:r>
          </a:p>
        </p:txBody>
      </p:sp>
      <p:sp>
        <p:nvSpPr>
          <p:cNvPr id="3" name="TextBox 2">
            <a:extLst>
              <a:ext uri="{FF2B5EF4-FFF2-40B4-BE49-F238E27FC236}">
                <a16:creationId xmlns:a16="http://schemas.microsoft.com/office/drawing/2014/main" id="{5668B866-AEC4-9997-6BC9-0C0318D3BC8E}"/>
              </a:ext>
            </a:extLst>
          </p:cNvPr>
          <p:cNvSpPr txBox="1"/>
          <p:nvPr/>
        </p:nvSpPr>
        <p:spPr>
          <a:xfrm>
            <a:off x="563336" y="1726163"/>
            <a:ext cx="7884367" cy="4539704"/>
          </a:xfrm>
          <a:prstGeom prst="rect">
            <a:avLst/>
          </a:prstGeom>
          <a:noFill/>
        </p:spPr>
        <p:txBody>
          <a:bodyPr wrap="square" rtlCol="0">
            <a:spAutoFit/>
          </a:bodyPr>
          <a:lstStyle/>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More adults are quitting tobacco, but more are also dying from long-term use. In the United States alone, smoking causes over </a:t>
            </a:r>
            <a:r>
              <a:rPr lang="en-US" sz="1700" b="1" dirty="0">
                <a:solidFill>
                  <a:srgbClr val="002060"/>
                </a:solidFill>
                <a:latin typeface="Arial" panose="020B0604020202020204" pitchFamily="34" charset="0"/>
                <a:cs typeface="Arial" panose="020B0604020202020204" pitchFamily="34" charset="0"/>
              </a:rPr>
              <a:t>1,300 daily deaths</a:t>
            </a:r>
            <a:r>
              <a:rPr lang="en-US" sz="1700" dirty="0">
                <a:solidFill>
                  <a:srgbClr val="002060"/>
                </a:solidFill>
                <a:latin typeface="Arial" panose="020B0604020202020204" pitchFamily="34" charset="0"/>
                <a:cs typeface="Arial" panose="020B0604020202020204" pitchFamily="34" charset="0"/>
              </a:rPr>
              <a:t>. </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The costs are high. Cigarette smoking costs over </a:t>
            </a:r>
            <a:r>
              <a:rPr lang="en-US" sz="1700" b="1" dirty="0">
                <a:solidFill>
                  <a:srgbClr val="002060"/>
                </a:solidFill>
                <a:latin typeface="Arial" panose="020B0604020202020204" pitchFamily="34" charset="0"/>
                <a:cs typeface="Arial" panose="020B0604020202020204" pitchFamily="34" charset="0"/>
              </a:rPr>
              <a:t>$600 billion each year </a:t>
            </a:r>
            <a:r>
              <a:rPr lang="en-US" sz="1700" dirty="0">
                <a:solidFill>
                  <a:srgbClr val="002060"/>
                </a:solidFill>
                <a:latin typeface="Arial" panose="020B0604020202020204" pitchFamily="34" charset="0"/>
                <a:cs typeface="Arial" panose="020B0604020202020204" pitchFamily="34" charset="0"/>
              </a:rPr>
              <a:t>from direct medical care and causes more than </a:t>
            </a:r>
            <a:r>
              <a:rPr lang="en-US" sz="1700" b="1" dirty="0">
                <a:solidFill>
                  <a:srgbClr val="002060"/>
                </a:solidFill>
                <a:latin typeface="Arial" panose="020B0604020202020204" pitchFamily="34" charset="0"/>
                <a:cs typeface="Arial" panose="020B0604020202020204" pitchFamily="34" charset="0"/>
              </a:rPr>
              <a:t>480,000 deaths annually </a:t>
            </a:r>
            <a:r>
              <a:rPr lang="en-US" sz="1700" dirty="0">
                <a:solidFill>
                  <a:srgbClr val="002060"/>
                </a:solidFill>
                <a:latin typeface="Arial" panose="020B0604020202020204" pitchFamily="34" charset="0"/>
                <a:cs typeface="Arial" panose="020B0604020202020204" pitchFamily="34" charset="0"/>
              </a:rPr>
              <a:t>in the United States (including deaths from secondhand smoke exposure).</a:t>
            </a:r>
          </a:p>
          <a:p>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Smoking and smokeless tobacco damage nearly every organ in the body, leading to </a:t>
            </a:r>
            <a:r>
              <a:rPr lang="en-US" sz="1700" b="1" dirty="0">
                <a:solidFill>
                  <a:srgbClr val="002060"/>
                </a:solidFill>
                <a:latin typeface="Arial" panose="020B0604020202020204" pitchFamily="34" charset="0"/>
                <a:cs typeface="Arial" panose="020B0604020202020204" pitchFamily="34" charset="0"/>
              </a:rPr>
              <a:t>cancer, heart disease, stroke, COPD, diabetes</a:t>
            </a:r>
            <a:r>
              <a:rPr lang="en-US" sz="1700" dirty="0">
                <a:solidFill>
                  <a:srgbClr val="002060"/>
                </a:solidFill>
                <a:latin typeface="Arial" panose="020B0604020202020204" pitchFamily="34" charset="0"/>
                <a:cs typeface="Arial" panose="020B0604020202020204" pitchFamily="34" charset="0"/>
              </a:rPr>
              <a:t>, and more.</a:t>
            </a:r>
          </a:p>
          <a:p>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Cigarette smoking causes premature death – with a life expectancy for smokers estimated at least </a:t>
            </a:r>
            <a:r>
              <a:rPr lang="en-US" sz="1700" b="1" dirty="0">
                <a:solidFill>
                  <a:srgbClr val="002060"/>
                </a:solidFill>
                <a:latin typeface="Arial" panose="020B0604020202020204" pitchFamily="34" charset="0"/>
                <a:cs typeface="Arial" panose="020B0604020202020204" pitchFamily="34" charset="0"/>
              </a:rPr>
              <a:t>10 years shorter </a:t>
            </a:r>
            <a:r>
              <a:rPr lang="en-US" sz="1700" dirty="0">
                <a:solidFill>
                  <a:srgbClr val="002060"/>
                </a:solidFill>
                <a:latin typeface="Arial" panose="020B0604020202020204" pitchFamily="34" charset="0"/>
                <a:cs typeface="Arial" panose="020B0604020202020204" pitchFamily="34" charset="0"/>
              </a:rPr>
              <a:t>than for nonsmokers.</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People with </a:t>
            </a:r>
            <a:r>
              <a:rPr lang="en-US" sz="1700" b="1" dirty="0">
                <a:solidFill>
                  <a:srgbClr val="002060"/>
                </a:solidFill>
                <a:latin typeface="Arial" panose="020B0604020202020204" pitchFamily="34" charset="0"/>
                <a:cs typeface="Arial" panose="020B0604020202020204" pitchFamily="34" charset="0"/>
              </a:rPr>
              <a:t>less than a high school diploma</a:t>
            </a:r>
            <a:r>
              <a:rPr lang="en-US" sz="1700" dirty="0">
                <a:solidFill>
                  <a:srgbClr val="002060"/>
                </a:solidFill>
                <a:latin typeface="Arial" panose="020B0604020202020204" pitchFamily="34" charset="0"/>
                <a:cs typeface="Arial" panose="020B0604020202020204" pitchFamily="34" charset="0"/>
              </a:rPr>
              <a:t>, those with </a:t>
            </a:r>
            <a:r>
              <a:rPr lang="en-US" sz="1700" b="1" dirty="0">
                <a:solidFill>
                  <a:srgbClr val="002060"/>
                </a:solidFill>
                <a:latin typeface="Arial" panose="020B0604020202020204" pitchFamily="34" charset="0"/>
                <a:cs typeface="Arial" panose="020B0604020202020204" pitchFamily="34" charset="0"/>
              </a:rPr>
              <a:t>low incomes</a:t>
            </a:r>
            <a:r>
              <a:rPr lang="en-US" sz="1700" dirty="0">
                <a:solidFill>
                  <a:srgbClr val="002060"/>
                </a:solidFill>
                <a:latin typeface="Arial" panose="020B0604020202020204" pitchFamily="34" charset="0"/>
                <a:cs typeface="Arial" panose="020B0604020202020204" pitchFamily="34" charset="0"/>
              </a:rPr>
              <a:t>, and those who experience </a:t>
            </a:r>
            <a:r>
              <a:rPr lang="en-US" sz="1700" b="1" dirty="0">
                <a:solidFill>
                  <a:srgbClr val="002060"/>
                </a:solidFill>
                <a:latin typeface="Arial" panose="020B0604020202020204" pitchFamily="34" charset="0"/>
                <a:cs typeface="Arial" panose="020B0604020202020204" pitchFamily="34" charset="0"/>
              </a:rPr>
              <a:t>mental illness </a:t>
            </a:r>
            <a:r>
              <a:rPr lang="en-US" sz="1700" dirty="0">
                <a:solidFill>
                  <a:srgbClr val="002060"/>
                </a:solidFill>
                <a:latin typeface="Arial" panose="020B0604020202020204" pitchFamily="34" charset="0"/>
                <a:cs typeface="Arial" panose="020B0604020202020204" pitchFamily="34" charset="0"/>
              </a:rPr>
              <a:t>are among the groups statistically more likely to smoke.</a:t>
            </a:r>
          </a:p>
          <a:p>
            <a:endParaRPr lang="en-US" sz="17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400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1B950-2373-CE22-A257-D671DD1ED5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E9BB9-1E14-BC41-59BF-2DA2DE228B38}"/>
              </a:ext>
            </a:extLst>
          </p:cNvPr>
          <p:cNvSpPr>
            <a:spLocks noGrp="1"/>
          </p:cNvSpPr>
          <p:nvPr>
            <p:ph type="title"/>
          </p:nvPr>
        </p:nvSpPr>
        <p:spPr>
          <a:xfrm>
            <a:off x="563336" y="382555"/>
            <a:ext cx="7359993" cy="1427584"/>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Encouraging Facts</a:t>
            </a:r>
          </a:p>
        </p:txBody>
      </p:sp>
      <p:sp>
        <p:nvSpPr>
          <p:cNvPr id="3" name="TextBox 2">
            <a:extLst>
              <a:ext uri="{FF2B5EF4-FFF2-40B4-BE49-F238E27FC236}">
                <a16:creationId xmlns:a16="http://schemas.microsoft.com/office/drawing/2014/main" id="{46F0BEE3-C449-FF0B-2226-D85C2A2CEA86}"/>
              </a:ext>
            </a:extLst>
          </p:cNvPr>
          <p:cNvSpPr txBox="1"/>
          <p:nvPr/>
        </p:nvSpPr>
        <p:spPr>
          <a:xfrm>
            <a:off x="563336" y="1586205"/>
            <a:ext cx="7884367" cy="4801314"/>
          </a:xfrm>
          <a:prstGeom prst="rect">
            <a:avLst/>
          </a:prstGeom>
          <a:noFill/>
        </p:spPr>
        <p:txBody>
          <a:bodyPr wrap="square" rtlCol="0">
            <a:spAutoFit/>
          </a:bodyPr>
          <a:lstStyle/>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Deaths due to smoking are preventable.</a:t>
            </a:r>
          </a:p>
          <a:p>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Approximately </a:t>
            </a:r>
            <a:r>
              <a:rPr lang="en-US" sz="1700" b="1" dirty="0">
                <a:solidFill>
                  <a:srgbClr val="002060"/>
                </a:solidFill>
                <a:latin typeface="Arial" panose="020B0604020202020204" pitchFamily="34" charset="0"/>
                <a:cs typeface="Arial" panose="020B0604020202020204" pitchFamily="34" charset="0"/>
              </a:rPr>
              <a:t>70% of current smokers report wanting to quit</a:t>
            </a:r>
            <a:r>
              <a:rPr lang="en-US" sz="1700" dirty="0">
                <a:solidFill>
                  <a:srgbClr val="002060"/>
                </a:solidFill>
                <a:latin typeface="Arial" panose="020B0604020202020204" pitchFamily="34" charset="0"/>
                <a:cs typeface="Arial" panose="020B0604020202020204" pitchFamily="34" charset="0"/>
              </a:rPr>
              <a:t>, while over 50% have tried to quit in the past year. </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It is </a:t>
            </a:r>
            <a:r>
              <a:rPr lang="en-US" sz="1700" b="1" dirty="0">
                <a:solidFill>
                  <a:srgbClr val="002060"/>
                </a:solidFill>
                <a:latin typeface="Arial" panose="020B0604020202020204" pitchFamily="34" charset="0"/>
                <a:cs typeface="Arial" panose="020B0604020202020204" pitchFamily="34" charset="0"/>
              </a:rPr>
              <a:t>never too late to quit</a:t>
            </a:r>
            <a:r>
              <a:rPr lang="en-US" sz="1700" dirty="0">
                <a:solidFill>
                  <a:srgbClr val="002060"/>
                </a:solidFill>
                <a:latin typeface="Arial" panose="020B0604020202020204" pitchFamily="34" charset="0"/>
                <a:cs typeface="Arial" panose="020B0604020202020204" pitchFamily="34" charset="0"/>
              </a:rPr>
              <a:t>. No matter the age, quitting is still going to benefit a smoker’s health.  Our oldest Quitline participant was 100 years of age. </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We have the tools and resources to help people quit. Decades of science support </a:t>
            </a:r>
            <a:r>
              <a:rPr lang="en-US" sz="1700" b="1" dirty="0">
                <a:solidFill>
                  <a:srgbClr val="002060"/>
                </a:solidFill>
                <a:latin typeface="Arial" panose="020B0604020202020204" pitchFamily="34" charset="0"/>
                <a:cs typeface="Arial" panose="020B0604020202020204" pitchFamily="34" charset="0"/>
              </a:rPr>
              <a:t>behavioral counseling and medication </a:t>
            </a:r>
            <a:r>
              <a:rPr lang="en-US" sz="1700" dirty="0">
                <a:solidFill>
                  <a:srgbClr val="002060"/>
                </a:solidFill>
                <a:latin typeface="Arial" panose="020B0604020202020204" pitchFamily="34" charset="0"/>
                <a:cs typeface="Arial" panose="020B0604020202020204" pitchFamily="34" charset="0"/>
              </a:rPr>
              <a:t>as the gold standard for tobacco cessation.</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dirty="0">
                <a:solidFill>
                  <a:srgbClr val="002060"/>
                </a:solidFill>
                <a:latin typeface="Arial" panose="020B0604020202020204" pitchFamily="34" charset="0"/>
                <a:cs typeface="Arial" panose="020B0604020202020204" pitchFamily="34" charset="0"/>
              </a:rPr>
              <a:t>Along with medical providers, </a:t>
            </a:r>
            <a:r>
              <a:rPr lang="en-US" sz="1700" b="1" dirty="0">
                <a:solidFill>
                  <a:srgbClr val="002060"/>
                </a:solidFill>
                <a:latin typeface="Arial" panose="020B0604020202020204" pitchFamily="34" charset="0"/>
                <a:cs typeface="Arial" panose="020B0604020202020204" pitchFamily="34" charset="0"/>
              </a:rPr>
              <a:t>public and behavioral health providers can play a major role in successful smoking cessation </a:t>
            </a:r>
            <a:r>
              <a:rPr lang="en-US" sz="1700" dirty="0">
                <a:solidFill>
                  <a:srgbClr val="002060"/>
                </a:solidFill>
                <a:latin typeface="Arial" panose="020B0604020202020204" pitchFamily="34" charset="0"/>
                <a:cs typeface="Arial" panose="020B0604020202020204" pitchFamily="34" charset="0"/>
              </a:rPr>
              <a:t>when effective intervention is built into routine interactions with patients and clients. </a:t>
            </a:r>
          </a:p>
          <a:p>
            <a:pPr marL="342900" indent="-342900">
              <a:buFont typeface="Wingdings" panose="05000000000000000000" pitchFamily="2" charset="2"/>
              <a:buChar char="§"/>
            </a:pPr>
            <a:endParaRPr lang="en-US" sz="17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700" b="1" dirty="0">
                <a:solidFill>
                  <a:srgbClr val="002060"/>
                </a:solidFill>
                <a:latin typeface="Arial" panose="020B0604020202020204" pitchFamily="34" charset="0"/>
                <a:cs typeface="Arial" panose="020B0604020202020204" pitchFamily="34" charset="0"/>
              </a:rPr>
              <a:t>We know what works</a:t>
            </a:r>
            <a:r>
              <a:rPr lang="en-US" sz="1700" dirty="0">
                <a:solidFill>
                  <a:srgbClr val="002060"/>
                </a:solidFill>
                <a:latin typeface="Arial" panose="020B0604020202020204" pitchFamily="34" charset="0"/>
                <a:cs typeface="Arial" panose="020B0604020202020204" pitchFamily="34" charset="0"/>
              </a:rPr>
              <a:t>. Let’s use it to improve the health and well-being of all South Carolinians. </a:t>
            </a:r>
          </a:p>
        </p:txBody>
      </p:sp>
    </p:spTree>
    <p:extLst>
      <p:ext uri="{BB962C8B-B14F-4D97-AF65-F5344CB8AC3E}">
        <p14:creationId xmlns:p14="http://schemas.microsoft.com/office/powerpoint/2010/main" val="2544605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1B4B6-F490-E2E7-2A90-B31DD1CEC8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5D8141-BCAC-7FB2-D2B9-F5E9892A7088}"/>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This is Our Quitline</a:t>
            </a:r>
          </a:p>
        </p:txBody>
      </p:sp>
      <p:sp>
        <p:nvSpPr>
          <p:cNvPr id="4" name="Content Placeholder 3">
            <a:extLst>
              <a:ext uri="{FF2B5EF4-FFF2-40B4-BE49-F238E27FC236}">
                <a16:creationId xmlns:a16="http://schemas.microsoft.com/office/drawing/2014/main" id="{1DF636B9-4540-A022-59FC-07D3EA1C50AC}"/>
              </a:ext>
            </a:extLst>
          </p:cNvPr>
          <p:cNvSpPr>
            <a:spLocks noGrp="1"/>
          </p:cNvSpPr>
          <p:nvPr>
            <p:ph idx="1"/>
          </p:nvPr>
        </p:nvSpPr>
        <p:spPr>
          <a:xfrm>
            <a:off x="628651" y="1690689"/>
            <a:ext cx="7886698" cy="4743127"/>
          </a:xfrm>
        </p:spPr>
        <p:txBody>
          <a:bodyPr>
            <a:normAutofit fontScale="85000" lnSpcReduction="20000"/>
          </a:bodyPr>
          <a:lstStyle/>
          <a:p>
            <a:pPr lvl="0">
              <a:lnSpc>
                <a:spcPct val="120000"/>
              </a:lnSpc>
              <a:buFont typeface="Wingdings" panose="05000000000000000000" pitchFamily="2" charset="2"/>
              <a:buChar char="§"/>
            </a:pPr>
            <a:r>
              <a:rPr lang="en-US" b="1" i="1" dirty="0">
                <a:solidFill>
                  <a:srgbClr val="234376"/>
                </a:solidFill>
                <a:latin typeface="+mn-lt"/>
              </a:rPr>
              <a:t>August 2026 </a:t>
            </a:r>
            <a:r>
              <a:rPr lang="en-US" i="1" dirty="0">
                <a:solidFill>
                  <a:srgbClr val="234376"/>
                </a:solidFill>
                <a:latin typeface="+mn-lt"/>
              </a:rPr>
              <a:t>will mark the 20</a:t>
            </a:r>
            <a:r>
              <a:rPr lang="en-US" i="1" baseline="30000" dirty="0">
                <a:solidFill>
                  <a:srgbClr val="234376"/>
                </a:solidFill>
                <a:latin typeface="+mn-lt"/>
              </a:rPr>
              <a:t>th</a:t>
            </a:r>
            <a:r>
              <a:rPr lang="en-US" i="1" dirty="0">
                <a:solidFill>
                  <a:srgbClr val="234376"/>
                </a:solidFill>
                <a:latin typeface="+mn-lt"/>
              </a:rPr>
              <a:t> Anniversary of the SC Tobacco Quitline.</a:t>
            </a:r>
            <a:endParaRPr lang="en-US" dirty="0">
              <a:solidFill>
                <a:srgbClr val="234376"/>
              </a:solidFill>
              <a:latin typeface="+mn-lt"/>
            </a:endParaRPr>
          </a:p>
          <a:p>
            <a:pPr lvl="0">
              <a:lnSpc>
                <a:spcPct val="120000"/>
              </a:lnSpc>
              <a:buFont typeface="Wingdings" panose="05000000000000000000" pitchFamily="2" charset="2"/>
              <a:buChar char="§"/>
            </a:pPr>
            <a:r>
              <a:rPr lang="en-US" b="1" i="1" dirty="0">
                <a:solidFill>
                  <a:srgbClr val="234376"/>
                </a:solidFill>
                <a:latin typeface="+mn-lt"/>
              </a:rPr>
              <a:t>Over 250,000 </a:t>
            </a:r>
            <a:r>
              <a:rPr lang="en-US" i="1" dirty="0">
                <a:solidFill>
                  <a:srgbClr val="234376"/>
                </a:solidFill>
                <a:latin typeface="+mn-lt"/>
              </a:rPr>
              <a:t>South Carolinians have been served since the beginning.</a:t>
            </a:r>
            <a:endParaRPr lang="en-US" dirty="0">
              <a:solidFill>
                <a:srgbClr val="234376"/>
              </a:solidFill>
              <a:latin typeface="+mn-lt"/>
            </a:endParaRPr>
          </a:p>
          <a:p>
            <a:pPr lvl="0">
              <a:lnSpc>
                <a:spcPct val="120000"/>
              </a:lnSpc>
              <a:buFont typeface="Wingdings" panose="05000000000000000000" pitchFamily="2" charset="2"/>
              <a:buChar char="§"/>
            </a:pPr>
            <a:r>
              <a:rPr lang="en-US" i="1" dirty="0">
                <a:solidFill>
                  <a:srgbClr val="234376"/>
                </a:solidFill>
                <a:latin typeface="+mn-lt"/>
              </a:rPr>
              <a:t>Over </a:t>
            </a:r>
            <a:r>
              <a:rPr lang="en-US" b="1" i="1" dirty="0">
                <a:solidFill>
                  <a:srgbClr val="234376"/>
                </a:solidFill>
                <a:latin typeface="+mn-lt"/>
              </a:rPr>
              <a:t>100 unique healthcare systems and practices </a:t>
            </a:r>
            <a:r>
              <a:rPr lang="en-US" i="1" dirty="0">
                <a:solidFill>
                  <a:srgbClr val="234376"/>
                </a:solidFill>
                <a:latin typeface="+mn-lt"/>
              </a:rPr>
              <a:t>routinely refer their patients to the Quitline – ranging from a few per month to triple-digit referrals from large hospitals and health systems. </a:t>
            </a:r>
            <a:endParaRPr lang="en-US" dirty="0">
              <a:solidFill>
                <a:srgbClr val="234376"/>
              </a:solidFill>
              <a:latin typeface="+mn-lt"/>
            </a:endParaRPr>
          </a:p>
          <a:p>
            <a:pPr lvl="0">
              <a:lnSpc>
                <a:spcPct val="120000"/>
              </a:lnSpc>
              <a:buFont typeface="Wingdings" panose="05000000000000000000" pitchFamily="2" charset="2"/>
              <a:buChar char="§"/>
            </a:pPr>
            <a:r>
              <a:rPr lang="en-US" i="1" dirty="0">
                <a:solidFill>
                  <a:srgbClr val="234376"/>
                </a:solidFill>
                <a:latin typeface="+mn-lt"/>
              </a:rPr>
              <a:t>The Quitline specializes in providing </a:t>
            </a:r>
            <a:r>
              <a:rPr lang="en-US" b="1" i="1" dirty="0">
                <a:solidFill>
                  <a:srgbClr val="234376"/>
                </a:solidFill>
                <a:latin typeface="+mn-lt"/>
              </a:rPr>
              <a:t>free counseling, coaching, and quit medications </a:t>
            </a:r>
            <a:r>
              <a:rPr lang="en-US" i="1" dirty="0">
                <a:solidFill>
                  <a:srgbClr val="234376"/>
                </a:solidFill>
                <a:latin typeface="+mn-lt"/>
              </a:rPr>
              <a:t>to South Carolinians who have no health insurance or maybe have coverage but fewer cessation benefits in their health plan.  </a:t>
            </a:r>
            <a:endParaRPr lang="en-US" dirty="0">
              <a:solidFill>
                <a:srgbClr val="234376"/>
              </a:solidFill>
              <a:latin typeface="+mn-lt"/>
            </a:endParaRPr>
          </a:p>
          <a:p>
            <a:pPr lvl="0">
              <a:lnSpc>
                <a:spcPct val="120000"/>
              </a:lnSpc>
              <a:buFont typeface="Wingdings" panose="05000000000000000000" pitchFamily="2" charset="2"/>
              <a:buChar char="§"/>
            </a:pPr>
            <a:r>
              <a:rPr lang="en-US" i="1" dirty="0">
                <a:solidFill>
                  <a:srgbClr val="234376"/>
                </a:solidFill>
                <a:latin typeface="+mn-lt"/>
              </a:rPr>
              <a:t>The Quitline also partners with </a:t>
            </a:r>
            <a:r>
              <a:rPr lang="en-US" b="1" i="1" dirty="0">
                <a:solidFill>
                  <a:srgbClr val="234376"/>
                </a:solidFill>
                <a:latin typeface="+mn-lt"/>
              </a:rPr>
              <a:t>SC Health and Human Services Healthy Connections </a:t>
            </a:r>
            <a:r>
              <a:rPr lang="en-US" i="1" dirty="0">
                <a:solidFill>
                  <a:srgbClr val="234376"/>
                </a:solidFill>
                <a:latin typeface="+mn-lt"/>
              </a:rPr>
              <a:t>to provide counseling and quit support to their Medicaid members. </a:t>
            </a:r>
            <a:endParaRPr lang="en-US" dirty="0">
              <a:solidFill>
                <a:srgbClr val="234376"/>
              </a:solidFill>
              <a:latin typeface="+mn-lt"/>
            </a:endParaRPr>
          </a:p>
          <a:p>
            <a:pPr lvl="0">
              <a:lnSpc>
                <a:spcPct val="120000"/>
              </a:lnSpc>
              <a:buFont typeface="Wingdings" panose="05000000000000000000" pitchFamily="2" charset="2"/>
              <a:buChar char="§"/>
            </a:pPr>
            <a:r>
              <a:rPr lang="en-US" b="1" i="1" dirty="0">
                <a:solidFill>
                  <a:srgbClr val="234376"/>
                </a:solidFill>
                <a:latin typeface="+mn-lt"/>
              </a:rPr>
              <a:t>Multiple services </a:t>
            </a:r>
            <a:r>
              <a:rPr lang="en-US" i="1" dirty="0">
                <a:solidFill>
                  <a:srgbClr val="234376"/>
                </a:solidFill>
                <a:latin typeface="+mn-lt"/>
              </a:rPr>
              <a:t>are offered that are </a:t>
            </a:r>
            <a:r>
              <a:rPr lang="en-US" b="1" i="1" dirty="0">
                <a:solidFill>
                  <a:srgbClr val="234376"/>
                </a:solidFill>
                <a:latin typeface="+mn-lt"/>
              </a:rPr>
              <a:t>personalized and customized </a:t>
            </a:r>
            <a:r>
              <a:rPr lang="en-US" i="1" dirty="0">
                <a:solidFill>
                  <a:srgbClr val="234376"/>
                </a:solidFill>
                <a:latin typeface="+mn-lt"/>
              </a:rPr>
              <a:t>for special populations who are pregnant, under age 18, experience one or more behavioral health conditions, have one or more chronic health conditions, or are Native American Indian. Quit materials are available for other high-risk groups. </a:t>
            </a:r>
            <a:endParaRPr lang="en-US" dirty="0">
              <a:solidFill>
                <a:srgbClr val="234376"/>
              </a:solidFill>
              <a:latin typeface="+mn-lt"/>
            </a:endParaRPr>
          </a:p>
        </p:txBody>
      </p:sp>
    </p:spTree>
    <p:extLst>
      <p:ext uri="{BB962C8B-B14F-4D97-AF65-F5344CB8AC3E}">
        <p14:creationId xmlns:p14="http://schemas.microsoft.com/office/powerpoint/2010/main" val="2921594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AD2DD-8DE6-5FEA-8DAB-C4B05DEEB6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F070DE-E352-8DFF-2848-59AA37F3197A}"/>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This is Our Quitline</a:t>
            </a:r>
          </a:p>
        </p:txBody>
      </p:sp>
      <p:sp>
        <p:nvSpPr>
          <p:cNvPr id="4" name="Content Placeholder 3">
            <a:extLst>
              <a:ext uri="{FF2B5EF4-FFF2-40B4-BE49-F238E27FC236}">
                <a16:creationId xmlns:a16="http://schemas.microsoft.com/office/drawing/2014/main" id="{C2BD420A-7B0A-D81F-481F-8FE75FA9D83A}"/>
              </a:ext>
            </a:extLst>
          </p:cNvPr>
          <p:cNvSpPr>
            <a:spLocks noGrp="1"/>
          </p:cNvSpPr>
          <p:nvPr>
            <p:ph idx="1"/>
          </p:nvPr>
        </p:nvSpPr>
        <p:spPr>
          <a:xfrm>
            <a:off x="628651" y="1601689"/>
            <a:ext cx="8048819" cy="4743127"/>
          </a:xfrm>
        </p:spPr>
        <p:txBody>
          <a:bodyPr>
            <a:normAutofit lnSpcReduction="10000"/>
          </a:bodyPr>
          <a:lstStyle/>
          <a:p>
            <a:pPr lvl="0">
              <a:lnSpc>
                <a:spcPct val="120000"/>
              </a:lnSpc>
              <a:buFont typeface="Wingdings" panose="05000000000000000000" pitchFamily="2" charset="2"/>
              <a:buChar char="§"/>
            </a:pPr>
            <a:r>
              <a:rPr lang="en-US" i="1" dirty="0">
                <a:solidFill>
                  <a:srgbClr val="234376"/>
                </a:solidFill>
                <a:latin typeface="+mn-lt"/>
              </a:rPr>
              <a:t>Anyone can access the Quitline </a:t>
            </a:r>
            <a:r>
              <a:rPr lang="en-US" b="1" i="1" dirty="0">
                <a:solidFill>
                  <a:srgbClr val="234376"/>
                </a:solidFill>
                <a:latin typeface="+mn-lt"/>
              </a:rPr>
              <a:t>24 hours a day, seven days a week</a:t>
            </a:r>
            <a:r>
              <a:rPr lang="en-US" i="1" dirty="0">
                <a:solidFill>
                  <a:srgbClr val="234376"/>
                </a:solidFill>
                <a:latin typeface="+mn-lt"/>
              </a:rPr>
              <a:t>, except for major holidays. </a:t>
            </a:r>
          </a:p>
          <a:p>
            <a:pPr lvl="0">
              <a:lnSpc>
                <a:spcPct val="120000"/>
              </a:lnSpc>
              <a:buFont typeface="Wingdings" panose="05000000000000000000" pitchFamily="2" charset="2"/>
              <a:buChar char="§"/>
            </a:pPr>
            <a:r>
              <a:rPr lang="en-US" i="1" dirty="0">
                <a:solidFill>
                  <a:srgbClr val="234376"/>
                </a:solidFill>
                <a:latin typeface="+mn-lt"/>
              </a:rPr>
              <a:t>Quitline coaches are </a:t>
            </a:r>
            <a:r>
              <a:rPr lang="en-US" b="1" i="1" dirty="0">
                <a:solidFill>
                  <a:srgbClr val="234376"/>
                </a:solidFill>
                <a:latin typeface="+mn-lt"/>
              </a:rPr>
              <a:t>trained Tobacco Treatment Specialists</a:t>
            </a:r>
            <a:r>
              <a:rPr lang="en-US" i="1" dirty="0">
                <a:solidFill>
                  <a:srgbClr val="234376"/>
                </a:solidFill>
                <a:latin typeface="+mn-lt"/>
              </a:rPr>
              <a:t>, and the free medications offered are the over-the-counter nicotine replacement therapies that are FDA approved for smoking cessation – </a:t>
            </a:r>
            <a:r>
              <a:rPr lang="en-US" b="1" i="1" dirty="0">
                <a:solidFill>
                  <a:srgbClr val="234376"/>
                </a:solidFill>
                <a:latin typeface="+mn-lt"/>
              </a:rPr>
              <a:t>nicotine patch, gum, lozenge or a combination of these.</a:t>
            </a:r>
          </a:p>
          <a:p>
            <a:pPr lvl="0">
              <a:lnSpc>
                <a:spcPct val="120000"/>
              </a:lnSpc>
              <a:buFont typeface="Wingdings" panose="05000000000000000000" pitchFamily="2" charset="2"/>
              <a:buChar char="§"/>
            </a:pPr>
            <a:r>
              <a:rPr lang="en-US" i="1" dirty="0">
                <a:solidFill>
                  <a:srgbClr val="234376"/>
                </a:solidFill>
                <a:latin typeface="+mn-lt"/>
              </a:rPr>
              <a:t>Enrolling in the Quitline is as close as a call or click away:  1-800-QUIT-NOW by </a:t>
            </a:r>
            <a:r>
              <a:rPr lang="en-US" b="1" i="1" dirty="0">
                <a:solidFill>
                  <a:srgbClr val="234376"/>
                </a:solidFill>
                <a:latin typeface="+mn-lt"/>
              </a:rPr>
              <a:t>phone</a:t>
            </a:r>
            <a:r>
              <a:rPr lang="en-US" i="1" dirty="0">
                <a:solidFill>
                  <a:srgbClr val="234376"/>
                </a:solidFill>
                <a:latin typeface="+mn-lt"/>
              </a:rPr>
              <a:t>; </a:t>
            </a:r>
            <a:r>
              <a:rPr lang="en-US" i="1" u="sng" dirty="0">
                <a:solidFill>
                  <a:srgbClr val="234376"/>
                </a:solidFill>
                <a:latin typeface="+mn-lt"/>
                <a:hlinkClick r:id="rId2">
                  <a:extLst>
                    <a:ext uri="{A12FA001-AC4F-418D-AE19-62706E023703}">
                      <ahyp:hlinkClr xmlns:ahyp="http://schemas.microsoft.com/office/drawing/2018/hyperlinkcolor" val="tx"/>
                    </a:ext>
                  </a:extLst>
                </a:hlinkClick>
              </a:rPr>
              <a:t>http://quitnow.net/southcarolina</a:t>
            </a:r>
            <a:r>
              <a:rPr lang="en-US" i="1" dirty="0">
                <a:solidFill>
                  <a:srgbClr val="234376"/>
                </a:solidFill>
                <a:latin typeface="+mn-lt"/>
              </a:rPr>
              <a:t> </a:t>
            </a:r>
            <a:r>
              <a:rPr lang="en-US" b="1" i="1" dirty="0">
                <a:solidFill>
                  <a:srgbClr val="234376"/>
                </a:solidFill>
                <a:latin typeface="+mn-lt"/>
              </a:rPr>
              <a:t>online</a:t>
            </a:r>
            <a:r>
              <a:rPr lang="en-US" i="1" dirty="0">
                <a:solidFill>
                  <a:srgbClr val="234376"/>
                </a:solidFill>
                <a:latin typeface="+mn-lt"/>
              </a:rPr>
              <a:t>; or </a:t>
            </a:r>
            <a:r>
              <a:rPr lang="en-US" b="1" i="1" dirty="0">
                <a:solidFill>
                  <a:srgbClr val="234376"/>
                </a:solidFill>
                <a:latin typeface="+mn-lt"/>
              </a:rPr>
              <a:t>texting</a:t>
            </a:r>
            <a:r>
              <a:rPr lang="en-US" i="1" dirty="0">
                <a:solidFill>
                  <a:srgbClr val="234376"/>
                </a:solidFill>
                <a:latin typeface="+mn-lt"/>
              </a:rPr>
              <a:t> “READY” to 34191. </a:t>
            </a:r>
          </a:p>
          <a:p>
            <a:pPr lvl="0">
              <a:lnSpc>
                <a:spcPct val="120000"/>
              </a:lnSpc>
              <a:buFont typeface="Wingdings" panose="05000000000000000000" pitchFamily="2" charset="2"/>
              <a:buChar char="§"/>
            </a:pPr>
            <a:r>
              <a:rPr lang="en-US" i="1" dirty="0">
                <a:solidFill>
                  <a:srgbClr val="234376"/>
                </a:solidFill>
                <a:latin typeface="+mn-lt"/>
              </a:rPr>
              <a:t>Services and enrollment options are available in </a:t>
            </a:r>
            <a:r>
              <a:rPr lang="en-US" b="1" i="1" dirty="0">
                <a:solidFill>
                  <a:srgbClr val="234376"/>
                </a:solidFill>
                <a:latin typeface="+mn-lt"/>
              </a:rPr>
              <a:t>English and Spanish</a:t>
            </a:r>
            <a:r>
              <a:rPr lang="en-US" i="1" dirty="0">
                <a:solidFill>
                  <a:srgbClr val="234376"/>
                </a:solidFill>
                <a:latin typeface="+mn-lt"/>
              </a:rPr>
              <a:t>, but there are coaches available for participants who speak other languages. </a:t>
            </a:r>
          </a:p>
        </p:txBody>
      </p:sp>
    </p:spTree>
    <p:extLst>
      <p:ext uri="{BB962C8B-B14F-4D97-AF65-F5344CB8AC3E}">
        <p14:creationId xmlns:p14="http://schemas.microsoft.com/office/powerpoint/2010/main" val="598854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9E6D2-35C4-F73E-88A9-E4A8155D26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F6CD13-E62E-A302-91AA-D579FCC67214}"/>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Services Include</a:t>
            </a:r>
          </a:p>
        </p:txBody>
      </p:sp>
      <p:pic>
        <p:nvPicPr>
          <p:cNvPr id="5" name="Content Placeholder 4">
            <a:extLst>
              <a:ext uri="{FF2B5EF4-FFF2-40B4-BE49-F238E27FC236}">
                <a16:creationId xmlns:a16="http://schemas.microsoft.com/office/drawing/2014/main" id="{A15F0680-19E3-B605-A6DC-8618297FC8E5}"/>
              </a:ext>
            </a:extLst>
          </p:cNvPr>
          <p:cNvPicPr>
            <a:picLocks noGrp="1" noChangeAspect="1"/>
          </p:cNvPicPr>
          <p:nvPr>
            <p:ph idx="1"/>
          </p:nvPr>
        </p:nvPicPr>
        <p:blipFill>
          <a:blip r:embed="rId2"/>
          <a:stretch>
            <a:fillRect/>
          </a:stretch>
        </p:blipFill>
        <p:spPr>
          <a:xfrm>
            <a:off x="126435" y="1793720"/>
            <a:ext cx="8891130" cy="4383243"/>
          </a:xfrm>
          <a:prstGeom prst="rect">
            <a:avLst/>
          </a:prstGeom>
        </p:spPr>
      </p:pic>
    </p:spTree>
    <p:extLst>
      <p:ext uri="{BB962C8B-B14F-4D97-AF65-F5344CB8AC3E}">
        <p14:creationId xmlns:p14="http://schemas.microsoft.com/office/powerpoint/2010/main" val="1174570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1AD1D-AC94-DD91-BC65-0E805C36F2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4EF6F2-9A63-72CF-7A77-34A4FAEA4F70}"/>
              </a:ext>
            </a:extLst>
          </p:cNvPr>
          <p:cNvSpPr>
            <a:spLocks noGrp="1"/>
          </p:cNvSpPr>
          <p:nvPr>
            <p:ph type="title"/>
          </p:nvPr>
        </p:nvSpPr>
        <p:spPr>
          <a:xfrm>
            <a:off x="628651" y="335804"/>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Participant Profiles</a:t>
            </a:r>
          </a:p>
        </p:txBody>
      </p:sp>
      <p:sp>
        <p:nvSpPr>
          <p:cNvPr id="4" name="Content Placeholder 3">
            <a:extLst>
              <a:ext uri="{FF2B5EF4-FFF2-40B4-BE49-F238E27FC236}">
                <a16:creationId xmlns:a16="http://schemas.microsoft.com/office/drawing/2014/main" id="{62493048-C1B5-D2E0-A5FE-42F597083D0A}"/>
              </a:ext>
            </a:extLst>
          </p:cNvPr>
          <p:cNvSpPr>
            <a:spLocks noGrp="1"/>
          </p:cNvSpPr>
          <p:nvPr>
            <p:ph idx="1"/>
          </p:nvPr>
        </p:nvSpPr>
        <p:spPr>
          <a:xfrm>
            <a:off x="628651" y="1345456"/>
            <a:ext cx="8048819" cy="5176740"/>
          </a:xfrm>
        </p:spPr>
        <p:txBody>
          <a:bodyPr>
            <a:normAutofit fontScale="92500" lnSpcReduction="10000"/>
          </a:bodyPr>
          <a:lstStyle/>
          <a:p>
            <a:pPr lvl="0">
              <a:lnSpc>
                <a:spcPct val="120000"/>
              </a:lnSpc>
              <a:buFont typeface="Wingdings" panose="05000000000000000000" pitchFamily="2" charset="2"/>
              <a:buChar char="§"/>
            </a:pPr>
            <a:r>
              <a:rPr lang="en-US" b="1" dirty="0">
                <a:solidFill>
                  <a:srgbClr val="234376"/>
                </a:solidFill>
                <a:latin typeface="+mn-lt"/>
              </a:rPr>
              <a:t>76% - </a:t>
            </a:r>
            <a:r>
              <a:rPr lang="en-US" i="1" dirty="0">
                <a:solidFill>
                  <a:srgbClr val="234376"/>
                </a:solidFill>
                <a:latin typeface="+mn-lt"/>
              </a:rPr>
              <a:t>Enroll by Phone</a:t>
            </a:r>
          </a:p>
          <a:p>
            <a:pPr lvl="0">
              <a:lnSpc>
                <a:spcPct val="120000"/>
              </a:lnSpc>
              <a:buFont typeface="Wingdings" panose="05000000000000000000" pitchFamily="2" charset="2"/>
              <a:buChar char="§"/>
            </a:pPr>
            <a:r>
              <a:rPr lang="en-US" b="1" dirty="0">
                <a:solidFill>
                  <a:srgbClr val="234376"/>
                </a:solidFill>
                <a:latin typeface="+mn-lt"/>
              </a:rPr>
              <a:t>80% </a:t>
            </a:r>
            <a:r>
              <a:rPr lang="en-US" i="1" dirty="0">
                <a:solidFill>
                  <a:srgbClr val="234376"/>
                </a:solidFill>
                <a:latin typeface="+mn-lt"/>
              </a:rPr>
              <a:t>- Ready to Quit</a:t>
            </a:r>
          </a:p>
          <a:p>
            <a:pPr lvl="0">
              <a:lnSpc>
                <a:spcPct val="120000"/>
              </a:lnSpc>
              <a:buFont typeface="Wingdings" panose="05000000000000000000" pitchFamily="2" charset="2"/>
              <a:buChar char="§"/>
            </a:pPr>
            <a:r>
              <a:rPr lang="en-US" b="1" dirty="0">
                <a:solidFill>
                  <a:srgbClr val="234376"/>
                </a:solidFill>
                <a:latin typeface="+mn-lt"/>
              </a:rPr>
              <a:t>87%</a:t>
            </a:r>
            <a:r>
              <a:rPr lang="en-US" i="1" dirty="0">
                <a:solidFill>
                  <a:srgbClr val="234376"/>
                </a:solidFill>
                <a:latin typeface="+mn-lt"/>
              </a:rPr>
              <a:t> - Accept NRT</a:t>
            </a:r>
          </a:p>
          <a:p>
            <a:pPr lvl="0">
              <a:lnSpc>
                <a:spcPct val="120000"/>
              </a:lnSpc>
              <a:buFont typeface="Wingdings" panose="05000000000000000000" pitchFamily="2" charset="2"/>
              <a:buChar char="§"/>
            </a:pPr>
            <a:r>
              <a:rPr lang="en-US" b="1" dirty="0">
                <a:solidFill>
                  <a:srgbClr val="234376"/>
                </a:solidFill>
                <a:latin typeface="+mn-lt"/>
              </a:rPr>
              <a:t>75%</a:t>
            </a:r>
            <a:r>
              <a:rPr lang="en-US" i="1" dirty="0">
                <a:solidFill>
                  <a:srgbClr val="234376"/>
                </a:solidFill>
                <a:latin typeface="+mn-lt"/>
              </a:rPr>
              <a:t> - Tobacco Only / </a:t>
            </a:r>
            <a:r>
              <a:rPr lang="en-US" b="1" dirty="0">
                <a:solidFill>
                  <a:srgbClr val="234376"/>
                </a:solidFill>
                <a:latin typeface="+mn-lt"/>
              </a:rPr>
              <a:t>10.6%</a:t>
            </a:r>
            <a:r>
              <a:rPr lang="en-US" i="1" dirty="0">
                <a:solidFill>
                  <a:srgbClr val="234376"/>
                </a:solidFill>
                <a:latin typeface="+mn-lt"/>
              </a:rPr>
              <a:t> - Tobacco + eCigs / </a:t>
            </a:r>
            <a:r>
              <a:rPr lang="en-US" b="1" dirty="0">
                <a:solidFill>
                  <a:srgbClr val="234376"/>
                </a:solidFill>
                <a:latin typeface="+mn-lt"/>
              </a:rPr>
              <a:t>11% </a:t>
            </a:r>
            <a:r>
              <a:rPr lang="en-US" i="1" dirty="0">
                <a:solidFill>
                  <a:srgbClr val="234376"/>
                </a:solidFill>
                <a:latin typeface="+mn-lt"/>
              </a:rPr>
              <a:t>- eCigs Only</a:t>
            </a:r>
          </a:p>
          <a:p>
            <a:pPr lvl="0">
              <a:lnSpc>
                <a:spcPct val="120000"/>
              </a:lnSpc>
              <a:buFont typeface="Wingdings" panose="05000000000000000000" pitchFamily="2" charset="2"/>
              <a:buChar char="§"/>
            </a:pPr>
            <a:r>
              <a:rPr lang="en-US" b="1" dirty="0">
                <a:solidFill>
                  <a:srgbClr val="234376"/>
                </a:solidFill>
                <a:latin typeface="+mn-lt"/>
              </a:rPr>
              <a:t>57%</a:t>
            </a:r>
            <a:r>
              <a:rPr lang="en-US" i="1" dirty="0">
                <a:solidFill>
                  <a:srgbClr val="234376"/>
                </a:solidFill>
                <a:latin typeface="+mn-lt"/>
              </a:rPr>
              <a:t> - Standard Care / </a:t>
            </a:r>
            <a:r>
              <a:rPr lang="en-US" b="1" dirty="0">
                <a:solidFill>
                  <a:srgbClr val="234376"/>
                </a:solidFill>
                <a:latin typeface="+mn-lt"/>
              </a:rPr>
              <a:t>38%</a:t>
            </a:r>
            <a:r>
              <a:rPr lang="en-US" i="1" dirty="0">
                <a:solidFill>
                  <a:srgbClr val="234376"/>
                </a:solidFill>
                <a:latin typeface="+mn-lt"/>
              </a:rPr>
              <a:t> - Behavioral Health / </a:t>
            </a:r>
            <a:r>
              <a:rPr lang="en-US" b="1" dirty="0">
                <a:solidFill>
                  <a:srgbClr val="234376"/>
                </a:solidFill>
                <a:latin typeface="+mn-lt"/>
              </a:rPr>
              <a:t>2.6%</a:t>
            </a:r>
            <a:r>
              <a:rPr lang="en-US" i="1" dirty="0">
                <a:solidFill>
                  <a:srgbClr val="234376"/>
                </a:solidFill>
                <a:latin typeface="+mn-lt"/>
              </a:rPr>
              <a:t> - Pregnant/PP</a:t>
            </a:r>
          </a:p>
          <a:p>
            <a:pPr lvl="0">
              <a:lnSpc>
                <a:spcPct val="120000"/>
              </a:lnSpc>
              <a:buFont typeface="Wingdings" panose="05000000000000000000" pitchFamily="2" charset="2"/>
              <a:buChar char="§"/>
            </a:pPr>
            <a:r>
              <a:rPr lang="en-US" b="1" dirty="0">
                <a:solidFill>
                  <a:srgbClr val="234376"/>
                </a:solidFill>
                <a:latin typeface="+mn-lt"/>
              </a:rPr>
              <a:t>30%</a:t>
            </a:r>
            <a:r>
              <a:rPr lang="en-US" i="1" dirty="0">
                <a:solidFill>
                  <a:srgbClr val="234376"/>
                </a:solidFill>
                <a:latin typeface="+mn-lt"/>
              </a:rPr>
              <a:t> - Hear About Quitline from a Health Professional</a:t>
            </a:r>
          </a:p>
          <a:p>
            <a:pPr lvl="0">
              <a:lnSpc>
                <a:spcPct val="120000"/>
              </a:lnSpc>
              <a:buFont typeface="Wingdings" panose="05000000000000000000" pitchFamily="2" charset="2"/>
              <a:buChar char="§"/>
            </a:pPr>
            <a:r>
              <a:rPr lang="en-US" b="1" dirty="0">
                <a:solidFill>
                  <a:srgbClr val="234376"/>
                </a:solidFill>
                <a:latin typeface="+mn-lt"/>
              </a:rPr>
              <a:t>32.5%</a:t>
            </a:r>
            <a:r>
              <a:rPr lang="en-US" i="1" dirty="0">
                <a:solidFill>
                  <a:srgbClr val="234376"/>
                </a:solidFill>
                <a:latin typeface="+mn-lt"/>
              </a:rPr>
              <a:t> - Medicare / </a:t>
            </a:r>
            <a:r>
              <a:rPr lang="en-US" b="1" dirty="0">
                <a:solidFill>
                  <a:srgbClr val="234376"/>
                </a:solidFill>
                <a:latin typeface="+mn-lt"/>
              </a:rPr>
              <a:t>20.5%</a:t>
            </a:r>
            <a:r>
              <a:rPr lang="en-US" i="1" dirty="0">
                <a:solidFill>
                  <a:srgbClr val="234376"/>
                </a:solidFill>
                <a:latin typeface="+mn-lt"/>
              </a:rPr>
              <a:t> - Medicaid / </a:t>
            </a:r>
            <a:r>
              <a:rPr lang="en-US" b="1" dirty="0">
                <a:solidFill>
                  <a:srgbClr val="234376"/>
                </a:solidFill>
                <a:latin typeface="+mn-lt"/>
              </a:rPr>
              <a:t>22%</a:t>
            </a:r>
            <a:r>
              <a:rPr lang="en-US" i="1" dirty="0">
                <a:solidFill>
                  <a:srgbClr val="234376"/>
                </a:solidFill>
                <a:latin typeface="+mn-lt"/>
              </a:rPr>
              <a:t> - Uninsured / </a:t>
            </a:r>
            <a:r>
              <a:rPr lang="en-US" b="1" dirty="0">
                <a:solidFill>
                  <a:srgbClr val="234376"/>
                </a:solidFill>
                <a:latin typeface="+mn-lt"/>
              </a:rPr>
              <a:t>21%</a:t>
            </a:r>
            <a:r>
              <a:rPr lang="en-US" i="1" dirty="0">
                <a:solidFill>
                  <a:srgbClr val="234376"/>
                </a:solidFill>
                <a:latin typeface="+mn-lt"/>
              </a:rPr>
              <a:t> - Private</a:t>
            </a:r>
          </a:p>
          <a:p>
            <a:pPr lvl="0">
              <a:lnSpc>
                <a:spcPct val="120000"/>
              </a:lnSpc>
              <a:buFont typeface="Wingdings" panose="05000000000000000000" pitchFamily="2" charset="2"/>
              <a:buChar char="§"/>
            </a:pPr>
            <a:r>
              <a:rPr lang="en-US" b="1" dirty="0">
                <a:solidFill>
                  <a:srgbClr val="234376"/>
                </a:solidFill>
                <a:latin typeface="+mn-lt"/>
              </a:rPr>
              <a:t>74.4%</a:t>
            </a:r>
            <a:r>
              <a:rPr lang="en-US" i="1" dirty="0">
                <a:solidFill>
                  <a:srgbClr val="234376"/>
                </a:solidFill>
                <a:latin typeface="+mn-lt"/>
              </a:rPr>
              <a:t> - Age 45 or older</a:t>
            </a:r>
          </a:p>
          <a:p>
            <a:pPr lvl="0">
              <a:lnSpc>
                <a:spcPct val="120000"/>
              </a:lnSpc>
              <a:buFont typeface="Wingdings" panose="05000000000000000000" pitchFamily="2" charset="2"/>
              <a:buChar char="§"/>
            </a:pPr>
            <a:r>
              <a:rPr lang="en-US" b="1" dirty="0">
                <a:solidFill>
                  <a:srgbClr val="234376"/>
                </a:solidFill>
                <a:latin typeface="+mn-lt"/>
              </a:rPr>
              <a:t>68.2%</a:t>
            </a:r>
            <a:r>
              <a:rPr lang="en-US" i="1" dirty="0">
                <a:solidFill>
                  <a:srgbClr val="234376"/>
                </a:solidFill>
                <a:latin typeface="+mn-lt"/>
              </a:rPr>
              <a:t> - White or Caucasian / </a:t>
            </a:r>
            <a:r>
              <a:rPr lang="en-US" b="1" dirty="0">
                <a:solidFill>
                  <a:srgbClr val="234376"/>
                </a:solidFill>
                <a:latin typeface="+mn-lt"/>
              </a:rPr>
              <a:t>27.4%</a:t>
            </a:r>
            <a:r>
              <a:rPr lang="en-US" i="1" dirty="0">
                <a:solidFill>
                  <a:srgbClr val="234376"/>
                </a:solidFill>
                <a:latin typeface="+mn-lt"/>
              </a:rPr>
              <a:t> - Black or African American</a:t>
            </a:r>
          </a:p>
          <a:p>
            <a:pPr lvl="0">
              <a:lnSpc>
                <a:spcPct val="120000"/>
              </a:lnSpc>
              <a:buFont typeface="Wingdings" panose="05000000000000000000" pitchFamily="2" charset="2"/>
              <a:buChar char="§"/>
            </a:pPr>
            <a:r>
              <a:rPr lang="en-US" b="1" dirty="0">
                <a:solidFill>
                  <a:srgbClr val="234376"/>
                </a:solidFill>
                <a:latin typeface="+mn-lt"/>
              </a:rPr>
              <a:t>58.3% </a:t>
            </a:r>
            <a:r>
              <a:rPr lang="en-US" i="1" dirty="0">
                <a:solidFill>
                  <a:srgbClr val="234376"/>
                </a:solidFill>
                <a:latin typeface="+mn-lt"/>
              </a:rPr>
              <a:t>- High School Degree or Less (GED, no HS degree) </a:t>
            </a:r>
          </a:p>
          <a:p>
            <a:pPr lvl="0">
              <a:lnSpc>
                <a:spcPct val="120000"/>
              </a:lnSpc>
              <a:buFont typeface="Wingdings" panose="05000000000000000000" pitchFamily="2" charset="2"/>
              <a:buChar char="§"/>
            </a:pPr>
            <a:r>
              <a:rPr lang="en-US" b="1" dirty="0">
                <a:solidFill>
                  <a:srgbClr val="234376"/>
                </a:solidFill>
                <a:latin typeface="+mn-lt"/>
              </a:rPr>
              <a:t>59%</a:t>
            </a:r>
            <a:r>
              <a:rPr lang="en-US" i="1" dirty="0">
                <a:solidFill>
                  <a:srgbClr val="234376"/>
                </a:solidFill>
                <a:latin typeface="+mn-lt"/>
              </a:rPr>
              <a:t> - Chronic Health Condition ( COPD, Diabetes, Asthma, Cancer) </a:t>
            </a:r>
          </a:p>
          <a:p>
            <a:pPr lvl="0">
              <a:lnSpc>
                <a:spcPct val="120000"/>
              </a:lnSpc>
              <a:buFont typeface="Wingdings" panose="05000000000000000000" pitchFamily="2" charset="2"/>
              <a:buChar char="§"/>
            </a:pPr>
            <a:r>
              <a:rPr lang="en-US" b="1" dirty="0">
                <a:solidFill>
                  <a:srgbClr val="234376"/>
                </a:solidFill>
                <a:latin typeface="+mn-lt"/>
              </a:rPr>
              <a:t>58.5%</a:t>
            </a:r>
            <a:r>
              <a:rPr lang="en-US" i="1" dirty="0">
                <a:solidFill>
                  <a:srgbClr val="234376"/>
                </a:solidFill>
                <a:latin typeface="+mn-lt"/>
              </a:rPr>
              <a:t> - Behavioral Health Condition (Mental Health, Illicit Drugs, Alcohol) </a:t>
            </a:r>
          </a:p>
          <a:p>
            <a:pPr lvl="0">
              <a:lnSpc>
                <a:spcPct val="120000"/>
              </a:lnSpc>
              <a:buFont typeface="Wingdings" panose="05000000000000000000" pitchFamily="2" charset="2"/>
              <a:buChar char="§"/>
            </a:pPr>
            <a:endParaRPr lang="en-US" i="1" dirty="0">
              <a:solidFill>
                <a:srgbClr val="234376"/>
              </a:solidFill>
              <a:latin typeface="+mn-lt"/>
            </a:endParaRPr>
          </a:p>
          <a:p>
            <a:pPr lvl="0">
              <a:lnSpc>
                <a:spcPct val="120000"/>
              </a:lnSpc>
              <a:buFont typeface="Wingdings" panose="05000000000000000000" pitchFamily="2" charset="2"/>
              <a:buChar char="§"/>
            </a:pPr>
            <a:endParaRPr lang="en-US" i="1" dirty="0">
              <a:solidFill>
                <a:srgbClr val="234376"/>
              </a:solidFill>
              <a:latin typeface="+mn-lt"/>
            </a:endParaRPr>
          </a:p>
        </p:txBody>
      </p:sp>
    </p:spTree>
    <p:extLst>
      <p:ext uri="{BB962C8B-B14F-4D97-AF65-F5344CB8AC3E}">
        <p14:creationId xmlns:p14="http://schemas.microsoft.com/office/powerpoint/2010/main" val="2140222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243B1-64AB-85F2-0CFD-2E7735224B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8BAE37-1105-558D-7F2E-2C65944887B5}"/>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Snapshot Successes</a:t>
            </a:r>
          </a:p>
        </p:txBody>
      </p:sp>
      <p:pic>
        <p:nvPicPr>
          <p:cNvPr id="4" name="Picture 3">
            <a:extLst>
              <a:ext uri="{FF2B5EF4-FFF2-40B4-BE49-F238E27FC236}">
                <a16:creationId xmlns:a16="http://schemas.microsoft.com/office/drawing/2014/main" id="{51B65BFF-625A-7554-794B-0BDB39A0CF8C}"/>
              </a:ext>
            </a:extLst>
          </p:cNvPr>
          <p:cNvPicPr>
            <a:picLocks noChangeAspect="1"/>
          </p:cNvPicPr>
          <p:nvPr/>
        </p:nvPicPr>
        <p:blipFill>
          <a:blip r:embed="rId2"/>
          <a:stretch>
            <a:fillRect/>
          </a:stretch>
        </p:blipFill>
        <p:spPr>
          <a:xfrm>
            <a:off x="995901" y="1720529"/>
            <a:ext cx="6606957" cy="4980993"/>
          </a:xfrm>
          <a:prstGeom prst="rect">
            <a:avLst/>
          </a:prstGeom>
          <a:ln w="19050">
            <a:solidFill>
              <a:schemeClr val="tx1"/>
            </a:solidFill>
          </a:ln>
        </p:spPr>
      </p:pic>
    </p:spTree>
    <p:extLst>
      <p:ext uri="{BB962C8B-B14F-4D97-AF65-F5344CB8AC3E}">
        <p14:creationId xmlns:p14="http://schemas.microsoft.com/office/powerpoint/2010/main" val="1802749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D0C59-229B-3EE7-7F47-5FB3C53C2C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25D4EC-F296-F260-BBBB-A482388DF9A8}"/>
              </a:ext>
            </a:extLst>
          </p:cNvPr>
          <p:cNvSpPr>
            <a:spLocks noGrp="1"/>
          </p:cNvSpPr>
          <p:nvPr>
            <p:ph type="title"/>
          </p:nvPr>
        </p:nvSpPr>
        <p:spPr>
          <a:xfrm>
            <a:off x="628651" y="681037"/>
            <a:ext cx="7341458" cy="1009652"/>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Interesting to Note</a:t>
            </a:r>
          </a:p>
        </p:txBody>
      </p:sp>
      <p:sp>
        <p:nvSpPr>
          <p:cNvPr id="4" name="Content Placeholder 3">
            <a:extLst>
              <a:ext uri="{FF2B5EF4-FFF2-40B4-BE49-F238E27FC236}">
                <a16:creationId xmlns:a16="http://schemas.microsoft.com/office/drawing/2014/main" id="{FB6A2601-877B-4E43-9A02-B260F9050C20}"/>
              </a:ext>
            </a:extLst>
          </p:cNvPr>
          <p:cNvSpPr>
            <a:spLocks noGrp="1"/>
          </p:cNvSpPr>
          <p:nvPr>
            <p:ph idx="1"/>
          </p:nvPr>
        </p:nvSpPr>
        <p:spPr>
          <a:xfrm>
            <a:off x="628651" y="1601689"/>
            <a:ext cx="8048819" cy="4743127"/>
          </a:xfrm>
        </p:spPr>
        <p:txBody>
          <a:bodyPr>
            <a:normAutofit fontScale="92500" lnSpcReduction="10000"/>
          </a:bodyPr>
          <a:lstStyle/>
          <a:p>
            <a:pPr lvl="0">
              <a:lnSpc>
                <a:spcPct val="120000"/>
              </a:lnSpc>
              <a:buFont typeface="Wingdings" panose="05000000000000000000" pitchFamily="2" charset="2"/>
              <a:buChar char="§"/>
            </a:pPr>
            <a:r>
              <a:rPr lang="en-US" i="1" dirty="0">
                <a:solidFill>
                  <a:srgbClr val="002060"/>
                </a:solidFill>
                <a:latin typeface="+mn-lt"/>
              </a:rPr>
              <a:t>NAQC’s benchmark for state Quitline Quit Rates is 30%. SC’s quit rates have remained at a consistent high of </a:t>
            </a:r>
            <a:r>
              <a:rPr lang="en-US" b="1" i="1" dirty="0">
                <a:solidFill>
                  <a:srgbClr val="002060"/>
                </a:solidFill>
                <a:latin typeface="+mn-lt"/>
              </a:rPr>
              <a:t>40-43%</a:t>
            </a:r>
            <a:r>
              <a:rPr lang="en-US" i="1" dirty="0">
                <a:solidFill>
                  <a:srgbClr val="002060"/>
                </a:solidFill>
                <a:latin typeface="+mn-lt"/>
              </a:rPr>
              <a:t> over the past five years.</a:t>
            </a:r>
          </a:p>
          <a:p>
            <a:pPr lvl="0">
              <a:lnSpc>
                <a:spcPct val="120000"/>
              </a:lnSpc>
              <a:buFont typeface="Wingdings" panose="05000000000000000000" pitchFamily="2" charset="2"/>
              <a:buChar char="§"/>
            </a:pPr>
            <a:r>
              <a:rPr lang="en-US" i="1" dirty="0">
                <a:solidFill>
                  <a:srgbClr val="002060"/>
                </a:solidFill>
                <a:latin typeface="+mn-lt"/>
              </a:rPr>
              <a:t>SC even does quite well with a Quit Rate of </a:t>
            </a:r>
            <a:r>
              <a:rPr lang="en-US" b="1" i="1" dirty="0">
                <a:solidFill>
                  <a:srgbClr val="002060"/>
                </a:solidFill>
                <a:latin typeface="+mn-lt"/>
              </a:rPr>
              <a:t>37.7%</a:t>
            </a:r>
            <a:r>
              <a:rPr lang="en-US" i="1" dirty="0">
                <a:solidFill>
                  <a:srgbClr val="002060"/>
                </a:solidFill>
                <a:latin typeface="+mn-lt"/>
              </a:rPr>
              <a:t> for ENDS users.  </a:t>
            </a:r>
          </a:p>
          <a:p>
            <a:pPr lvl="0">
              <a:lnSpc>
                <a:spcPct val="120000"/>
              </a:lnSpc>
              <a:buFont typeface="Wingdings" panose="05000000000000000000" pitchFamily="2" charset="2"/>
              <a:buChar char="§"/>
            </a:pPr>
            <a:r>
              <a:rPr lang="en-US" i="1" dirty="0">
                <a:solidFill>
                  <a:srgbClr val="002060"/>
                </a:solidFill>
                <a:latin typeface="+mn-lt"/>
              </a:rPr>
              <a:t>Until we offered support for electronic referrals in 2020 with our Tobacco eReferral Hub, fax referring was all we could offer providers. As of March 2026, referrals from providers are: </a:t>
            </a:r>
            <a:r>
              <a:rPr lang="en-US" b="1" i="1" dirty="0">
                <a:solidFill>
                  <a:srgbClr val="002060"/>
                </a:solidFill>
                <a:latin typeface="+mn-lt"/>
              </a:rPr>
              <a:t>38% fax – 60.5% EHR – and 1.5% online</a:t>
            </a:r>
            <a:r>
              <a:rPr lang="en-US" i="1" dirty="0">
                <a:solidFill>
                  <a:srgbClr val="002060"/>
                </a:solidFill>
                <a:latin typeface="+mn-lt"/>
              </a:rPr>
              <a:t>. We are slowly succeeding at converting from fax to eReferring to the Quitline. </a:t>
            </a:r>
          </a:p>
          <a:p>
            <a:pPr lvl="0">
              <a:lnSpc>
                <a:spcPct val="120000"/>
              </a:lnSpc>
              <a:buFont typeface="Wingdings" panose="05000000000000000000" pitchFamily="2" charset="2"/>
              <a:buChar char="§"/>
            </a:pPr>
            <a:r>
              <a:rPr lang="en-US" i="1" dirty="0">
                <a:solidFill>
                  <a:srgbClr val="002060"/>
                </a:solidFill>
                <a:latin typeface="+mn-lt"/>
              </a:rPr>
              <a:t>While the push is on to covert more services to a digital platform, our Jan-Mar 2026 data show that out of 6,596 participant interactions with the Quitline – </a:t>
            </a:r>
            <a:r>
              <a:rPr lang="en-US" b="1" i="1" dirty="0">
                <a:solidFill>
                  <a:srgbClr val="002060"/>
                </a:solidFill>
                <a:latin typeface="+mn-lt"/>
              </a:rPr>
              <a:t>53.5% utilized digital tools and 84.4% interacted live with a coach</a:t>
            </a:r>
            <a:r>
              <a:rPr lang="en-US" i="1" dirty="0">
                <a:solidFill>
                  <a:srgbClr val="002060"/>
                </a:solidFill>
                <a:latin typeface="+mn-lt"/>
              </a:rPr>
              <a:t>. Trend data over the past year has shown that between </a:t>
            </a:r>
            <a:r>
              <a:rPr lang="en-US" b="1" i="1" dirty="0">
                <a:solidFill>
                  <a:srgbClr val="002060"/>
                </a:solidFill>
                <a:latin typeface="+mn-lt"/>
              </a:rPr>
              <a:t>85%-90% </a:t>
            </a:r>
            <a:r>
              <a:rPr lang="en-US" i="1" dirty="0">
                <a:solidFill>
                  <a:srgbClr val="002060"/>
                </a:solidFill>
                <a:latin typeface="+mn-lt"/>
              </a:rPr>
              <a:t>of our participants still prefer to speak with a live coach and </a:t>
            </a:r>
            <a:r>
              <a:rPr lang="en-US" b="1" i="1" dirty="0">
                <a:solidFill>
                  <a:srgbClr val="002060"/>
                </a:solidFill>
                <a:latin typeface="+mn-lt"/>
              </a:rPr>
              <a:t>phoning the Quitline </a:t>
            </a:r>
            <a:r>
              <a:rPr lang="en-US" i="1" dirty="0">
                <a:solidFill>
                  <a:srgbClr val="002060"/>
                </a:solidFill>
                <a:latin typeface="+mn-lt"/>
              </a:rPr>
              <a:t>is still the preferred method.   </a:t>
            </a:r>
          </a:p>
        </p:txBody>
      </p:sp>
    </p:spTree>
    <p:extLst>
      <p:ext uri="{BB962C8B-B14F-4D97-AF65-F5344CB8AC3E}">
        <p14:creationId xmlns:p14="http://schemas.microsoft.com/office/powerpoint/2010/main" val="1761617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9081-1B60-25B5-1951-BCA899932026}"/>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E7A4C88-A505-4E31-C4CB-8DC7505582A9}"/>
              </a:ext>
            </a:extLst>
          </p:cNvPr>
          <p:cNvPicPr>
            <a:picLocks noGrp="1" noChangeAspect="1"/>
          </p:cNvPicPr>
          <p:nvPr>
            <p:ph sz="half" idx="2"/>
          </p:nvPr>
        </p:nvPicPr>
        <p:blipFill>
          <a:blip r:embed="rId2"/>
          <a:stretch>
            <a:fillRect/>
          </a:stretch>
        </p:blipFill>
        <p:spPr>
          <a:xfrm>
            <a:off x="323851" y="1897518"/>
            <a:ext cx="7397063" cy="4623164"/>
          </a:xfrm>
          <a:prstGeom prst="rect">
            <a:avLst/>
          </a:prstGeom>
          <a:ln w="38100">
            <a:solidFill>
              <a:schemeClr val="accent2"/>
            </a:solidFill>
          </a:ln>
        </p:spPr>
      </p:pic>
      <p:sp>
        <p:nvSpPr>
          <p:cNvPr id="3" name="Title 2">
            <a:extLst>
              <a:ext uri="{FF2B5EF4-FFF2-40B4-BE49-F238E27FC236}">
                <a16:creationId xmlns:a16="http://schemas.microsoft.com/office/drawing/2014/main" id="{21A8FB48-5A25-F39C-0B1E-0F23FDBD91F6}"/>
              </a:ext>
            </a:extLst>
          </p:cNvPr>
          <p:cNvSpPr>
            <a:spLocks noGrp="1"/>
          </p:cNvSpPr>
          <p:nvPr>
            <p:ph type="title"/>
          </p:nvPr>
        </p:nvSpPr>
        <p:spPr>
          <a:xfrm>
            <a:off x="323850" y="554948"/>
            <a:ext cx="7397063" cy="1325563"/>
          </a:xfrm>
          <a:solidFill>
            <a:schemeClr val="bg1"/>
          </a:solidFill>
          <a:ln w="57150">
            <a:solidFill>
              <a:schemeClr val="accent2"/>
            </a:solidFill>
          </a:ln>
        </p:spPr>
        <p:txBody>
          <a:bodyPr>
            <a:noAutofit/>
          </a:bodyPr>
          <a:lstStyle/>
          <a:p>
            <a:pPr algn="ctr"/>
            <a:r>
              <a:rPr lang="en-US" sz="7200" dirty="0">
                <a:solidFill>
                  <a:srgbClr val="002060"/>
                </a:solidFill>
                <a:latin typeface="Arial" panose="020B0604020202020204" pitchFamily="34" charset="0"/>
                <a:cs typeface="Arial" panose="020B0604020202020204" pitchFamily="34" charset="0"/>
              </a:rPr>
              <a:t>OUR FUTURE</a:t>
            </a:r>
            <a:endParaRPr lang="en-US" sz="7200" dirty="0">
              <a:solidFill>
                <a:srgbClr val="002060"/>
              </a:solidFill>
            </a:endParaRPr>
          </a:p>
        </p:txBody>
      </p:sp>
      <p:sp>
        <p:nvSpPr>
          <p:cNvPr id="8" name="Content Placeholder 7">
            <a:extLst>
              <a:ext uri="{FF2B5EF4-FFF2-40B4-BE49-F238E27FC236}">
                <a16:creationId xmlns:a16="http://schemas.microsoft.com/office/drawing/2014/main" id="{8D1501D5-A87F-DDBC-E379-31F577653069}"/>
              </a:ext>
            </a:extLst>
          </p:cNvPr>
          <p:cNvSpPr>
            <a:spLocks noGrp="1"/>
          </p:cNvSpPr>
          <p:nvPr>
            <p:ph sz="half" idx="1"/>
          </p:nvPr>
        </p:nvSpPr>
        <p:spPr>
          <a:xfrm>
            <a:off x="4299857" y="2146187"/>
            <a:ext cx="3486371" cy="2565625"/>
          </a:xfrm>
          <a:ln w="57150">
            <a:noFill/>
          </a:ln>
        </p:spPr>
        <p:txBody>
          <a:bodyPr>
            <a:normAutofit/>
          </a:bodyPr>
          <a:lstStyle/>
          <a:p>
            <a:pPr marL="0" indent="0">
              <a:buNone/>
            </a:pPr>
            <a:r>
              <a:rPr lang="en-US" sz="3200" b="1" i="1" dirty="0">
                <a:solidFill>
                  <a:srgbClr val="002060"/>
                </a:solidFill>
              </a:rPr>
              <a:t>Mobile apps with A.I. support – maybe even tele-counseling one day</a:t>
            </a:r>
          </a:p>
        </p:txBody>
      </p:sp>
    </p:spTree>
    <p:extLst>
      <p:ext uri="{BB962C8B-B14F-4D97-AF65-F5344CB8AC3E}">
        <p14:creationId xmlns:p14="http://schemas.microsoft.com/office/powerpoint/2010/main" val="3336915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1ACF-3FC3-433B-42EB-A3C3B43E9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96BCB-AC7E-36B8-A431-B0DFA2661098}"/>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On the Horizon</a:t>
            </a:r>
          </a:p>
        </p:txBody>
      </p:sp>
      <p:sp>
        <p:nvSpPr>
          <p:cNvPr id="3" name="TextBox 2">
            <a:extLst>
              <a:ext uri="{FF2B5EF4-FFF2-40B4-BE49-F238E27FC236}">
                <a16:creationId xmlns:a16="http://schemas.microsoft.com/office/drawing/2014/main" id="{D7FFEF04-B7E1-7273-DDC4-215991AFC300}"/>
              </a:ext>
            </a:extLst>
          </p:cNvPr>
          <p:cNvSpPr txBox="1"/>
          <p:nvPr/>
        </p:nvSpPr>
        <p:spPr>
          <a:xfrm>
            <a:off x="563336" y="1422272"/>
            <a:ext cx="8017328" cy="5078313"/>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2026 and beyond </a:t>
            </a:r>
            <a:r>
              <a:rPr lang="en-US" sz="2800" dirty="0">
                <a:solidFill>
                  <a:srgbClr val="002060"/>
                </a:solidFill>
                <a:latin typeface="Arial" panose="020B0604020202020204" pitchFamily="34" charset="0"/>
                <a:cs typeface="Arial" panose="020B0604020202020204" pitchFamily="34" charset="0"/>
              </a:rPr>
              <a:t>– </a:t>
            </a:r>
            <a:r>
              <a:rPr lang="en-US" sz="2200" i="1" dirty="0">
                <a:solidFill>
                  <a:srgbClr val="002060"/>
                </a:solidFill>
                <a:latin typeface="Arial" panose="020B0604020202020204" pitchFamily="34" charset="0"/>
                <a:cs typeface="Arial" panose="020B0604020202020204" pitchFamily="34" charset="0"/>
              </a:rPr>
              <a:t>If we can harness the good of Artificial Intelligence and securely protect ourselves from the bad, then we will see more of an A.I. presence to help enhance quit services across our state.</a:t>
            </a:r>
          </a:p>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Shift in Products</a:t>
            </a:r>
            <a:r>
              <a:rPr lang="en-US" sz="2800" dirty="0">
                <a:solidFill>
                  <a:srgbClr val="002060"/>
                </a:solidFill>
                <a:latin typeface="Arial" panose="020B0604020202020204" pitchFamily="34" charset="0"/>
                <a:cs typeface="Arial" panose="020B0604020202020204" pitchFamily="34" charset="0"/>
              </a:rPr>
              <a:t> – </a:t>
            </a:r>
            <a:r>
              <a:rPr lang="en-US" sz="2200" i="1" dirty="0">
                <a:solidFill>
                  <a:srgbClr val="002060"/>
                </a:solidFill>
                <a:latin typeface="Arial" panose="020B0604020202020204" pitchFamily="34" charset="0"/>
                <a:cs typeface="Arial" panose="020B0604020202020204" pitchFamily="34" charset="0"/>
              </a:rPr>
              <a:t>Users of oral nicotine pouches (ZYN, Velo, On!) and other ever-emerging nicotine products will be better served along with combustible tobacco and vape users. </a:t>
            </a:r>
          </a:p>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HOPE</a:t>
            </a:r>
            <a:r>
              <a:rPr lang="en-US" sz="2800" dirty="0">
                <a:solidFill>
                  <a:srgbClr val="002060"/>
                </a:solidFill>
                <a:latin typeface="Arial" panose="020B0604020202020204" pitchFamily="34" charset="0"/>
                <a:cs typeface="Arial" panose="020B0604020202020204" pitchFamily="34" charset="0"/>
              </a:rPr>
              <a:t> – </a:t>
            </a:r>
            <a:r>
              <a:rPr lang="en-US" sz="2200" i="1" dirty="0">
                <a:solidFill>
                  <a:srgbClr val="002060"/>
                </a:solidFill>
                <a:latin typeface="Arial" panose="020B0604020202020204" pitchFamily="34" charset="0"/>
                <a:cs typeface="Arial" panose="020B0604020202020204" pitchFamily="34" charset="0"/>
              </a:rPr>
              <a:t>A.I. “agents” added to help give more adaptive support and quick answers with tons of guardrails put in place. This interactive text messaging service will help free up live coaches so they can concentrate on delivering direct counseling support. Currently in the development pipeline. </a:t>
            </a:r>
            <a:endParaRPr lang="en-US" sz="2200" b="1"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0410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38124-CBA4-58C9-41BF-0FDAB62D2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85A46-4201-2405-EE86-D43E6C3DFF9A}"/>
              </a:ext>
            </a:extLst>
          </p:cNvPr>
          <p:cNvSpPr>
            <a:spLocks noGrp="1"/>
          </p:cNvSpPr>
          <p:nvPr>
            <p:ph type="title"/>
          </p:nvPr>
        </p:nvSpPr>
        <p:spPr>
          <a:xfrm>
            <a:off x="563336" y="382555"/>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On the Horizon</a:t>
            </a:r>
          </a:p>
        </p:txBody>
      </p:sp>
      <p:sp>
        <p:nvSpPr>
          <p:cNvPr id="3" name="TextBox 2">
            <a:extLst>
              <a:ext uri="{FF2B5EF4-FFF2-40B4-BE49-F238E27FC236}">
                <a16:creationId xmlns:a16="http://schemas.microsoft.com/office/drawing/2014/main" id="{2F56BBC0-5A2E-41AA-F78A-EC5DB84E7CC4}"/>
              </a:ext>
            </a:extLst>
          </p:cNvPr>
          <p:cNvSpPr txBox="1"/>
          <p:nvPr/>
        </p:nvSpPr>
        <p:spPr>
          <a:xfrm>
            <a:off x="563336" y="1505728"/>
            <a:ext cx="8017328" cy="5078313"/>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Quit for Life app</a:t>
            </a:r>
            <a:r>
              <a:rPr lang="en-US" sz="2800" dirty="0">
                <a:solidFill>
                  <a:srgbClr val="002060"/>
                </a:solidFill>
                <a:latin typeface="Arial" panose="020B0604020202020204" pitchFamily="34" charset="0"/>
                <a:cs typeface="Arial" panose="020B0604020202020204" pitchFamily="34" charset="0"/>
              </a:rPr>
              <a:t> – </a:t>
            </a:r>
            <a:r>
              <a:rPr lang="en-US" sz="2200" i="1" dirty="0">
                <a:solidFill>
                  <a:srgbClr val="002060"/>
                </a:solidFill>
                <a:latin typeface="Arial" panose="020B0604020202020204" pitchFamily="34" charset="0"/>
                <a:cs typeface="Arial" panose="020B0604020202020204" pitchFamily="34" charset="0"/>
              </a:rPr>
              <a:t>Geared for users who prefer services on their smart phones or watches. Already approved and in production line for release in the fall. Can download on Apple, Google, Samsung, and Android devices. </a:t>
            </a:r>
          </a:p>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Live Vape Free™</a:t>
            </a:r>
            <a:r>
              <a:rPr lang="en-US" sz="2800" dirty="0">
                <a:solidFill>
                  <a:srgbClr val="002060"/>
                </a:solidFill>
                <a:latin typeface="Arial" panose="020B0604020202020204" pitchFamily="34" charset="0"/>
                <a:cs typeface="Arial" panose="020B0604020202020204" pitchFamily="34" charset="0"/>
              </a:rPr>
              <a:t> –</a:t>
            </a:r>
            <a:r>
              <a:rPr lang="en-US" sz="2400" i="1" dirty="0">
                <a:solidFill>
                  <a:srgbClr val="C00000"/>
                </a:solidFill>
                <a:latin typeface="Arial" panose="020B0604020202020204" pitchFamily="34" charset="0"/>
                <a:cs typeface="Arial" panose="020B0604020202020204" pitchFamily="34" charset="0"/>
              </a:rPr>
              <a:t> </a:t>
            </a:r>
            <a:r>
              <a:rPr lang="en-US" sz="2200" i="1" dirty="0">
                <a:solidFill>
                  <a:srgbClr val="002060"/>
                </a:solidFill>
                <a:latin typeface="Arial" panose="020B0604020202020204" pitchFamily="34" charset="0"/>
                <a:cs typeface="Arial" panose="020B0604020202020204" pitchFamily="34" charset="0"/>
              </a:rPr>
              <a:t>Currently offer LVF-Youth (ages 13-17) and LVF-Young Adults (ages 18-26). More background quality improvements are being considered to enhance the platform experience for these younger participants.  </a:t>
            </a:r>
          </a:p>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Omniboarding</a:t>
            </a:r>
            <a:r>
              <a:rPr lang="en-US" sz="2800" dirty="0">
                <a:solidFill>
                  <a:srgbClr val="002060"/>
                </a:solidFill>
                <a:latin typeface="Arial" panose="020B0604020202020204" pitchFamily="34" charset="0"/>
                <a:cs typeface="Arial" panose="020B0604020202020204" pitchFamily="34" charset="0"/>
              </a:rPr>
              <a:t> – </a:t>
            </a:r>
            <a:r>
              <a:rPr lang="en-US" sz="2400" i="1" dirty="0">
                <a:solidFill>
                  <a:srgbClr val="C00000"/>
                </a:solidFill>
                <a:latin typeface="Arial" panose="020B0604020202020204" pitchFamily="34" charset="0"/>
                <a:cs typeface="Arial" panose="020B0604020202020204" pitchFamily="34" charset="0"/>
              </a:rPr>
              <a:t> </a:t>
            </a:r>
            <a:r>
              <a:rPr lang="en-US" sz="2200" i="1" dirty="0">
                <a:solidFill>
                  <a:srgbClr val="002060"/>
                </a:solidFill>
                <a:latin typeface="Arial" panose="020B0604020202020204" pitchFamily="34" charset="0"/>
                <a:cs typeface="Arial" panose="020B0604020202020204" pitchFamily="34" charset="0"/>
              </a:rPr>
              <a:t>Again, background upgrades are being considered to improve enrollment “flow” in how we process intake and registration; and to get more participants on board with evaluation follow-up. </a:t>
            </a:r>
            <a:endParaRPr lang="en-US" sz="2200" b="1"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8559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1159-183C-D7BE-968F-D37F7C09D7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21A69-F8E5-073B-5B38-18C11B2705EA}"/>
              </a:ext>
            </a:extLst>
          </p:cNvPr>
          <p:cNvSpPr>
            <a:spLocks noGrp="1"/>
          </p:cNvSpPr>
          <p:nvPr>
            <p:ph type="title"/>
          </p:nvPr>
        </p:nvSpPr>
        <p:spPr>
          <a:xfrm>
            <a:off x="563336" y="544480"/>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On the Horizon</a:t>
            </a:r>
          </a:p>
        </p:txBody>
      </p:sp>
      <p:sp>
        <p:nvSpPr>
          <p:cNvPr id="3" name="TextBox 2">
            <a:extLst>
              <a:ext uri="{FF2B5EF4-FFF2-40B4-BE49-F238E27FC236}">
                <a16:creationId xmlns:a16="http://schemas.microsoft.com/office/drawing/2014/main" id="{9A15DAFD-2A16-1EF0-093F-F06589E97953}"/>
              </a:ext>
            </a:extLst>
          </p:cNvPr>
          <p:cNvSpPr txBox="1"/>
          <p:nvPr/>
        </p:nvSpPr>
        <p:spPr>
          <a:xfrm>
            <a:off x="563336" y="1650872"/>
            <a:ext cx="8017328" cy="4247317"/>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Pregnancy &amp; Postpartum incentives</a:t>
            </a:r>
            <a:r>
              <a:rPr lang="en-US" sz="2800" dirty="0">
                <a:solidFill>
                  <a:srgbClr val="002060"/>
                </a:solidFill>
                <a:latin typeface="Arial" panose="020B0604020202020204" pitchFamily="34" charset="0"/>
                <a:cs typeface="Arial" panose="020B0604020202020204" pitchFamily="34" charset="0"/>
              </a:rPr>
              <a:t> – </a:t>
            </a:r>
            <a:r>
              <a:rPr lang="en-US" sz="2200" dirty="0">
                <a:solidFill>
                  <a:srgbClr val="002060"/>
                </a:solidFill>
                <a:latin typeface="Arial" panose="020B0604020202020204" pitchFamily="34" charset="0"/>
                <a:cs typeface="Arial" panose="020B0604020202020204" pitchFamily="34" charset="0"/>
              </a:rPr>
              <a:t>Picking up where our Baby and Me Tobacco Free program left off when we lost that program due to funding losses. </a:t>
            </a:r>
          </a:p>
          <a:p>
            <a:pPr marL="285750" indent="-285750">
              <a:buFont typeface="Wingdings" panose="05000000000000000000" pitchFamily="2" charset="2"/>
              <a:buChar char="§"/>
            </a:pPr>
            <a:endParaRPr lang="en-US" sz="2200" i="1" dirty="0">
              <a:solidFill>
                <a:srgbClr val="002060"/>
              </a:solidFill>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en-US" sz="2200" i="1" dirty="0">
                <a:solidFill>
                  <a:srgbClr val="002060"/>
                </a:solidFill>
                <a:latin typeface="Arial" panose="020B0604020202020204" pitchFamily="34" charset="0"/>
                <a:cs typeface="Arial" panose="020B0604020202020204" pitchFamily="34" charset="0"/>
              </a:rPr>
              <a:t>Plan to offer voucher incentives through our Quitline vendor to participants who are pregnant or have recently delivered a baby.</a:t>
            </a:r>
          </a:p>
          <a:p>
            <a:pPr marL="800100" lvl="1" indent="-342900">
              <a:buFont typeface="Wingdings" panose="05000000000000000000" pitchFamily="2" charset="2"/>
              <a:buChar char="Ø"/>
            </a:pPr>
            <a:r>
              <a:rPr lang="en-US" sz="2200" i="1" dirty="0">
                <a:solidFill>
                  <a:srgbClr val="002060"/>
                </a:solidFill>
                <a:latin typeface="Arial" panose="020B0604020202020204" pitchFamily="34" charset="0"/>
                <a:cs typeface="Arial" panose="020B0604020202020204" pitchFamily="34" charset="0"/>
              </a:rPr>
              <a:t>Diapers and baby wipes for a year post-delivery. </a:t>
            </a:r>
          </a:p>
          <a:p>
            <a:pPr marL="800100" lvl="1" indent="-342900">
              <a:buFont typeface="Wingdings" panose="05000000000000000000" pitchFamily="2" charset="2"/>
              <a:buChar char="Ø"/>
            </a:pPr>
            <a:r>
              <a:rPr lang="en-US" sz="2200" i="1" dirty="0">
                <a:solidFill>
                  <a:srgbClr val="002060"/>
                </a:solidFill>
                <a:latin typeface="Arial" panose="020B0604020202020204" pitchFamily="34" charset="0"/>
                <a:cs typeface="Arial" panose="020B0604020202020204" pitchFamily="34" charset="0"/>
              </a:rPr>
              <a:t>Must stay engaged with their coach to receive incentives.</a:t>
            </a:r>
          </a:p>
          <a:p>
            <a:pPr marL="800100" lvl="1" indent="-342900">
              <a:buFont typeface="Wingdings" panose="05000000000000000000" pitchFamily="2" charset="2"/>
              <a:buChar char="Ø"/>
            </a:pPr>
            <a:r>
              <a:rPr lang="en-US" sz="2200" i="1" dirty="0">
                <a:solidFill>
                  <a:srgbClr val="002060"/>
                </a:solidFill>
                <a:latin typeface="Arial" panose="020B0604020202020204" pitchFamily="34" charset="0"/>
                <a:cs typeface="Arial" panose="020B0604020202020204" pitchFamily="34" charset="0"/>
              </a:rPr>
              <a:t>Not yet figured out how to validate their tobacco-free status – but working on it. </a:t>
            </a:r>
          </a:p>
        </p:txBody>
      </p:sp>
    </p:spTree>
    <p:extLst>
      <p:ext uri="{BB962C8B-B14F-4D97-AF65-F5344CB8AC3E}">
        <p14:creationId xmlns:p14="http://schemas.microsoft.com/office/powerpoint/2010/main" val="4047341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A9FA2-32F5-F2A0-13EB-13E26B26D1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0455C-AACD-7F16-7809-956573D5B7EA}"/>
              </a:ext>
            </a:extLst>
          </p:cNvPr>
          <p:cNvSpPr>
            <a:spLocks noGrp="1"/>
          </p:cNvSpPr>
          <p:nvPr>
            <p:ph type="title"/>
          </p:nvPr>
        </p:nvSpPr>
        <p:spPr>
          <a:xfrm>
            <a:off x="566531" y="325332"/>
            <a:ext cx="7397063" cy="132556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Wish List…</a:t>
            </a:r>
          </a:p>
        </p:txBody>
      </p:sp>
      <p:sp>
        <p:nvSpPr>
          <p:cNvPr id="6" name="Content Placeholder 5">
            <a:extLst>
              <a:ext uri="{FF2B5EF4-FFF2-40B4-BE49-F238E27FC236}">
                <a16:creationId xmlns:a16="http://schemas.microsoft.com/office/drawing/2014/main" id="{EACFAA14-A970-6129-07BA-80F14C5EB0F0}"/>
              </a:ext>
            </a:extLst>
          </p:cNvPr>
          <p:cNvSpPr>
            <a:spLocks noGrp="1"/>
          </p:cNvSpPr>
          <p:nvPr>
            <p:ph sz="half" idx="1"/>
          </p:nvPr>
        </p:nvSpPr>
        <p:spPr>
          <a:xfrm>
            <a:off x="566531" y="1518548"/>
            <a:ext cx="3896140" cy="4351338"/>
          </a:xfrm>
        </p:spPr>
        <p:txBody>
          <a:bodyPr>
            <a:noAutofit/>
          </a:bodyPr>
          <a:lstStyle/>
          <a:p>
            <a:pPr>
              <a:lnSpc>
                <a:spcPct val="120000"/>
              </a:lnSpc>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TeleQuitSupport </a:t>
            </a:r>
            <a:r>
              <a:rPr lang="en-US" sz="2800" dirty="0">
                <a:solidFill>
                  <a:srgbClr val="002060"/>
                </a:solidFill>
                <a:latin typeface="Arial" panose="020B0604020202020204" pitchFamily="34" charset="0"/>
                <a:cs typeface="Arial" panose="020B0604020202020204" pitchFamily="34" charset="0"/>
              </a:rPr>
              <a:t> – </a:t>
            </a:r>
            <a:r>
              <a:rPr lang="en-US" sz="2000" i="1" dirty="0">
                <a:solidFill>
                  <a:srgbClr val="002060"/>
                </a:solidFill>
                <a:latin typeface="Arial" panose="020B0604020202020204" pitchFamily="34" charset="0"/>
                <a:cs typeface="Arial" panose="020B0604020202020204" pitchFamily="34" charset="0"/>
              </a:rPr>
              <a:t>Offering a counseling platform that mirrors telehealth appointments where eligible providers can deliver real-time and live counseling quit support to patients and participants backed up by the Quitline’s free tools and NRT. Potential is real for licensed medical and behavioral health providers to bill and reimburse for these telehealth services. </a:t>
            </a:r>
          </a:p>
          <a:p>
            <a:endParaRPr lang="en-US" sz="2000" dirty="0"/>
          </a:p>
        </p:txBody>
      </p:sp>
      <p:pic>
        <p:nvPicPr>
          <p:cNvPr id="9" name="Content Placeholder 8">
            <a:extLst>
              <a:ext uri="{FF2B5EF4-FFF2-40B4-BE49-F238E27FC236}">
                <a16:creationId xmlns:a16="http://schemas.microsoft.com/office/drawing/2014/main" id="{29755D68-E66E-2201-3ECE-C110F396B559}"/>
              </a:ext>
            </a:extLst>
          </p:cNvPr>
          <p:cNvPicPr>
            <a:picLocks noGrp="1" noChangeAspect="1"/>
          </p:cNvPicPr>
          <p:nvPr>
            <p:ph sz="half" idx="2"/>
          </p:nvPr>
        </p:nvPicPr>
        <p:blipFill>
          <a:blip r:embed="rId2"/>
          <a:stretch>
            <a:fillRect/>
          </a:stretch>
        </p:blipFill>
        <p:spPr>
          <a:xfrm>
            <a:off x="4572000" y="2219913"/>
            <a:ext cx="4422912" cy="2948608"/>
          </a:xfrm>
          <a:prstGeom prst="rect">
            <a:avLst/>
          </a:prstGeom>
        </p:spPr>
      </p:pic>
    </p:spTree>
    <p:extLst>
      <p:ext uri="{BB962C8B-B14F-4D97-AF65-F5344CB8AC3E}">
        <p14:creationId xmlns:p14="http://schemas.microsoft.com/office/powerpoint/2010/main" val="230735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13652-5BF0-E295-48C1-16B1291A7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2F6AF-2A30-EE2F-A766-4C217C7AB58C}"/>
              </a:ext>
            </a:extLst>
          </p:cNvPr>
          <p:cNvSpPr>
            <a:spLocks noGrp="1"/>
          </p:cNvSpPr>
          <p:nvPr>
            <p:ph type="title"/>
          </p:nvPr>
        </p:nvSpPr>
        <p:spPr>
          <a:xfrm>
            <a:off x="476250" y="542568"/>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Wish List…</a:t>
            </a:r>
          </a:p>
        </p:txBody>
      </p:sp>
      <p:sp>
        <p:nvSpPr>
          <p:cNvPr id="3" name="TextBox 2">
            <a:extLst>
              <a:ext uri="{FF2B5EF4-FFF2-40B4-BE49-F238E27FC236}">
                <a16:creationId xmlns:a16="http://schemas.microsoft.com/office/drawing/2014/main" id="{0A3052F1-7767-DEA8-EF68-EEA30868DD06}"/>
              </a:ext>
            </a:extLst>
          </p:cNvPr>
          <p:cNvSpPr txBox="1"/>
          <p:nvPr/>
        </p:nvSpPr>
        <p:spPr>
          <a:xfrm>
            <a:off x="476250" y="1671631"/>
            <a:ext cx="7901609" cy="4401205"/>
          </a:xfrm>
          <a:prstGeom prst="rect">
            <a:avLst/>
          </a:prstGeom>
          <a:noFill/>
        </p:spPr>
        <p:txBody>
          <a:bodyPr wrap="square" rtlCol="0">
            <a:spAutoFit/>
          </a:bodyPr>
          <a:lstStyle/>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Medication Expansion</a:t>
            </a:r>
            <a:r>
              <a:rPr lang="en-US" sz="2800" dirty="0">
                <a:solidFill>
                  <a:srgbClr val="002060"/>
                </a:solidFill>
                <a:latin typeface="Arial" panose="020B0604020202020204" pitchFamily="34" charset="0"/>
                <a:cs typeface="Arial" panose="020B0604020202020204" pitchFamily="34" charset="0"/>
              </a:rPr>
              <a:t> – </a:t>
            </a:r>
            <a:r>
              <a:rPr lang="en-US" sz="2200" i="1" dirty="0">
                <a:solidFill>
                  <a:srgbClr val="002060"/>
                </a:solidFill>
                <a:latin typeface="Arial" panose="020B0604020202020204" pitchFamily="34" charset="0"/>
                <a:cs typeface="Arial" panose="020B0604020202020204" pitchFamily="34" charset="0"/>
              </a:rPr>
              <a:t>Continuing to offer free NRT patch, gum, and lozenge, but expanding our Quitline “formulary” to dose for </a:t>
            </a:r>
            <a:r>
              <a:rPr lang="en-US" sz="2200" b="1" i="1" dirty="0">
                <a:solidFill>
                  <a:srgbClr val="002060"/>
                </a:solidFill>
                <a:latin typeface="Arial" panose="020B0604020202020204" pitchFamily="34" charset="0"/>
                <a:cs typeface="Arial" panose="020B0604020202020204" pitchFamily="34" charset="0"/>
              </a:rPr>
              <a:t>varenicline</a:t>
            </a:r>
            <a:r>
              <a:rPr lang="en-US" sz="2200" i="1" dirty="0">
                <a:solidFill>
                  <a:srgbClr val="002060"/>
                </a:solidFill>
                <a:latin typeface="Arial" panose="020B0604020202020204" pitchFamily="34" charset="0"/>
                <a:cs typeface="Arial" panose="020B0604020202020204" pitchFamily="34" charset="0"/>
              </a:rPr>
              <a:t> and (hopefully, when FDA-approved) </a:t>
            </a:r>
            <a:r>
              <a:rPr lang="en-US" sz="2200" b="1" i="1" dirty="0">
                <a:solidFill>
                  <a:srgbClr val="002060"/>
                </a:solidFill>
                <a:latin typeface="Arial" panose="020B0604020202020204" pitchFamily="34" charset="0"/>
                <a:cs typeface="Arial" panose="020B0604020202020204" pitchFamily="34" charset="0"/>
              </a:rPr>
              <a:t>cytisinicline</a:t>
            </a:r>
            <a:r>
              <a:rPr lang="en-US" sz="2200" i="1" dirty="0">
                <a:solidFill>
                  <a:srgbClr val="002060"/>
                </a:solidFill>
                <a:latin typeface="Arial" panose="020B0604020202020204" pitchFamily="34" charset="0"/>
                <a:cs typeface="Arial" panose="020B0604020202020204" pitchFamily="34" charset="0"/>
              </a:rPr>
              <a:t> – with doctor’s authorized Rx. </a:t>
            </a:r>
          </a:p>
          <a:p>
            <a:pPr marL="285750" indent="-285750">
              <a:buFont typeface="Wingdings" panose="05000000000000000000" pitchFamily="2" charset="2"/>
              <a:buChar char="§"/>
            </a:pPr>
            <a:endParaRPr lang="en-US" sz="22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Ø"/>
            </a:pPr>
            <a:r>
              <a:rPr lang="en-US" sz="2200" i="1" dirty="0">
                <a:solidFill>
                  <a:srgbClr val="002060"/>
                </a:solidFill>
                <a:latin typeface="Arial" panose="020B0604020202020204" pitchFamily="34" charset="0"/>
                <a:cs typeface="Arial" panose="020B0604020202020204" pitchFamily="34" charset="0"/>
              </a:rPr>
              <a:t>Cytisinicline is an investigational plant-based alkaloid designed to treat nicotine dependence by acting as a partial agonist that attaches to the brain's nicotinic receptors. It helps individuals quit smoking and vaping by reducing nicotine cravings, withdrawal symptoms, and the rewarding effects of nicotine. Works like varenicline, but studies have validated it as more successful with fewer side effects. </a:t>
            </a:r>
          </a:p>
        </p:txBody>
      </p:sp>
    </p:spTree>
    <p:extLst>
      <p:ext uri="{BB962C8B-B14F-4D97-AF65-F5344CB8AC3E}">
        <p14:creationId xmlns:p14="http://schemas.microsoft.com/office/powerpoint/2010/main" val="487316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7197-E620-08AF-7D3C-39B8E9E2FC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C8A846-46F0-8301-7F15-7C8FB80646ED}"/>
              </a:ext>
            </a:extLst>
          </p:cNvPr>
          <p:cNvSpPr>
            <a:spLocks noGrp="1"/>
          </p:cNvSpPr>
          <p:nvPr>
            <p:ph type="title"/>
          </p:nvPr>
        </p:nvSpPr>
        <p:spPr>
          <a:xfrm>
            <a:off x="563336" y="476729"/>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Wish List…</a:t>
            </a:r>
          </a:p>
        </p:txBody>
      </p:sp>
      <p:sp>
        <p:nvSpPr>
          <p:cNvPr id="3" name="TextBox 2">
            <a:extLst>
              <a:ext uri="{FF2B5EF4-FFF2-40B4-BE49-F238E27FC236}">
                <a16:creationId xmlns:a16="http://schemas.microsoft.com/office/drawing/2014/main" id="{0DF02467-E7E5-CC47-09A3-E3B6A918166A}"/>
              </a:ext>
            </a:extLst>
          </p:cNvPr>
          <p:cNvSpPr txBox="1"/>
          <p:nvPr/>
        </p:nvSpPr>
        <p:spPr>
          <a:xfrm>
            <a:off x="447676" y="1511158"/>
            <a:ext cx="3924299" cy="5078313"/>
          </a:xfrm>
          <a:prstGeom prst="rect">
            <a:avLst/>
          </a:prstGeom>
          <a:noFill/>
        </p:spPr>
        <p:txBody>
          <a:bodyPr wrap="square" rtlCol="0">
            <a:spAutoFit/>
          </a:bodyPr>
          <a:lstStyle/>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2800" b="1" dirty="0">
                <a:solidFill>
                  <a:srgbClr val="002060"/>
                </a:solidFill>
                <a:latin typeface="Arial" panose="020B0604020202020204" pitchFamily="34" charset="0"/>
                <a:cs typeface="Arial" panose="020B0604020202020204" pitchFamily="34" charset="0"/>
              </a:rPr>
              <a:t>Cannabis Users</a:t>
            </a:r>
            <a:r>
              <a:rPr lang="en-US" sz="2800" dirty="0">
                <a:solidFill>
                  <a:srgbClr val="002060"/>
                </a:solidFill>
                <a:latin typeface="Arial" panose="020B0604020202020204" pitchFamily="34" charset="0"/>
                <a:cs typeface="Arial" panose="020B0604020202020204" pitchFamily="34" charset="0"/>
              </a:rPr>
              <a:t> – </a:t>
            </a:r>
            <a:r>
              <a:rPr lang="en-US" sz="2200" i="1" dirty="0">
                <a:solidFill>
                  <a:srgbClr val="002060"/>
                </a:solidFill>
                <a:latin typeface="Arial" panose="020B0604020202020204" pitchFamily="34" charset="0"/>
                <a:cs typeface="Arial" panose="020B0604020202020204" pitchFamily="34" charset="0"/>
              </a:rPr>
              <a:t>Hopefully, we will reach the time when we can offer services and promote the Quitline to marijuana users.  </a:t>
            </a:r>
          </a:p>
          <a:p>
            <a:pPr marL="285750" indent="-285750">
              <a:buFont typeface="Wingdings" panose="05000000000000000000" pitchFamily="2" charset="2"/>
              <a:buChar char="§"/>
            </a:pPr>
            <a:endParaRPr lang="en-US" sz="2200" i="1"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sz="2200" b="1" i="1" dirty="0">
                <a:solidFill>
                  <a:srgbClr val="002060"/>
                </a:solidFill>
                <a:latin typeface="Arial" panose="020B0604020202020204" pitchFamily="34" charset="0"/>
                <a:cs typeface="Arial" panose="020B0604020202020204" pitchFamily="34" charset="0"/>
              </a:rPr>
              <a:t>Same issues – different addictive drug. </a:t>
            </a:r>
            <a:r>
              <a:rPr lang="en-US" sz="2200" i="1" dirty="0">
                <a:solidFill>
                  <a:srgbClr val="002060"/>
                </a:solidFill>
                <a:latin typeface="Arial" panose="020B0604020202020204" pitchFamily="34" charset="0"/>
                <a:cs typeface="Arial" panose="020B0604020202020204" pitchFamily="34" charset="0"/>
              </a:rPr>
              <a:t>Because this problem is only going to grow stronger and get more out of hand from both policy and health perspectives, much like vaping has done. </a:t>
            </a:r>
          </a:p>
        </p:txBody>
      </p:sp>
      <p:pic>
        <p:nvPicPr>
          <p:cNvPr id="5" name="Picture 4">
            <a:extLst>
              <a:ext uri="{FF2B5EF4-FFF2-40B4-BE49-F238E27FC236}">
                <a16:creationId xmlns:a16="http://schemas.microsoft.com/office/drawing/2014/main" id="{9BCE92F9-A4CB-7BEE-9807-C1568CB8CDF8}"/>
              </a:ext>
            </a:extLst>
          </p:cNvPr>
          <p:cNvPicPr>
            <a:picLocks noChangeAspect="1"/>
          </p:cNvPicPr>
          <p:nvPr/>
        </p:nvPicPr>
        <p:blipFill>
          <a:blip r:embed="rId2"/>
          <a:stretch>
            <a:fillRect/>
          </a:stretch>
        </p:blipFill>
        <p:spPr>
          <a:xfrm>
            <a:off x="4476806" y="1511158"/>
            <a:ext cx="4219518" cy="2814418"/>
          </a:xfrm>
          <a:prstGeom prst="rect">
            <a:avLst/>
          </a:prstGeom>
        </p:spPr>
      </p:pic>
      <p:pic>
        <p:nvPicPr>
          <p:cNvPr id="7" name="Picture 6">
            <a:extLst>
              <a:ext uri="{FF2B5EF4-FFF2-40B4-BE49-F238E27FC236}">
                <a16:creationId xmlns:a16="http://schemas.microsoft.com/office/drawing/2014/main" id="{C767FE09-FE01-4DE8-F247-EFA952407587}"/>
              </a:ext>
            </a:extLst>
          </p:cNvPr>
          <p:cNvPicPr>
            <a:picLocks noChangeAspect="1"/>
          </p:cNvPicPr>
          <p:nvPr/>
        </p:nvPicPr>
        <p:blipFill>
          <a:blip r:embed="rId3"/>
          <a:stretch>
            <a:fillRect/>
          </a:stretch>
        </p:blipFill>
        <p:spPr>
          <a:xfrm>
            <a:off x="4476806" y="4325576"/>
            <a:ext cx="4219518" cy="2373478"/>
          </a:xfrm>
          <a:prstGeom prst="rect">
            <a:avLst/>
          </a:prstGeom>
        </p:spPr>
      </p:pic>
    </p:spTree>
    <p:extLst>
      <p:ext uri="{BB962C8B-B14F-4D97-AF65-F5344CB8AC3E}">
        <p14:creationId xmlns:p14="http://schemas.microsoft.com/office/powerpoint/2010/main" val="750671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6CCDE-47C9-882A-E5DB-59E8B4C3E2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FAD48-5AFA-E32C-86E1-393F374E544E}"/>
              </a:ext>
            </a:extLst>
          </p:cNvPr>
          <p:cNvSpPr>
            <a:spLocks noGrp="1"/>
          </p:cNvSpPr>
          <p:nvPr>
            <p:ph type="title"/>
          </p:nvPr>
        </p:nvSpPr>
        <p:spPr>
          <a:xfrm>
            <a:off x="457200" y="583054"/>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Wish List Disclaimer</a:t>
            </a:r>
          </a:p>
        </p:txBody>
      </p:sp>
      <p:sp>
        <p:nvSpPr>
          <p:cNvPr id="3" name="TextBox 2">
            <a:extLst>
              <a:ext uri="{FF2B5EF4-FFF2-40B4-BE49-F238E27FC236}">
                <a16:creationId xmlns:a16="http://schemas.microsoft.com/office/drawing/2014/main" id="{13C8D18F-CEF8-16D4-6FB4-63DB1A3FEE41}"/>
              </a:ext>
            </a:extLst>
          </p:cNvPr>
          <p:cNvSpPr txBox="1"/>
          <p:nvPr/>
        </p:nvSpPr>
        <p:spPr>
          <a:xfrm>
            <a:off x="457200" y="1674859"/>
            <a:ext cx="7901609" cy="4678204"/>
          </a:xfrm>
          <a:prstGeom prst="rect">
            <a:avLst/>
          </a:prstGeom>
          <a:noFill/>
        </p:spPr>
        <p:txBody>
          <a:bodyPr wrap="square" rtlCol="0">
            <a:spAutoFit/>
          </a:bodyPr>
          <a:lstStyle/>
          <a:p>
            <a:endParaRPr lang="en-US" sz="10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3200" i="1" dirty="0">
                <a:solidFill>
                  <a:srgbClr val="002060"/>
                </a:solidFill>
                <a:latin typeface="Arial" panose="020B0604020202020204" pitchFamily="34" charset="0"/>
                <a:cs typeface="Arial" panose="020B0604020202020204" pitchFamily="34" charset="0"/>
              </a:rPr>
              <a:t>The previous three slides are Katy’s “wish list” and are not necessarily in our vendor’s or anyone’s pipeline.</a:t>
            </a:r>
          </a:p>
          <a:p>
            <a:endParaRPr lang="en-US" sz="3200" i="1"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3200" i="1" dirty="0">
                <a:solidFill>
                  <a:srgbClr val="002060"/>
                </a:solidFill>
                <a:latin typeface="Arial" panose="020B0604020202020204" pitchFamily="34" charset="0"/>
                <a:cs typeface="Arial" panose="020B0604020202020204" pitchFamily="34" charset="0"/>
              </a:rPr>
              <a:t>Just forecasting three unique features that, if added to our Quitline’s services, could be game-changers for how well we succeed in nicotine cessation across our state. </a:t>
            </a:r>
          </a:p>
        </p:txBody>
      </p:sp>
    </p:spTree>
    <p:extLst>
      <p:ext uri="{BB962C8B-B14F-4D97-AF65-F5344CB8AC3E}">
        <p14:creationId xmlns:p14="http://schemas.microsoft.com/office/powerpoint/2010/main" val="4179390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C5226-C889-C221-5421-A894A8F6D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45437-979E-D4D4-7551-1B97F104AE18}"/>
              </a:ext>
            </a:extLst>
          </p:cNvPr>
          <p:cNvSpPr>
            <a:spLocks noGrp="1"/>
          </p:cNvSpPr>
          <p:nvPr>
            <p:ph type="title"/>
          </p:nvPr>
        </p:nvSpPr>
        <p:spPr>
          <a:xfrm>
            <a:off x="457200" y="583054"/>
            <a:ext cx="6985129" cy="951723"/>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Getting in Touch</a:t>
            </a:r>
          </a:p>
        </p:txBody>
      </p:sp>
      <p:sp>
        <p:nvSpPr>
          <p:cNvPr id="3" name="TextBox 2">
            <a:extLst>
              <a:ext uri="{FF2B5EF4-FFF2-40B4-BE49-F238E27FC236}">
                <a16:creationId xmlns:a16="http://schemas.microsoft.com/office/drawing/2014/main" id="{F4E1970B-FA1A-D449-3DB6-072C5B09C28B}"/>
              </a:ext>
            </a:extLst>
          </p:cNvPr>
          <p:cNvSpPr txBox="1"/>
          <p:nvPr/>
        </p:nvSpPr>
        <p:spPr>
          <a:xfrm>
            <a:off x="457200" y="1600215"/>
            <a:ext cx="7901609" cy="4832092"/>
          </a:xfrm>
          <a:prstGeom prst="rect">
            <a:avLst/>
          </a:prstGeom>
          <a:noFill/>
        </p:spPr>
        <p:txBody>
          <a:bodyPr wrap="square" rtlCol="0">
            <a:spAutoFit/>
          </a:bodyPr>
          <a:lstStyle/>
          <a:p>
            <a:endParaRPr lang="en-US" sz="1000" i="1" dirty="0">
              <a:solidFill>
                <a:srgbClr val="002060"/>
              </a:solidFill>
              <a:latin typeface="Arial" panose="020B0604020202020204" pitchFamily="34" charset="0"/>
              <a:cs typeface="Arial" panose="020B0604020202020204" pitchFamily="34" charset="0"/>
            </a:endParaRPr>
          </a:p>
          <a:p>
            <a:endParaRPr lang="en-US" sz="1000" i="1" dirty="0">
              <a:solidFill>
                <a:srgbClr val="002060"/>
              </a:solidFill>
              <a:latin typeface="Arial" panose="020B0604020202020204" pitchFamily="34" charset="0"/>
              <a:cs typeface="Arial" panose="020B0604020202020204" pitchFamily="34" charset="0"/>
            </a:endParaRPr>
          </a:p>
          <a:p>
            <a:r>
              <a:rPr lang="en-US" sz="3200" b="1" i="1" dirty="0">
                <a:solidFill>
                  <a:srgbClr val="002060"/>
                </a:solidFill>
                <a:latin typeface="Arial" panose="020B0604020202020204" pitchFamily="34" charset="0"/>
                <a:cs typeface="Arial" panose="020B0604020202020204" pitchFamily="34" charset="0"/>
              </a:rPr>
              <a:t>Katy L. Wynne, Ed.D., MSW</a:t>
            </a:r>
          </a:p>
          <a:p>
            <a:r>
              <a:rPr lang="en-US" sz="3200" b="1" i="1" dirty="0">
                <a:solidFill>
                  <a:srgbClr val="002060"/>
                </a:solidFill>
                <a:latin typeface="Arial" panose="020B0604020202020204" pitchFamily="34" charset="0"/>
                <a:cs typeface="Arial" panose="020B0604020202020204" pitchFamily="34" charset="0"/>
              </a:rPr>
              <a:t>SC DPH – Tobacco Program</a:t>
            </a:r>
          </a:p>
          <a:p>
            <a:r>
              <a:rPr lang="en-US" sz="3200" b="1" i="1" dirty="0">
                <a:solidFill>
                  <a:srgbClr val="002060"/>
                </a:solidFill>
                <a:latin typeface="Arial" panose="020B0604020202020204" pitchFamily="34" charset="0"/>
                <a:cs typeface="Arial" panose="020B0604020202020204" pitchFamily="34" charset="0"/>
                <a:hlinkClick r:id="rId2"/>
              </a:rPr>
              <a:t>wynnekl@dph.sc.gov</a:t>
            </a:r>
            <a:r>
              <a:rPr lang="en-US" sz="3200" b="1" i="1" dirty="0">
                <a:solidFill>
                  <a:srgbClr val="002060"/>
                </a:solidFill>
                <a:latin typeface="Arial" panose="020B0604020202020204" pitchFamily="34" charset="0"/>
                <a:cs typeface="Arial" panose="020B0604020202020204" pitchFamily="34" charset="0"/>
              </a:rPr>
              <a:t> </a:t>
            </a:r>
          </a:p>
          <a:p>
            <a:r>
              <a:rPr lang="en-US" sz="3200" b="1" i="1" dirty="0">
                <a:solidFill>
                  <a:srgbClr val="002060"/>
                </a:solidFill>
                <a:latin typeface="Arial" panose="020B0604020202020204" pitchFamily="34" charset="0"/>
                <a:cs typeface="Arial" panose="020B0604020202020204" pitchFamily="34" charset="0"/>
              </a:rPr>
              <a:t>803-898-2285</a:t>
            </a:r>
          </a:p>
          <a:p>
            <a:endParaRPr lang="en-US" sz="3200" i="1" dirty="0">
              <a:solidFill>
                <a:srgbClr val="002060"/>
              </a:solidFill>
              <a:latin typeface="Arial" panose="020B0604020202020204" pitchFamily="34" charset="0"/>
              <a:cs typeface="Arial" panose="020B0604020202020204" pitchFamily="34" charset="0"/>
            </a:endParaRPr>
          </a:p>
          <a:p>
            <a:endParaRPr lang="en-US" sz="3200" b="1" i="1" dirty="0">
              <a:solidFill>
                <a:srgbClr val="002060"/>
              </a:solidFill>
              <a:latin typeface="Arial" panose="020B0604020202020204" pitchFamily="34" charset="0"/>
              <a:cs typeface="Arial" panose="020B0604020202020204" pitchFamily="34" charset="0"/>
            </a:endParaRPr>
          </a:p>
          <a:p>
            <a:r>
              <a:rPr lang="en-US" sz="3200" b="1" i="1" dirty="0">
                <a:solidFill>
                  <a:srgbClr val="002060"/>
                </a:solidFill>
                <a:latin typeface="Arial" panose="020B0604020202020204" pitchFamily="34" charset="0"/>
                <a:cs typeface="Arial" panose="020B0604020202020204" pitchFamily="34" charset="0"/>
              </a:rPr>
              <a:t>LEARN MORE ABOUT OUR QUITLINE: </a:t>
            </a:r>
          </a:p>
          <a:p>
            <a:r>
              <a:rPr lang="en-US" sz="3200" b="1" i="1" dirty="0">
                <a:solidFill>
                  <a:srgbClr val="002060"/>
                </a:solidFill>
                <a:latin typeface="Arial" panose="020B0604020202020204" pitchFamily="34" charset="0"/>
                <a:cs typeface="Arial" panose="020B0604020202020204" pitchFamily="34" charset="0"/>
                <a:hlinkClick r:id="rId3"/>
              </a:rPr>
              <a:t>https://www.quitnowsc.org/</a:t>
            </a:r>
            <a:r>
              <a:rPr lang="en-US" sz="3200" b="1" i="1" dirty="0">
                <a:solidFill>
                  <a:srgbClr val="002060"/>
                </a:solidFill>
                <a:latin typeface="Arial" panose="020B0604020202020204" pitchFamily="34" charset="0"/>
                <a:cs typeface="Arial" panose="020B0604020202020204" pitchFamily="34" charset="0"/>
              </a:rPr>
              <a:t> </a:t>
            </a:r>
          </a:p>
          <a:p>
            <a:endParaRPr lang="en-US" sz="3200"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899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25EE6-1635-0139-D841-D777B133CB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8C710-ACDD-8C01-1C9D-6EA3436C15E5}"/>
              </a:ext>
            </a:extLst>
          </p:cNvPr>
          <p:cNvSpPr>
            <a:spLocks noGrp="1"/>
          </p:cNvSpPr>
          <p:nvPr>
            <p:ph type="title"/>
          </p:nvPr>
        </p:nvSpPr>
        <p:spPr>
          <a:xfrm>
            <a:off x="563336" y="382555"/>
            <a:ext cx="7359993" cy="1427584"/>
          </a:xfrm>
        </p:spPr>
        <p:txBody>
          <a:bodyPr>
            <a:normAutofit/>
          </a:bodyPr>
          <a:lstStyle/>
          <a:p>
            <a:r>
              <a:rPr lang="en-US" sz="5400" dirty="0">
                <a:solidFill>
                  <a:srgbClr val="002060"/>
                </a:solidFill>
                <a:latin typeface="Arial" panose="020B0604020202020204" pitchFamily="34" charset="0"/>
                <a:cs typeface="Arial" panose="020B0604020202020204" pitchFamily="34" charset="0"/>
              </a:rPr>
              <a:t>References</a:t>
            </a:r>
          </a:p>
        </p:txBody>
      </p:sp>
      <p:sp>
        <p:nvSpPr>
          <p:cNvPr id="3" name="TextBox 2">
            <a:extLst>
              <a:ext uri="{FF2B5EF4-FFF2-40B4-BE49-F238E27FC236}">
                <a16:creationId xmlns:a16="http://schemas.microsoft.com/office/drawing/2014/main" id="{588FB49F-5A1A-B342-9BD1-77F2FF41D518}"/>
              </a:ext>
            </a:extLst>
          </p:cNvPr>
          <p:cNvSpPr txBox="1"/>
          <p:nvPr/>
        </p:nvSpPr>
        <p:spPr>
          <a:xfrm>
            <a:off x="563336" y="1726163"/>
            <a:ext cx="7884367" cy="4401205"/>
          </a:xfrm>
          <a:prstGeom prst="rect">
            <a:avLst/>
          </a:prstGeom>
          <a:noFill/>
        </p:spPr>
        <p:txBody>
          <a:bodyPr wrap="square" rtlCol="0">
            <a:spAutoFit/>
          </a:bodyPr>
          <a:lstStyle/>
          <a:p>
            <a:pPr marL="342900" indent="-342900">
              <a:buFont typeface="Wingdings" panose="05000000000000000000" pitchFamily="2" charset="2"/>
              <a:buChar char="§"/>
            </a:pPr>
            <a:r>
              <a:rPr lang="en-US" sz="1400" dirty="0">
                <a:solidFill>
                  <a:srgbClr val="002060"/>
                </a:solidFill>
                <a:latin typeface="Arial" panose="020B0604020202020204" pitchFamily="34" charset="0"/>
                <a:cs typeface="Arial" panose="020B0604020202020204" pitchFamily="34" charset="0"/>
              </a:rPr>
              <a:t>VanFrank B, Malarcher A, Cornelius ME, Schecter A, Jamal A, Tynan M. Adult Smoking Cessation — United States, 2022. MMWR Morb Mortal Wkly Rep 2024;73:633–641. DOI: </a:t>
            </a:r>
            <a:r>
              <a:rPr lang="en-US" sz="1400" dirty="0">
                <a:solidFill>
                  <a:srgbClr val="002060"/>
                </a:solidFill>
                <a:latin typeface="Arial" panose="020B0604020202020204" pitchFamily="34" charset="0"/>
                <a:cs typeface="Arial" panose="020B0604020202020204" pitchFamily="34" charset="0"/>
                <a:hlinkClick r:id="rId2"/>
              </a:rPr>
              <a:t>http://dx.doi.org/10.15585/mmwr.mm7329a1</a:t>
            </a:r>
            <a:r>
              <a:rPr lang="en-US" sz="1400" dirty="0">
                <a:solidFill>
                  <a:srgbClr val="002060"/>
                </a:solidFill>
                <a:latin typeface="Arial" panose="020B0604020202020204" pitchFamily="34" charset="0"/>
                <a:cs typeface="Arial" panose="020B0604020202020204" pitchFamily="34" charset="0"/>
              </a:rPr>
              <a:t> </a:t>
            </a:r>
          </a:p>
          <a:p>
            <a:endParaRPr lang="en-US" sz="1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400" dirty="0">
                <a:solidFill>
                  <a:srgbClr val="002060"/>
                </a:solidFill>
                <a:latin typeface="Arial" panose="020B0604020202020204" pitchFamily="34" charset="0"/>
                <a:cs typeface="Arial" panose="020B0604020202020204" pitchFamily="34" charset="0"/>
              </a:rPr>
              <a:t>US Department of Health and Human Services. Smoking cessation: a report of the Surgeon General. Rockville, MD: US Department of Health and Human Services; 2020. </a:t>
            </a:r>
            <a:r>
              <a:rPr lang="en-US" sz="1400" dirty="0">
                <a:solidFill>
                  <a:srgbClr val="002060"/>
                </a:solidFill>
                <a:latin typeface="Arial" panose="020B0604020202020204" pitchFamily="34" charset="0"/>
                <a:cs typeface="Arial" panose="020B0604020202020204" pitchFamily="34" charset="0"/>
                <a:hlinkClick r:id="rId3"/>
              </a:rPr>
              <a:t>https://www.hhs.gov/sites/default/files/2020-cessation-sgr-full-report.pdf</a:t>
            </a:r>
            <a:endParaRPr lang="en-US" sz="1400" dirty="0">
              <a:solidFill>
                <a:srgbClr val="002060"/>
              </a:solidFill>
              <a:latin typeface="Arial" panose="020B0604020202020204" pitchFamily="34" charset="0"/>
              <a:cs typeface="Arial" panose="020B0604020202020204" pitchFamily="34" charset="0"/>
            </a:endParaRPr>
          </a:p>
          <a:p>
            <a:endParaRPr lang="en-US" sz="1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400" dirty="0">
                <a:solidFill>
                  <a:srgbClr val="002060"/>
                </a:solidFill>
                <a:latin typeface="Arial" panose="020B0604020202020204" pitchFamily="34" charset="0"/>
                <a:cs typeface="Arial" panose="020B0604020202020204" pitchFamily="34" charset="0"/>
              </a:rPr>
              <a:t>U.S. Department of Health and Human Services. The Health Consequences of Smoking—50 Years of Progress. A Report of the Surgeon General. Atlanta: U.S. Department of Health and Human Services, Centers for Disease Control and Prevention, National Center for Chronic Disease Prevention and Health Promotion, Office on Smoking and Health, 2014.</a:t>
            </a:r>
          </a:p>
          <a:p>
            <a:endParaRPr lang="en-US" sz="1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400" dirty="0">
                <a:solidFill>
                  <a:srgbClr val="002060"/>
                </a:solidFill>
                <a:latin typeface="Arial" panose="020B0604020202020204" pitchFamily="34" charset="0"/>
                <a:cs typeface="Arial" panose="020B0604020202020204" pitchFamily="34" charset="0"/>
              </a:rPr>
              <a:t>Centers for Disease Control and Prevention. QuickStats: Number of Deaths from 10 Leading Causes—National Vital Statistics System, United States, 2010. Morbidity and Mortality Weekly Report 2013: 62(08);155.</a:t>
            </a:r>
          </a:p>
          <a:p>
            <a:pPr marL="342900" indent="-342900">
              <a:buFont typeface="Wingdings" panose="05000000000000000000" pitchFamily="2" charset="2"/>
              <a:buChar char="§"/>
            </a:pPr>
            <a:endParaRPr lang="en-US" sz="1400" dirty="0">
              <a:solidFill>
                <a:srgbClr val="002060"/>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1400" dirty="0">
                <a:solidFill>
                  <a:srgbClr val="002060"/>
                </a:solidFill>
                <a:latin typeface="Arial" panose="020B0604020202020204" pitchFamily="34" charset="0"/>
                <a:cs typeface="Arial" panose="020B0604020202020204" pitchFamily="34" charset="0"/>
              </a:rPr>
              <a:t>SC Department of Public Health. Tobacco Quitline Monthly Reports: State Dashboards, State Referrals, State Telecom, State Quitline Services, unpublished. </a:t>
            </a:r>
          </a:p>
          <a:p>
            <a:endParaRPr lang="en-US" sz="14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0033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C1B89-6B36-1C79-214F-23A3AA9F9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A7C93-ED35-F02D-03A3-F62D859401C9}"/>
              </a:ext>
            </a:extLst>
          </p:cNvPr>
          <p:cNvSpPr>
            <a:spLocks noGrp="1"/>
          </p:cNvSpPr>
          <p:nvPr>
            <p:ph type="title"/>
          </p:nvPr>
        </p:nvSpPr>
        <p:spPr>
          <a:xfrm>
            <a:off x="434589" y="521213"/>
            <a:ext cx="6745439" cy="930937"/>
          </a:xfrm>
        </p:spPr>
        <p:txBody>
          <a:bodyPr>
            <a:normAutofit/>
          </a:bodyPr>
          <a:lstStyle/>
          <a:p>
            <a:r>
              <a:rPr lang="en-US" sz="5400" i="1" dirty="0">
                <a:solidFill>
                  <a:srgbClr val="002060"/>
                </a:solidFill>
                <a:latin typeface="Arial" panose="020B0604020202020204" pitchFamily="34" charset="0"/>
                <a:cs typeface="Arial" panose="020B0604020202020204" pitchFamily="34" charset="0"/>
              </a:rPr>
              <a:t>Thank you!</a:t>
            </a:r>
          </a:p>
        </p:txBody>
      </p:sp>
      <p:sp>
        <p:nvSpPr>
          <p:cNvPr id="6" name="Content Placeholder 5">
            <a:extLst>
              <a:ext uri="{FF2B5EF4-FFF2-40B4-BE49-F238E27FC236}">
                <a16:creationId xmlns:a16="http://schemas.microsoft.com/office/drawing/2014/main" id="{2F6AACE7-5F7E-8F59-27F8-8CB59B2A385A}"/>
              </a:ext>
            </a:extLst>
          </p:cNvPr>
          <p:cNvSpPr>
            <a:spLocks noGrp="1"/>
          </p:cNvSpPr>
          <p:nvPr>
            <p:ph sz="half" idx="1"/>
          </p:nvPr>
        </p:nvSpPr>
        <p:spPr>
          <a:xfrm>
            <a:off x="434589" y="1452150"/>
            <a:ext cx="3886200" cy="4351338"/>
          </a:xfrm>
        </p:spPr>
        <p:txBody>
          <a:bodyPr>
            <a:normAutofit/>
          </a:bodyPr>
          <a:lstStyle/>
          <a:p>
            <a:pPr marL="0" indent="0" algn="ctr">
              <a:buNone/>
            </a:pPr>
            <a:endParaRPr lang="en-US" sz="5400" b="1" dirty="0">
              <a:solidFill>
                <a:srgbClr val="002060"/>
              </a:solidFill>
              <a:latin typeface="Calibri" panose="020F0502020204030204" pitchFamily="34" charset="0"/>
              <a:cs typeface="Calibri" panose="020F0502020204030204" pitchFamily="34" charset="0"/>
            </a:endParaRPr>
          </a:p>
          <a:p>
            <a:pPr marL="0" indent="0" algn="ctr">
              <a:buNone/>
            </a:pPr>
            <a:r>
              <a:rPr lang="en-US" sz="5400" b="1" dirty="0">
                <a:solidFill>
                  <a:srgbClr val="002060"/>
                </a:solidFill>
                <a:latin typeface="Calibri" panose="020F0502020204030204" pitchFamily="34" charset="0"/>
                <a:cs typeface="Calibri" panose="020F0502020204030204" pitchFamily="34" charset="0"/>
              </a:rPr>
              <a:t>ANY </a:t>
            </a:r>
          </a:p>
          <a:p>
            <a:pPr marL="0" indent="0" algn="ctr">
              <a:buNone/>
            </a:pPr>
            <a:r>
              <a:rPr lang="en-US" sz="5400" b="1" dirty="0">
                <a:solidFill>
                  <a:srgbClr val="002060"/>
                </a:solidFill>
                <a:latin typeface="Calibri" panose="020F0502020204030204" pitchFamily="34" charset="0"/>
                <a:cs typeface="Calibri" panose="020F0502020204030204" pitchFamily="34" charset="0"/>
              </a:rPr>
              <a:t>QUESTIONS?</a:t>
            </a:r>
            <a:endParaRPr lang="en-US" sz="5400" dirty="0"/>
          </a:p>
        </p:txBody>
      </p:sp>
      <p:pic>
        <p:nvPicPr>
          <p:cNvPr id="9" name="Content Placeholder 8">
            <a:extLst>
              <a:ext uri="{FF2B5EF4-FFF2-40B4-BE49-F238E27FC236}">
                <a16:creationId xmlns:a16="http://schemas.microsoft.com/office/drawing/2014/main" id="{48775135-BB7E-B3EC-3D5E-B6F2DFD6C9F7}"/>
              </a:ext>
            </a:extLst>
          </p:cNvPr>
          <p:cNvPicPr>
            <a:picLocks noGrp="1" noChangeAspect="1"/>
          </p:cNvPicPr>
          <p:nvPr>
            <p:ph sz="half" idx="2"/>
          </p:nvPr>
        </p:nvPicPr>
        <p:blipFill>
          <a:blip r:embed="rId2"/>
          <a:stretch>
            <a:fillRect/>
          </a:stretch>
        </p:blipFill>
        <p:spPr>
          <a:xfrm>
            <a:off x="4726772" y="1452150"/>
            <a:ext cx="3982639" cy="3982639"/>
          </a:xfrm>
          <a:prstGeom prst="rect">
            <a:avLst/>
          </a:prstGeom>
        </p:spPr>
      </p:pic>
    </p:spTree>
    <p:extLst>
      <p:ext uri="{BB962C8B-B14F-4D97-AF65-F5344CB8AC3E}">
        <p14:creationId xmlns:p14="http://schemas.microsoft.com/office/powerpoint/2010/main" val="1964918892"/>
      </p:ext>
    </p:extLst>
  </p:cSld>
  <p:clrMapOvr>
    <a:masterClrMapping/>
  </p:clrMapOvr>
</p:sld>
</file>

<file path=ppt/theme/theme1.xml><?xml version="1.0" encoding="utf-8"?>
<a:theme xmlns:a="http://schemas.openxmlformats.org/drawingml/2006/main" name="DPH Diagonals Bright Theme">
  <a:themeElements>
    <a:clrScheme name="DPH Bright Theme">
      <a:dk1>
        <a:srgbClr val="041E41"/>
      </a:dk1>
      <a:lt1>
        <a:srgbClr val="FFFFFF"/>
      </a:lt1>
      <a:dk2>
        <a:srgbClr val="546D89"/>
      </a:dk2>
      <a:lt2>
        <a:srgbClr val="FFFFFF"/>
      </a:lt2>
      <a:accent1>
        <a:srgbClr val="83BD00"/>
      </a:accent1>
      <a:accent2>
        <a:srgbClr val="F1C300"/>
      </a:accent2>
      <a:accent3>
        <a:srgbClr val="00A9CC"/>
      </a:accent3>
      <a:accent4>
        <a:srgbClr val="019949"/>
      </a:accent4>
      <a:accent5>
        <a:srgbClr val="EF893E"/>
      </a:accent5>
      <a:accent6>
        <a:srgbClr val="EE3A68"/>
      </a:accent6>
      <a:hlink>
        <a:srgbClr val="00A9CC"/>
      </a:hlink>
      <a:folHlink>
        <a:srgbClr val="542C8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3_ DPH-Powerpoint" id="{7BA2AB55-350C-6748-9AD2-E1585DB4F263}" vid="{A8D7DE15-971A-D949-802E-4025304DC773}"/>
    </a:ext>
  </a:extLst>
</a:theme>
</file>

<file path=ppt/theme/theme2.xml><?xml version="1.0" encoding="utf-8"?>
<a:theme xmlns:a="http://schemas.openxmlformats.org/drawingml/2006/main" name="DPH Faces Bright Theme">
  <a:themeElements>
    <a:clrScheme name="DPH Bright Theme">
      <a:dk1>
        <a:srgbClr val="041E41"/>
      </a:dk1>
      <a:lt1>
        <a:srgbClr val="FFFFFF"/>
      </a:lt1>
      <a:dk2>
        <a:srgbClr val="546D89"/>
      </a:dk2>
      <a:lt2>
        <a:srgbClr val="FFFFFF"/>
      </a:lt2>
      <a:accent1>
        <a:srgbClr val="83BD00"/>
      </a:accent1>
      <a:accent2>
        <a:srgbClr val="F1C300"/>
      </a:accent2>
      <a:accent3>
        <a:srgbClr val="00A9CC"/>
      </a:accent3>
      <a:accent4>
        <a:srgbClr val="019949"/>
      </a:accent4>
      <a:accent5>
        <a:srgbClr val="EF893E"/>
      </a:accent5>
      <a:accent6>
        <a:srgbClr val="EE3A68"/>
      </a:accent6>
      <a:hlink>
        <a:srgbClr val="00A9CC"/>
      </a:hlink>
      <a:folHlink>
        <a:srgbClr val="542C8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3_ DPH-Powerpoint" id="{7BA2AB55-350C-6748-9AD2-E1585DB4F263}" vid="{4E9FEFD6-8657-4745-88B0-DC9783F3B3D0}"/>
    </a:ext>
  </a:extLst>
</a:theme>
</file>

<file path=ppt/theme/theme3.xml><?xml version="1.0" encoding="utf-8"?>
<a:theme xmlns:a="http://schemas.openxmlformats.org/drawingml/2006/main" name="DPH Palmettos Theme">
  <a:themeElements>
    <a:clrScheme name="DPH Bright Theme">
      <a:dk1>
        <a:srgbClr val="041E41"/>
      </a:dk1>
      <a:lt1>
        <a:srgbClr val="FFFFFF"/>
      </a:lt1>
      <a:dk2>
        <a:srgbClr val="546D89"/>
      </a:dk2>
      <a:lt2>
        <a:srgbClr val="FFFFFF"/>
      </a:lt2>
      <a:accent1>
        <a:srgbClr val="83BD00"/>
      </a:accent1>
      <a:accent2>
        <a:srgbClr val="F1C300"/>
      </a:accent2>
      <a:accent3>
        <a:srgbClr val="00A9CC"/>
      </a:accent3>
      <a:accent4>
        <a:srgbClr val="019949"/>
      </a:accent4>
      <a:accent5>
        <a:srgbClr val="EF893E"/>
      </a:accent5>
      <a:accent6>
        <a:srgbClr val="EE3A68"/>
      </a:accent6>
      <a:hlink>
        <a:srgbClr val="00A9CC"/>
      </a:hlink>
      <a:folHlink>
        <a:srgbClr val="542C8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3_ DPH-Powerpoint" id="{7BA2AB55-350C-6748-9AD2-E1585DB4F263}" vid="{3099F8A7-55E3-C047-89DE-2DCDB49EAB1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1B8809CBB23EB64DAE62DA6CAEF2064B" ma:contentTypeVersion="14" ma:contentTypeDescription="Create a new document." ma:contentTypeScope="" ma:versionID="2bc981a73af91f875ad9dd4d22fb5af6">
  <xsd:schema xmlns:xsd="http://www.w3.org/2001/XMLSchema" xmlns:xs="http://www.w3.org/2001/XMLSchema" xmlns:p="http://schemas.microsoft.com/office/2006/metadata/properties" xmlns:ns2="70304cc6-3c7c-4451-bd58-337e520886ef" xmlns:ns3="ec1beb6c-76f8-4d0d-88e9-fbe95406a679" targetNamespace="http://schemas.microsoft.com/office/2006/metadata/properties" ma:root="true" ma:fieldsID="4f7b353eff6db75b3af5647d8ae7eaa0" ns2:_="" ns3:_="">
    <xsd:import namespace="70304cc6-3c7c-4451-bd58-337e520886ef"/>
    <xsd:import namespace="ec1beb6c-76f8-4d0d-88e9-fbe95406a6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04cc6-3c7c-4451-bd58-337e52088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b12bb8a-e8fb-479d-bf4c-54ca60cd303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1beb6c-76f8-4d0d-88e9-fbe95406a67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e73d8c8-12dd-44f9-b9e1-931896e425e3}" ma:internalName="TaxCatchAll" ma:showField="CatchAllData" ma:web="ec1beb6c-76f8-4d0d-88e9-fbe95406a6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304cc6-3c7c-4451-bd58-337e520886ef">
      <Terms xmlns="http://schemas.microsoft.com/office/infopath/2007/PartnerControls"/>
    </lcf76f155ced4ddcb4097134ff3c332f>
    <TaxCatchAll xmlns="ec1beb6c-76f8-4d0d-88e9-fbe95406a679" xsi:nil="true"/>
  </documentManagement>
</p:properties>
</file>

<file path=customXml/itemProps1.xml><?xml version="1.0" encoding="utf-8"?>
<ds:datastoreItem xmlns:ds="http://schemas.openxmlformats.org/officeDocument/2006/customXml" ds:itemID="{DCB84A4A-9CC5-4A15-9BBE-CB36082AEDE4}">
  <ds:schemaRefs>
    <ds:schemaRef ds:uri="http://schemas.microsoft.com/sharepoint/v3/contenttype/forms"/>
  </ds:schemaRefs>
</ds:datastoreItem>
</file>

<file path=customXml/itemProps2.xml><?xml version="1.0" encoding="utf-8"?>
<ds:datastoreItem xmlns:ds="http://schemas.openxmlformats.org/officeDocument/2006/customXml" ds:itemID="{C42CA8F3-50B2-4FC2-99B9-2407FE11B4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04cc6-3c7c-4451-bd58-337e520886ef"/>
    <ds:schemaRef ds:uri="ec1beb6c-76f8-4d0d-88e9-fbe95406a6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765877-36B0-49AE-8B1B-2C9D71310EF4}">
  <ds:schemaRefs>
    <ds:schemaRef ds:uri="ec1beb6c-76f8-4d0d-88e9-fbe95406a679"/>
    <ds:schemaRef ds:uri="http://purl.org/dc/elements/1.1/"/>
    <ds:schemaRef ds:uri="http://www.w3.org/XML/1998/namespace"/>
    <ds:schemaRef ds:uri="http://schemas.microsoft.com/office/infopath/2007/PartnerControls"/>
    <ds:schemaRef ds:uri="http://purl.org/dc/dcmitype/"/>
    <ds:schemaRef ds:uri="http://schemas.microsoft.com/office/2006/documentManagement/types"/>
    <ds:schemaRef ds:uri="70304cc6-3c7c-4451-bd58-337e520886ef"/>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4-3_DPH-Powerpoint</Template>
  <TotalTime>1163</TotalTime>
  <Words>3086</Words>
  <Application>Microsoft Office PowerPoint</Application>
  <PresentationFormat>On-screen Show (4:3)</PresentationFormat>
  <Paragraphs>215</Paragraphs>
  <Slides>35</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35</vt:i4>
      </vt:variant>
    </vt:vector>
  </HeadingPairs>
  <TitlesOfParts>
    <vt:vector size="45" baseType="lpstr">
      <vt:lpstr>Aptos</vt:lpstr>
      <vt:lpstr>Arial</vt:lpstr>
      <vt:lpstr>Arial Black</vt:lpstr>
      <vt:lpstr>Calibri</vt:lpstr>
      <vt:lpstr>Lucida Calligraphy</vt:lpstr>
      <vt:lpstr>Times New Roman</vt:lpstr>
      <vt:lpstr>Wingdings</vt:lpstr>
      <vt:lpstr>DPH Diagonals Bright Theme</vt:lpstr>
      <vt:lpstr>DPH Faces Bright Theme</vt:lpstr>
      <vt:lpstr>DPH Palmettos Theme</vt:lpstr>
      <vt:lpstr>SC Tobacco Quitline: Past, Present, &amp; Future</vt:lpstr>
      <vt:lpstr>Presenter</vt:lpstr>
      <vt:lpstr>Objectives</vt:lpstr>
      <vt:lpstr> </vt:lpstr>
      <vt:lpstr>Do You Remember? </vt:lpstr>
      <vt:lpstr>Do You Remember? </vt:lpstr>
      <vt:lpstr> OUR PAST </vt:lpstr>
      <vt:lpstr>Happy Birthday! </vt:lpstr>
      <vt:lpstr>Brief History</vt:lpstr>
      <vt:lpstr>Brief History</vt:lpstr>
      <vt:lpstr>Brief History</vt:lpstr>
      <vt:lpstr>Behind the Scenes 1</vt:lpstr>
      <vt:lpstr>Behind the Scenes 2</vt:lpstr>
      <vt:lpstr>Behind the Scenes 3</vt:lpstr>
      <vt:lpstr>OUR PRESENT</vt:lpstr>
      <vt:lpstr>Foundational Facts</vt:lpstr>
      <vt:lpstr>Sobering Facts</vt:lpstr>
      <vt:lpstr>Encouraging Facts</vt:lpstr>
      <vt:lpstr>This is Our Quitline</vt:lpstr>
      <vt:lpstr>This is Our Quitline</vt:lpstr>
      <vt:lpstr>Services Include</vt:lpstr>
      <vt:lpstr>Participant Profiles</vt:lpstr>
      <vt:lpstr>Snapshot Successes</vt:lpstr>
      <vt:lpstr>Interesting to Note</vt:lpstr>
      <vt:lpstr>OUR FUTURE</vt:lpstr>
      <vt:lpstr>On the Horizon</vt:lpstr>
      <vt:lpstr>On the Horizon</vt:lpstr>
      <vt:lpstr>On the Horizon</vt:lpstr>
      <vt:lpstr>Wish List…</vt:lpstr>
      <vt:lpstr>Wish List…</vt:lpstr>
      <vt:lpstr>Wish List…</vt:lpstr>
      <vt:lpstr>Wish List Disclaimer</vt:lpstr>
      <vt:lpstr>Getting in Touch</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Katy Wynne</dc:creator>
  <cp:lastModifiedBy>Katy Wynne</cp:lastModifiedBy>
  <cp:revision>253</cp:revision>
  <cp:lastPrinted>2026-05-19T13:27:53Z</cp:lastPrinted>
  <dcterms:created xsi:type="dcterms:W3CDTF">2026-01-27T16:09:13Z</dcterms:created>
  <dcterms:modified xsi:type="dcterms:W3CDTF">2026-05-19T15:24:35Z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0x0101001B8809CBB23EB64DAE62DA6CAEF2064B</vt:lpwstr>
  </property>
  <property fmtid="{D5CDD505-2E9C-101B-9397-08002B2CF9AE}" pid="3" name="MSIP_Label_59133e13-cf5b-4585-a310-9af92c2deb51_Enabled">
    <vt:lpwstr>true</vt:lpwstr>
  </property>
  <property fmtid="{D5CDD505-2E9C-101B-9397-08002B2CF9AE}" pid="4" name="MSIP_Label_59133e13-cf5b-4585-a310-9af92c2deb51_SetDate">
    <vt:lpwstr>2026-04-21T16:10:28Z</vt:lpwstr>
  </property>
  <property fmtid="{D5CDD505-2E9C-101B-9397-08002B2CF9AE}" pid="5" name="MSIP_Label_59133e13-cf5b-4585-a310-9af92c2deb51_Method">
    <vt:lpwstr>Standard</vt:lpwstr>
  </property>
  <property fmtid="{D5CDD505-2E9C-101B-9397-08002B2CF9AE}" pid="6" name="MSIP_Label_59133e13-cf5b-4585-a310-9af92c2deb51_Name">
    <vt:lpwstr>Internal Use</vt:lpwstr>
  </property>
  <property fmtid="{D5CDD505-2E9C-101B-9397-08002B2CF9AE}" pid="7" name="MSIP_Label_59133e13-cf5b-4585-a310-9af92c2deb51_SiteId">
    <vt:lpwstr>3326c488-7e33-421b-8f59-09a39c26bbaa</vt:lpwstr>
  </property>
  <property fmtid="{D5CDD505-2E9C-101B-9397-08002B2CF9AE}" pid="8" name="MSIP_Label_59133e13-cf5b-4585-a310-9af92c2deb51_ActionId">
    <vt:lpwstr>ec5b3147-cc3b-413c-a047-13cc8bc5e494</vt:lpwstr>
  </property>
  <property fmtid="{D5CDD505-2E9C-101B-9397-08002B2CF9AE}" pid="9" name="MSIP_Label_59133e13-cf5b-4585-a310-9af92c2deb51_ContentBits">
    <vt:lpwstr>0</vt:lpwstr>
  </property>
  <property fmtid="{D5CDD505-2E9C-101B-9397-08002B2CF9AE}" pid="10" name="MSIP_Label_59133e13-cf5b-4585-a310-9af92c2deb51_Tag">
    <vt:lpwstr>10, 3, 0, 1</vt:lpwstr>
  </property>
</Properties>
</file>