
<file path=[Content_Types].xml><?xml version="1.0" encoding="utf-8"?>
<Types xmlns="http://schemas.openxmlformats.org/package/2006/content-types">
  <Default ContentType="application/x-fontdata" Extension="fntdata"/>
  <Default ContentType="image/jpeg" Extension="jpeg"/>
  <Default ContentType="video/mp4" Extension="mp4"/>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Roboto Bold" charset="1" panose="02000000000000000000"/>
      <p:regular r:id="rId17"/>
    </p:embeddedFont>
    <p:embeddedFont>
      <p:font typeface="Poppins Italics" charset="1" panose="00000500000000000000"/>
      <p:regular r:id="rId18"/>
    </p:embeddedFont>
    <p:embeddedFont>
      <p:font typeface="Poppins Bold" charset="1" panose="00000800000000000000"/>
      <p:regular r:id="rId19"/>
    </p:embeddedFont>
    <p:embeddedFont>
      <p:font typeface="Lekton" charset="1" panose="02000000000000000000"/>
      <p:regular r:id="rId20"/>
    </p:embeddedFont>
    <p:embeddedFont>
      <p:font typeface="Poppins" charset="1" panose="000005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4.jpeg" Type="http://schemas.openxmlformats.org/officeDocument/2006/relationships/image"/><Relationship Id="rId4" Target="../media/image5.jpeg" Type="http://schemas.openxmlformats.org/officeDocument/2006/relationships/image"/><Relationship Id="rId5"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jpeg" Type="http://schemas.openxmlformats.org/officeDocument/2006/relationships/image"/><Relationship Id="rId4" Target="../media/image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VAHJ9A-s2RY.mp4" Type="http://schemas.openxmlformats.org/officeDocument/2006/relationships/video"/><Relationship Id="rId4" Target="../media/VAHJ9A-s2RY.mp4" Type="http://schemas.microsoft.com/office/2007/relationships/media"/><Relationship Id="rId5" Target="../media/image10.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17.jpeg" Type="http://schemas.openxmlformats.org/officeDocument/2006/relationships/image"/><Relationship Id="rId4" Target="../media/image18.jpeg" Type="http://schemas.openxmlformats.org/officeDocument/2006/relationships/image"/><Relationship Id="rId5" Target="../media/image19.jpeg" Type="http://schemas.openxmlformats.org/officeDocument/2006/relationships/image"/><Relationship Id="rId6" Target="../media/image20.jpeg" Type="http://schemas.openxmlformats.org/officeDocument/2006/relationships/image"/><Relationship Id="rId7" Target="../media/image21.jpe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jpeg" Type="http://schemas.openxmlformats.org/officeDocument/2006/relationships/image"/><Relationship Id="rId3" Target="../media/image25.jpeg" Type="http://schemas.openxmlformats.org/officeDocument/2006/relationships/image"/><Relationship Id="rId4" Target="../media/image26.jpeg" Type="http://schemas.openxmlformats.org/officeDocument/2006/relationships/image"/><Relationship Id="rId5" Target="../media/image27.jpeg" Type="http://schemas.openxmlformats.org/officeDocument/2006/relationships/image"/><Relationship Id="rId6" Target="../media/image1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png" Type="http://schemas.openxmlformats.org/officeDocument/2006/relationships/image"/><Relationship Id="rId11" Target="../media/image36.png" Type="http://schemas.openxmlformats.org/officeDocument/2006/relationships/image"/><Relationship Id="rId2" Target="../media/image28.jpeg" Type="http://schemas.openxmlformats.org/officeDocument/2006/relationships/image"/><Relationship Id="rId3" Target="../media/image29.jpeg" Type="http://schemas.openxmlformats.org/officeDocument/2006/relationships/image"/><Relationship Id="rId4" Target="../media/image30.jpeg" Type="http://schemas.openxmlformats.org/officeDocument/2006/relationships/image"/><Relationship Id="rId5" Target="../media/image10.jpeg" Type="http://schemas.openxmlformats.org/officeDocument/2006/relationships/image"/><Relationship Id="rId6" Target="../media/image31.jpeg" Type="http://schemas.openxmlformats.org/officeDocument/2006/relationships/image"/><Relationship Id="rId7" Target="../media/image32.jpeg" Type="http://schemas.openxmlformats.org/officeDocument/2006/relationships/image"/><Relationship Id="rId8" Target="../media/image33.png" Type="http://schemas.openxmlformats.org/officeDocument/2006/relationships/image"/><Relationship Id="rId9" Target="../media/image34.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jpeg" Type="http://schemas.openxmlformats.org/officeDocument/2006/relationships/image"/><Relationship Id="rId3" Target="../media/image37.png" Type="http://schemas.openxmlformats.org/officeDocument/2006/relationships/image"/><Relationship Id="rId4" Target="../media/image3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18518"/>
            </a:stretch>
          </a:blipFill>
        </p:spPr>
      </p:sp>
      <p:sp>
        <p:nvSpPr>
          <p:cNvPr name="Freeform 3" id="3"/>
          <p:cNvSpPr/>
          <p:nvPr/>
        </p:nvSpPr>
        <p:spPr>
          <a:xfrm flipH="false" flipV="false" rot="0">
            <a:off x="0" y="183619"/>
            <a:ext cx="5020007" cy="2822211"/>
          </a:xfrm>
          <a:custGeom>
            <a:avLst/>
            <a:gdLst/>
            <a:ahLst/>
            <a:cxnLst/>
            <a:rect r="r" b="b" t="t" l="l"/>
            <a:pathLst>
              <a:path h="2822211" w="5020007">
                <a:moveTo>
                  <a:pt x="0" y="0"/>
                </a:moveTo>
                <a:lnTo>
                  <a:pt x="5020007" y="0"/>
                </a:lnTo>
                <a:lnTo>
                  <a:pt x="5020007" y="2822210"/>
                </a:lnTo>
                <a:lnTo>
                  <a:pt x="0" y="2822210"/>
                </a:lnTo>
                <a:lnTo>
                  <a:pt x="0" y="0"/>
                </a:lnTo>
                <a:close/>
              </a:path>
            </a:pathLst>
          </a:custGeom>
          <a:blipFill>
            <a:blip r:embed="rId3"/>
            <a:stretch>
              <a:fillRect l="0" t="0" r="0" b="0"/>
            </a:stretch>
          </a:blipFill>
        </p:spPr>
      </p:sp>
      <p:sp>
        <p:nvSpPr>
          <p:cNvPr name="TextBox 4" id="4"/>
          <p:cNvSpPr txBox="true"/>
          <p:nvPr/>
        </p:nvSpPr>
        <p:spPr>
          <a:xfrm rot="0">
            <a:off x="3908609" y="3060232"/>
            <a:ext cx="13350691" cy="2933773"/>
          </a:xfrm>
          <a:prstGeom prst="rect">
            <a:avLst/>
          </a:prstGeom>
        </p:spPr>
        <p:txBody>
          <a:bodyPr anchor="t" rtlCol="false" tIns="0" lIns="0" bIns="0" rIns="0">
            <a:spAutoFit/>
          </a:bodyPr>
          <a:lstStyle/>
          <a:p>
            <a:pPr algn="l">
              <a:lnSpc>
                <a:spcPts val="11740"/>
              </a:lnSpc>
            </a:pPr>
            <a:r>
              <a:rPr lang="en-US" b="true" sz="8385">
                <a:solidFill>
                  <a:srgbClr val="FFFFFF"/>
                </a:solidFill>
                <a:latin typeface="Roboto Bold"/>
                <a:ea typeface="Roboto Bold"/>
                <a:cs typeface="Roboto Bold"/>
                <a:sym typeface="Roboto Bold"/>
              </a:rPr>
              <a:t>BUILDING A TOBACCO-FREE FUTURE:</a:t>
            </a:r>
          </a:p>
        </p:txBody>
      </p:sp>
      <p:sp>
        <p:nvSpPr>
          <p:cNvPr name="TextBox 5" id="5"/>
          <p:cNvSpPr txBox="true"/>
          <p:nvPr/>
        </p:nvSpPr>
        <p:spPr>
          <a:xfrm rot="0">
            <a:off x="3908609" y="5870180"/>
            <a:ext cx="9662170" cy="1597117"/>
          </a:xfrm>
          <a:prstGeom prst="rect">
            <a:avLst/>
          </a:prstGeom>
        </p:spPr>
        <p:txBody>
          <a:bodyPr anchor="t" rtlCol="false" tIns="0" lIns="0" bIns="0" rIns="0">
            <a:spAutoFit/>
          </a:bodyPr>
          <a:lstStyle/>
          <a:p>
            <a:pPr algn="l">
              <a:lnSpc>
                <a:spcPts val="6269"/>
              </a:lnSpc>
            </a:pPr>
            <a:r>
              <a:rPr lang="en-US" sz="4478" i="true">
                <a:solidFill>
                  <a:srgbClr val="FFFFFF"/>
                </a:solidFill>
                <a:latin typeface="Poppins Italics"/>
                <a:ea typeface="Poppins Italics"/>
                <a:cs typeface="Poppins Italics"/>
                <a:sym typeface="Poppins Italics"/>
              </a:rPr>
              <a:t>INNOVATION, PARTNERSHIPS, &amp; PREVENTION IN YORK COUNTY</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860776" y="3233916"/>
            <a:ext cx="4012193" cy="3924029"/>
            <a:chOff x="0" y="0"/>
            <a:chExt cx="5349591" cy="5232038"/>
          </a:xfrm>
        </p:grpSpPr>
        <p:pic>
          <p:nvPicPr>
            <p:cNvPr name="Picture 3" id="3"/>
            <p:cNvPicPr>
              <a:picLocks noChangeAspect="true"/>
            </p:cNvPicPr>
            <p:nvPr/>
          </p:nvPicPr>
          <p:blipFill>
            <a:blip r:embed="rId2"/>
            <a:srcRect l="16723" t="0" r="16723" b="0"/>
            <a:stretch>
              <a:fillRect/>
            </a:stretch>
          </p:blipFill>
          <p:spPr>
            <a:xfrm flipH="false" flipV="false">
              <a:off x="0" y="0"/>
              <a:ext cx="5349591" cy="5232038"/>
            </a:xfrm>
            <a:prstGeom prst="rect">
              <a:avLst/>
            </a:prstGeom>
          </p:spPr>
        </p:pic>
      </p:grpSp>
      <p:grpSp>
        <p:nvGrpSpPr>
          <p:cNvPr name="Group 4" id="4"/>
          <p:cNvGrpSpPr/>
          <p:nvPr/>
        </p:nvGrpSpPr>
        <p:grpSpPr>
          <a:xfrm rot="0">
            <a:off x="13590012" y="3235565"/>
            <a:ext cx="4012193" cy="3924029"/>
            <a:chOff x="0" y="0"/>
            <a:chExt cx="5349591" cy="5232038"/>
          </a:xfrm>
        </p:grpSpPr>
        <p:pic>
          <p:nvPicPr>
            <p:cNvPr name="Picture 5" id="5"/>
            <p:cNvPicPr>
              <a:picLocks noChangeAspect="true"/>
            </p:cNvPicPr>
            <p:nvPr/>
          </p:nvPicPr>
          <p:blipFill>
            <a:blip r:embed="rId3"/>
            <a:srcRect l="0" t="7061" r="0" b="27677"/>
            <a:stretch>
              <a:fillRect/>
            </a:stretch>
          </p:blipFill>
          <p:spPr>
            <a:xfrm flipH="false" flipV="false">
              <a:off x="0" y="0"/>
              <a:ext cx="5349591" cy="5232038"/>
            </a:xfrm>
            <a:prstGeom prst="rect">
              <a:avLst/>
            </a:prstGeom>
          </p:spPr>
        </p:pic>
      </p:grpSp>
      <p:grpSp>
        <p:nvGrpSpPr>
          <p:cNvPr name="Group 6" id="6"/>
          <p:cNvGrpSpPr/>
          <p:nvPr/>
        </p:nvGrpSpPr>
        <p:grpSpPr>
          <a:xfrm rot="0">
            <a:off x="9225394" y="3233916"/>
            <a:ext cx="4012193" cy="3924029"/>
            <a:chOff x="0" y="0"/>
            <a:chExt cx="5349591" cy="5232038"/>
          </a:xfrm>
        </p:grpSpPr>
        <p:pic>
          <p:nvPicPr>
            <p:cNvPr name="Picture 7" id="7"/>
            <p:cNvPicPr>
              <a:picLocks noChangeAspect="true"/>
            </p:cNvPicPr>
            <p:nvPr/>
          </p:nvPicPr>
          <p:blipFill>
            <a:blip r:embed="rId4"/>
            <a:srcRect l="16020" t="2184" r="21337" b="54595"/>
            <a:stretch>
              <a:fillRect/>
            </a:stretch>
          </p:blipFill>
          <p:spPr>
            <a:xfrm flipH="false" flipV="false">
              <a:off x="0" y="0"/>
              <a:ext cx="5349591" cy="5232038"/>
            </a:xfrm>
            <a:prstGeom prst="rect">
              <a:avLst/>
            </a:prstGeom>
          </p:spPr>
        </p:pic>
      </p:grpSp>
      <p:grpSp>
        <p:nvGrpSpPr>
          <p:cNvPr name="Group 8" id="8"/>
          <p:cNvGrpSpPr/>
          <p:nvPr/>
        </p:nvGrpSpPr>
        <p:grpSpPr>
          <a:xfrm rot="0">
            <a:off x="496158" y="3233916"/>
            <a:ext cx="4012193" cy="3924029"/>
            <a:chOff x="0" y="0"/>
            <a:chExt cx="5349591" cy="5232038"/>
          </a:xfrm>
        </p:grpSpPr>
        <p:pic>
          <p:nvPicPr>
            <p:cNvPr name="Picture 9" id="9"/>
            <p:cNvPicPr>
              <a:picLocks noChangeAspect="true"/>
            </p:cNvPicPr>
            <p:nvPr/>
          </p:nvPicPr>
          <p:blipFill>
            <a:blip r:embed="rId5"/>
            <a:srcRect l="0" t="1098" r="0" b="1098"/>
            <a:stretch>
              <a:fillRect/>
            </a:stretch>
          </p:blipFill>
          <p:spPr>
            <a:xfrm flipH="false" flipV="false">
              <a:off x="0" y="0"/>
              <a:ext cx="5349591" cy="5232038"/>
            </a:xfrm>
            <a:prstGeom prst="rect">
              <a:avLst/>
            </a:prstGeom>
          </p:spPr>
        </p:pic>
      </p:grpSp>
      <p:sp>
        <p:nvSpPr>
          <p:cNvPr name="TextBox 10" id="10"/>
          <p:cNvSpPr txBox="true"/>
          <p:nvPr/>
        </p:nvSpPr>
        <p:spPr>
          <a:xfrm rot="0">
            <a:off x="3349852" y="471998"/>
            <a:ext cx="11588295" cy="1886152"/>
          </a:xfrm>
          <a:prstGeom prst="rect">
            <a:avLst/>
          </a:prstGeom>
        </p:spPr>
        <p:txBody>
          <a:bodyPr anchor="t" rtlCol="false" tIns="0" lIns="0" bIns="0" rIns="0">
            <a:spAutoFit/>
          </a:bodyPr>
          <a:lstStyle/>
          <a:p>
            <a:pPr algn="ctr">
              <a:lnSpc>
                <a:spcPts val="14688"/>
              </a:lnSpc>
            </a:pPr>
            <a:r>
              <a:rPr lang="en-US" b="true" sz="10492">
                <a:solidFill>
                  <a:srgbClr val="6498CA"/>
                </a:solidFill>
                <a:latin typeface="Poppins Bold"/>
                <a:ea typeface="Poppins Bold"/>
                <a:cs typeface="Poppins Bold"/>
                <a:sym typeface="Poppins Bold"/>
              </a:rPr>
              <a:t>WHO WE ARE</a:t>
            </a:r>
          </a:p>
        </p:txBody>
      </p:sp>
      <p:sp>
        <p:nvSpPr>
          <p:cNvPr name="TextBox 11" id="11"/>
          <p:cNvSpPr txBox="true"/>
          <p:nvPr/>
        </p:nvSpPr>
        <p:spPr>
          <a:xfrm rot="0">
            <a:off x="5323430" y="7637786"/>
            <a:ext cx="3086885" cy="405535"/>
          </a:xfrm>
          <a:prstGeom prst="rect">
            <a:avLst/>
          </a:prstGeom>
        </p:spPr>
        <p:txBody>
          <a:bodyPr anchor="t" rtlCol="false" tIns="0" lIns="0" bIns="0" rIns="0">
            <a:spAutoFit/>
          </a:bodyPr>
          <a:lstStyle/>
          <a:p>
            <a:pPr algn="ctr" marL="0" indent="0" lvl="0">
              <a:lnSpc>
                <a:spcPts val="3233"/>
              </a:lnSpc>
              <a:spcBef>
                <a:spcPct val="0"/>
              </a:spcBef>
            </a:pPr>
            <a:r>
              <a:rPr lang="en-US" b="true" sz="2309">
                <a:solidFill>
                  <a:srgbClr val="000000"/>
                </a:solidFill>
                <a:latin typeface="Poppins Bold"/>
                <a:ea typeface="Poppins Bold"/>
                <a:cs typeface="Poppins Bold"/>
                <a:sym typeface="Poppins Bold"/>
              </a:rPr>
              <a:t>JASMINE WILLIAMS</a:t>
            </a:r>
          </a:p>
        </p:txBody>
      </p:sp>
      <p:sp>
        <p:nvSpPr>
          <p:cNvPr name="TextBox 12" id="12"/>
          <p:cNvSpPr txBox="true"/>
          <p:nvPr/>
        </p:nvSpPr>
        <p:spPr>
          <a:xfrm rot="0">
            <a:off x="5496981" y="8307148"/>
            <a:ext cx="2739783" cy="371946"/>
          </a:xfrm>
          <a:prstGeom prst="rect">
            <a:avLst/>
          </a:prstGeom>
        </p:spPr>
        <p:txBody>
          <a:bodyPr anchor="t" rtlCol="false" tIns="0" lIns="0" bIns="0" rIns="0">
            <a:spAutoFit/>
          </a:bodyPr>
          <a:lstStyle/>
          <a:p>
            <a:pPr algn="ctr">
              <a:lnSpc>
                <a:spcPts val="3063"/>
              </a:lnSpc>
              <a:spcBef>
                <a:spcPct val="0"/>
              </a:spcBef>
            </a:pPr>
            <a:r>
              <a:rPr lang="en-US" sz="2187">
                <a:solidFill>
                  <a:srgbClr val="000000"/>
                </a:solidFill>
                <a:latin typeface="Lekton"/>
                <a:ea typeface="Lekton"/>
                <a:cs typeface="Lekton"/>
                <a:sym typeface="Lekton"/>
              </a:rPr>
              <a:t>Marketing Manager</a:t>
            </a:r>
          </a:p>
        </p:txBody>
      </p:sp>
      <p:sp>
        <p:nvSpPr>
          <p:cNvPr name="TextBox 13" id="13"/>
          <p:cNvSpPr txBox="true"/>
          <p:nvPr/>
        </p:nvSpPr>
        <p:spPr>
          <a:xfrm rot="0">
            <a:off x="13488414" y="7677029"/>
            <a:ext cx="4215390" cy="357893"/>
          </a:xfrm>
          <a:prstGeom prst="rect">
            <a:avLst/>
          </a:prstGeom>
        </p:spPr>
        <p:txBody>
          <a:bodyPr anchor="t" rtlCol="false" tIns="0" lIns="0" bIns="0" rIns="0">
            <a:spAutoFit/>
          </a:bodyPr>
          <a:lstStyle/>
          <a:p>
            <a:pPr algn="ctr" marL="0" indent="0" lvl="0">
              <a:lnSpc>
                <a:spcPts val="2791"/>
              </a:lnSpc>
              <a:spcBef>
                <a:spcPct val="0"/>
              </a:spcBef>
            </a:pPr>
            <a:r>
              <a:rPr lang="en-US" b="true" sz="1994">
                <a:solidFill>
                  <a:srgbClr val="000000"/>
                </a:solidFill>
                <a:latin typeface="Poppins Bold"/>
                <a:ea typeface="Poppins Bold"/>
                <a:cs typeface="Poppins Bold"/>
                <a:sym typeface="Poppins Bold"/>
              </a:rPr>
              <a:t>Alexandria Newberry, LMSW</a:t>
            </a:r>
          </a:p>
        </p:txBody>
      </p:sp>
      <p:sp>
        <p:nvSpPr>
          <p:cNvPr name="TextBox 14" id="14"/>
          <p:cNvSpPr txBox="true"/>
          <p:nvPr/>
        </p:nvSpPr>
        <p:spPr>
          <a:xfrm rot="0">
            <a:off x="13399852" y="8117201"/>
            <a:ext cx="4392513" cy="751841"/>
          </a:xfrm>
          <a:prstGeom prst="rect">
            <a:avLst/>
          </a:prstGeom>
        </p:spPr>
        <p:txBody>
          <a:bodyPr anchor="t" rtlCol="false" tIns="0" lIns="0" bIns="0" rIns="0">
            <a:spAutoFit/>
          </a:bodyPr>
          <a:lstStyle/>
          <a:p>
            <a:pPr algn="ctr">
              <a:lnSpc>
                <a:spcPts val="3063"/>
              </a:lnSpc>
              <a:spcBef>
                <a:spcPct val="0"/>
              </a:spcBef>
            </a:pPr>
            <a:r>
              <a:rPr lang="en-US" sz="2187">
                <a:solidFill>
                  <a:srgbClr val="000000"/>
                </a:solidFill>
                <a:latin typeface="Lekton"/>
                <a:ea typeface="Lekton"/>
                <a:cs typeface="Lekton"/>
                <a:sym typeface="Lekton"/>
              </a:rPr>
              <a:t>Community Education Specialist and Impact Analyst</a:t>
            </a:r>
          </a:p>
        </p:txBody>
      </p:sp>
      <p:sp>
        <p:nvSpPr>
          <p:cNvPr name="TextBox 15" id="15"/>
          <p:cNvSpPr txBox="true"/>
          <p:nvPr/>
        </p:nvSpPr>
        <p:spPr>
          <a:xfrm rot="0">
            <a:off x="9333938" y="7653209"/>
            <a:ext cx="3795106" cy="405535"/>
          </a:xfrm>
          <a:prstGeom prst="rect">
            <a:avLst/>
          </a:prstGeom>
        </p:spPr>
        <p:txBody>
          <a:bodyPr anchor="t" rtlCol="false" tIns="0" lIns="0" bIns="0" rIns="0">
            <a:spAutoFit/>
          </a:bodyPr>
          <a:lstStyle/>
          <a:p>
            <a:pPr algn="ctr" marL="0" indent="0" lvl="0">
              <a:lnSpc>
                <a:spcPts val="3233"/>
              </a:lnSpc>
              <a:spcBef>
                <a:spcPct val="0"/>
              </a:spcBef>
            </a:pPr>
            <a:r>
              <a:rPr lang="en-US" b="true" sz="2309">
                <a:solidFill>
                  <a:srgbClr val="000000"/>
                </a:solidFill>
                <a:latin typeface="Poppins Bold"/>
                <a:ea typeface="Poppins Bold"/>
                <a:cs typeface="Poppins Bold"/>
                <a:sym typeface="Poppins Bold"/>
              </a:rPr>
              <a:t>ABIGAIL TRULY</a:t>
            </a:r>
          </a:p>
        </p:txBody>
      </p:sp>
      <p:sp>
        <p:nvSpPr>
          <p:cNvPr name="TextBox 16" id="16"/>
          <p:cNvSpPr txBox="true"/>
          <p:nvPr/>
        </p:nvSpPr>
        <p:spPr>
          <a:xfrm rot="0">
            <a:off x="9281554" y="8307148"/>
            <a:ext cx="3899873" cy="371946"/>
          </a:xfrm>
          <a:prstGeom prst="rect">
            <a:avLst/>
          </a:prstGeom>
        </p:spPr>
        <p:txBody>
          <a:bodyPr anchor="t" rtlCol="false" tIns="0" lIns="0" bIns="0" rIns="0">
            <a:spAutoFit/>
          </a:bodyPr>
          <a:lstStyle/>
          <a:p>
            <a:pPr algn="ctr">
              <a:lnSpc>
                <a:spcPts val="3063"/>
              </a:lnSpc>
              <a:spcBef>
                <a:spcPct val="0"/>
              </a:spcBef>
            </a:pPr>
            <a:r>
              <a:rPr lang="en-US" sz="2187">
                <a:solidFill>
                  <a:srgbClr val="000000"/>
                </a:solidFill>
                <a:latin typeface="Lekton"/>
                <a:ea typeface="Lekton"/>
                <a:cs typeface="Lekton"/>
                <a:sym typeface="Lekton"/>
              </a:rPr>
              <a:t>Marketing &amp; Outreach Intern</a:t>
            </a:r>
          </a:p>
        </p:txBody>
      </p:sp>
      <p:sp>
        <p:nvSpPr>
          <p:cNvPr name="TextBox 17" id="17"/>
          <p:cNvSpPr txBox="true"/>
          <p:nvPr/>
        </p:nvSpPr>
        <p:spPr>
          <a:xfrm rot="0">
            <a:off x="958812" y="7637786"/>
            <a:ext cx="3086885" cy="405535"/>
          </a:xfrm>
          <a:prstGeom prst="rect">
            <a:avLst/>
          </a:prstGeom>
        </p:spPr>
        <p:txBody>
          <a:bodyPr anchor="t" rtlCol="false" tIns="0" lIns="0" bIns="0" rIns="0">
            <a:spAutoFit/>
          </a:bodyPr>
          <a:lstStyle/>
          <a:p>
            <a:pPr algn="ctr" marL="0" indent="0" lvl="0">
              <a:lnSpc>
                <a:spcPts val="3233"/>
              </a:lnSpc>
              <a:spcBef>
                <a:spcPct val="0"/>
              </a:spcBef>
            </a:pPr>
            <a:r>
              <a:rPr lang="en-US" b="true" sz="2309">
                <a:solidFill>
                  <a:srgbClr val="000000"/>
                </a:solidFill>
                <a:latin typeface="Poppins Bold"/>
                <a:ea typeface="Poppins Bold"/>
                <a:cs typeface="Poppins Bold"/>
                <a:sym typeface="Poppins Bold"/>
              </a:rPr>
              <a:t>DR. DAVID KEELY</a:t>
            </a:r>
          </a:p>
        </p:txBody>
      </p:sp>
      <p:sp>
        <p:nvSpPr>
          <p:cNvPr name="TextBox 18" id="18"/>
          <p:cNvSpPr txBox="true"/>
          <p:nvPr/>
        </p:nvSpPr>
        <p:spPr>
          <a:xfrm rot="0">
            <a:off x="1132363" y="8307148"/>
            <a:ext cx="2739783" cy="371946"/>
          </a:xfrm>
          <a:prstGeom prst="rect">
            <a:avLst/>
          </a:prstGeom>
        </p:spPr>
        <p:txBody>
          <a:bodyPr anchor="t" rtlCol="false" tIns="0" lIns="0" bIns="0" rIns="0">
            <a:spAutoFit/>
          </a:bodyPr>
          <a:lstStyle/>
          <a:p>
            <a:pPr algn="ctr">
              <a:lnSpc>
                <a:spcPts val="3063"/>
              </a:lnSpc>
              <a:spcBef>
                <a:spcPct val="0"/>
              </a:spcBef>
            </a:pPr>
            <a:r>
              <a:rPr lang="en-US" sz="2187">
                <a:solidFill>
                  <a:srgbClr val="000000"/>
                </a:solidFill>
                <a:latin typeface="Lekton"/>
                <a:ea typeface="Lekton"/>
                <a:cs typeface="Lekton"/>
                <a:sym typeface="Lekton"/>
              </a:rPr>
              <a:t>TFYCC Chair</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60504" y="3242194"/>
            <a:ext cx="5652464" cy="4332378"/>
            <a:chOff x="0" y="0"/>
            <a:chExt cx="7536619" cy="5776504"/>
          </a:xfrm>
        </p:grpSpPr>
        <p:pic>
          <p:nvPicPr>
            <p:cNvPr name="Picture 3" id="3"/>
            <p:cNvPicPr>
              <a:picLocks noChangeAspect="true"/>
            </p:cNvPicPr>
            <p:nvPr/>
          </p:nvPicPr>
          <p:blipFill>
            <a:blip r:embed="rId2"/>
            <a:srcRect l="0" t="30569" r="0" b="1120"/>
            <a:stretch>
              <a:fillRect/>
            </a:stretch>
          </p:blipFill>
          <p:spPr>
            <a:xfrm flipH="false" flipV="false">
              <a:off x="0" y="0"/>
              <a:ext cx="7536619" cy="5776504"/>
            </a:xfrm>
            <a:prstGeom prst="rect">
              <a:avLst/>
            </a:prstGeom>
          </p:spPr>
        </p:pic>
      </p:grpSp>
      <p:grpSp>
        <p:nvGrpSpPr>
          <p:cNvPr name="Group 4" id="4"/>
          <p:cNvGrpSpPr/>
          <p:nvPr/>
        </p:nvGrpSpPr>
        <p:grpSpPr>
          <a:xfrm rot="0">
            <a:off x="6317768" y="3242194"/>
            <a:ext cx="5652464" cy="4332378"/>
            <a:chOff x="0" y="0"/>
            <a:chExt cx="7536619" cy="5776504"/>
          </a:xfrm>
        </p:grpSpPr>
        <p:pic>
          <p:nvPicPr>
            <p:cNvPr name="Picture 5" id="5"/>
            <p:cNvPicPr>
              <a:picLocks noChangeAspect="true"/>
            </p:cNvPicPr>
            <p:nvPr/>
          </p:nvPicPr>
          <p:blipFill>
            <a:blip r:embed="rId3"/>
            <a:srcRect l="13349" t="0" r="13349" b="0"/>
            <a:stretch>
              <a:fillRect/>
            </a:stretch>
          </p:blipFill>
          <p:spPr>
            <a:xfrm flipH="false" flipV="false">
              <a:off x="0" y="0"/>
              <a:ext cx="7536619" cy="5776504"/>
            </a:xfrm>
            <a:prstGeom prst="rect">
              <a:avLst/>
            </a:prstGeom>
          </p:spPr>
        </p:pic>
      </p:grpSp>
      <p:grpSp>
        <p:nvGrpSpPr>
          <p:cNvPr name="Group 6" id="6"/>
          <p:cNvGrpSpPr/>
          <p:nvPr/>
        </p:nvGrpSpPr>
        <p:grpSpPr>
          <a:xfrm rot="0">
            <a:off x="12275032" y="3242194"/>
            <a:ext cx="5652464" cy="4332378"/>
            <a:chOff x="0" y="0"/>
            <a:chExt cx="7536619" cy="5776504"/>
          </a:xfrm>
        </p:grpSpPr>
        <p:pic>
          <p:nvPicPr>
            <p:cNvPr name="Picture 7" id="7"/>
            <p:cNvPicPr>
              <a:picLocks noChangeAspect="true"/>
            </p:cNvPicPr>
            <p:nvPr/>
          </p:nvPicPr>
          <p:blipFill>
            <a:blip r:embed="rId4"/>
            <a:srcRect l="0" t="0" r="0" b="23354"/>
            <a:stretch>
              <a:fillRect/>
            </a:stretch>
          </p:blipFill>
          <p:spPr>
            <a:xfrm flipH="false" flipV="false">
              <a:off x="0" y="0"/>
              <a:ext cx="7536619" cy="5776504"/>
            </a:xfrm>
            <a:prstGeom prst="rect">
              <a:avLst/>
            </a:prstGeom>
          </p:spPr>
        </p:pic>
      </p:grpSp>
      <p:sp>
        <p:nvSpPr>
          <p:cNvPr name="TextBox 8" id="8"/>
          <p:cNvSpPr txBox="true"/>
          <p:nvPr/>
        </p:nvSpPr>
        <p:spPr>
          <a:xfrm rot="0">
            <a:off x="3651584" y="-257175"/>
            <a:ext cx="10984833" cy="2191622"/>
          </a:xfrm>
          <a:prstGeom prst="rect">
            <a:avLst/>
          </a:prstGeom>
        </p:spPr>
        <p:txBody>
          <a:bodyPr anchor="t" rtlCol="false" tIns="0" lIns="0" bIns="0" rIns="0">
            <a:spAutoFit/>
          </a:bodyPr>
          <a:lstStyle/>
          <a:p>
            <a:pPr algn="ctr">
              <a:lnSpc>
                <a:spcPts val="17801"/>
              </a:lnSpc>
            </a:pPr>
            <a:r>
              <a:rPr lang="en-US" b="true" sz="12715">
                <a:solidFill>
                  <a:srgbClr val="6498CA"/>
                </a:solidFill>
                <a:latin typeface="Roboto Bold"/>
                <a:ea typeface="Roboto Bold"/>
                <a:cs typeface="Roboto Bold"/>
                <a:sym typeface="Roboto Bold"/>
              </a:rPr>
              <a:t>WHAT WE DO</a:t>
            </a:r>
          </a:p>
        </p:txBody>
      </p:sp>
      <p:sp>
        <p:nvSpPr>
          <p:cNvPr name="TextBox 9" id="9"/>
          <p:cNvSpPr txBox="true"/>
          <p:nvPr/>
        </p:nvSpPr>
        <p:spPr>
          <a:xfrm rot="0">
            <a:off x="2331076" y="1689511"/>
            <a:ext cx="13625847" cy="1305033"/>
          </a:xfrm>
          <a:prstGeom prst="rect">
            <a:avLst/>
          </a:prstGeom>
        </p:spPr>
        <p:txBody>
          <a:bodyPr anchor="t" rtlCol="false" tIns="0" lIns="0" bIns="0" rIns="0">
            <a:spAutoFit/>
          </a:bodyPr>
          <a:lstStyle/>
          <a:p>
            <a:pPr algn="just" marL="0" indent="0" lvl="0">
              <a:lnSpc>
                <a:spcPts val="2619"/>
              </a:lnSpc>
              <a:spcBef>
                <a:spcPct val="0"/>
              </a:spcBef>
            </a:pPr>
            <a:r>
              <a:rPr lang="en-US" sz="1870">
                <a:solidFill>
                  <a:srgbClr val="000000"/>
                </a:solidFill>
                <a:latin typeface="Poppins"/>
                <a:ea typeface="Poppins"/>
                <a:cs typeface="Poppins"/>
                <a:sym typeface="Poppins"/>
              </a:rPr>
              <a:t>The Tobacco Free York County Coalition, or TFYCC, is very active pushing back against commercial tobacco product marketing (including vapes and nicotine pouches) that is clearly targeting youth and young adults (under age 26 years old). TFYCC also helps promote the free South Carolina Tobacco Quitline resources for ages 13 years old and up, both via telephone and text message formats, at all of its community education events and online.</a:t>
            </a:r>
          </a:p>
        </p:txBody>
      </p:sp>
      <p:sp>
        <p:nvSpPr>
          <p:cNvPr name="TextBox 10" id="10"/>
          <p:cNvSpPr txBox="true"/>
          <p:nvPr/>
        </p:nvSpPr>
        <p:spPr>
          <a:xfrm rot="0">
            <a:off x="729504" y="8374114"/>
            <a:ext cx="4914463" cy="954405"/>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000000"/>
                </a:solidFill>
                <a:latin typeface="Poppins"/>
                <a:ea typeface="Poppins"/>
                <a:cs typeface="Poppins"/>
                <a:sym typeface="Poppins"/>
              </a:rPr>
              <a:t>AID LOCAL BUSINESSES, ELECTED OFFICIALS, SCHOOLS, AND COMMUNITY LEADERS IN THE DEVELOPMENT OF TOBACCO-FREE POLICIES</a:t>
            </a:r>
          </a:p>
        </p:txBody>
      </p:sp>
      <p:sp>
        <p:nvSpPr>
          <p:cNvPr name="TextBox 11" id="11"/>
          <p:cNvSpPr txBox="true"/>
          <p:nvPr/>
        </p:nvSpPr>
        <p:spPr>
          <a:xfrm rot="0">
            <a:off x="6804761" y="8216951"/>
            <a:ext cx="4678479" cy="1268730"/>
          </a:xfrm>
          <a:prstGeom prst="rect">
            <a:avLst/>
          </a:prstGeom>
        </p:spPr>
        <p:txBody>
          <a:bodyPr anchor="t" rtlCol="false" tIns="0" lIns="0" bIns="0" rIns="0">
            <a:spAutoFit/>
          </a:bodyPr>
          <a:lstStyle/>
          <a:p>
            <a:pPr algn="ctr" marL="0" indent="0" lvl="0">
              <a:lnSpc>
                <a:spcPts val="2520"/>
              </a:lnSpc>
              <a:spcBef>
                <a:spcPct val="0"/>
              </a:spcBef>
            </a:pPr>
            <a:r>
              <a:rPr lang="en-US" sz="1800">
                <a:solidFill>
                  <a:srgbClr val="000000"/>
                </a:solidFill>
                <a:latin typeface="Poppins"/>
                <a:ea typeface="Poppins"/>
                <a:cs typeface="Poppins"/>
                <a:sym typeface="Poppins"/>
              </a:rPr>
              <a:t>PROMPROMOTE TOBACCO, FREE EVENTS AND ENVIRONMENTS THROUGHOUT THE COUNTY BY UTILIZING MEDIA TO ADVANCE TTOBACCO, FREE INITIATIVES</a:t>
            </a:r>
          </a:p>
        </p:txBody>
      </p:sp>
      <p:sp>
        <p:nvSpPr>
          <p:cNvPr name="TextBox 12" id="12"/>
          <p:cNvSpPr txBox="true"/>
          <p:nvPr/>
        </p:nvSpPr>
        <p:spPr>
          <a:xfrm rot="0">
            <a:off x="12819006" y="8216951"/>
            <a:ext cx="4564516" cy="1268730"/>
          </a:xfrm>
          <a:prstGeom prst="rect">
            <a:avLst/>
          </a:prstGeom>
        </p:spPr>
        <p:txBody>
          <a:bodyPr anchor="t" rtlCol="false" tIns="0" lIns="0" bIns="0" rIns="0">
            <a:spAutoFit/>
          </a:bodyPr>
          <a:lstStyle/>
          <a:p>
            <a:pPr algn="ctr">
              <a:lnSpc>
                <a:spcPts val="2520"/>
              </a:lnSpc>
            </a:pPr>
            <a:r>
              <a:rPr lang="en-US" sz="1800">
                <a:solidFill>
                  <a:srgbClr val="000000"/>
                </a:solidFill>
                <a:latin typeface="Poppins"/>
                <a:ea typeface="Poppins"/>
                <a:cs typeface="Poppins"/>
                <a:sym typeface="Poppins"/>
              </a:rPr>
              <a:t>PROVIDE TOBACCO-RELATED EDUCATIONAL OPPORTUNITIES TO THE COMMUNITY THROUGH DIGITAL EFFORTS, AS WELL AS COMMUNITY INVOLVEMENT</a:t>
            </a:r>
          </a:p>
        </p:txBody>
      </p:sp>
      <p:sp>
        <p:nvSpPr>
          <p:cNvPr name="TextBox 13" id="13"/>
          <p:cNvSpPr txBox="true"/>
          <p:nvPr/>
        </p:nvSpPr>
        <p:spPr>
          <a:xfrm rot="0">
            <a:off x="2251934" y="7772484"/>
            <a:ext cx="1831091" cy="424854"/>
          </a:xfrm>
          <a:prstGeom prst="rect">
            <a:avLst/>
          </a:prstGeom>
        </p:spPr>
        <p:txBody>
          <a:bodyPr anchor="t" rtlCol="false" tIns="0" lIns="0" bIns="0" rIns="0">
            <a:spAutoFit/>
          </a:bodyPr>
          <a:lstStyle/>
          <a:p>
            <a:pPr algn="just" marL="0" indent="0" lvl="0">
              <a:lnSpc>
                <a:spcPts val="3357"/>
              </a:lnSpc>
              <a:spcBef>
                <a:spcPct val="0"/>
              </a:spcBef>
            </a:pPr>
            <a:r>
              <a:rPr lang="en-US" b="true" sz="2398">
                <a:solidFill>
                  <a:srgbClr val="000000"/>
                </a:solidFill>
                <a:latin typeface="Poppins Bold"/>
                <a:ea typeface="Poppins Bold"/>
                <a:cs typeface="Poppins Bold"/>
                <a:sym typeface="Poppins Bold"/>
              </a:rPr>
              <a:t>ADVOCATE</a:t>
            </a:r>
          </a:p>
        </p:txBody>
      </p:sp>
      <p:sp>
        <p:nvSpPr>
          <p:cNvPr name="TextBox 14" id="14"/>
          <p:cNvSpPr txBox="true"/>
          <p:nvPr/>
        </p:nvSpPr>
        <p:spPr>
          <a:xfrm rot="0">
            <a:off x="8392495" y="7758799"/>
            <a:ext cx="1503009" cy="424815"/>
          </a:xfrm>
          <a:prstGeom prst="rect">
            <a:avLst/>
          </a:prstGeom>
        </p:spPr>
        <p:txBody>
          <a:bodyPr anchor="t" rtlCol="false" tIns="0" lIns="0" bIns="0" rIns="0">
            <a:spAutoFit/>
          </a:bodyPr>
          <a:lstStyle/>
          <a:p>
            <a:pPr algn="just" marL="0" indent="0" lvl="0">
              <a:lnSpc>
                <a:spcPts val="3359"/>
              </a:lnSpc>
              <a:spcBef>
                <a:spcPct val="0"/>
              </a:spcBef>
            </a:pPr>
            <a:r>
              <a:rPr lang="en-US" b="true" sz="2400">
                <a:solidFill>
                  <a:srgbClr val="000000"/>
                </a:solidFill>
                <a:latin typeface="Poppins Bold"/>
                <a:ea typeface="Poppins Bold"/>
                <a:cs typeface="Poppins Bold"/>
                <a:sym typeface="Poppins Bold"/>
              </a:rPr>
              <a:t>PROMOTE</a:t>
            </a:r>
          </a:p>
        </p:txBody>
      </p:sp>
      <p:sp>
        <p:nvSpPr>
          <p:cNvPr name="TextBox 15" id="15"/>
          <p:cNvSpPr txBox="true"/>
          <p:nvPr/>
        </p:nvSpPr>
        <p:spPr>
          <a:xfrm rot="0">
            <a:off x="14350634" y="7758799"/>
            <a:ext cx="1503009" cy="424815"/>
          </a:xfrm>
          <a:prstGeom prst="rect">
            <a:avLst/>
          </a:prstGeom>
        </p:spPr>
        <p:txBody>
          <a:bodyPr anchor="t" rtlCol="false" tIns="0" lIns="0" bIns="0" rIns="0">
            <a:spAutoFit/>
          </a:bodyPr>
          <a:lstStyle/>
          <a:p>
            <a:pPr algn="just" marL="0" indent="0" lvl="0">
              <a:lnSpc>
                <a:spcPts val="3359"/>
              </a:lnSpc>
              <a:spcBef>
                <a:spcPct val="0"/>
              </a:spcBef>
            </a:pPr>
            <a:r>
              <a:rPr lang="en-US" b="true" sz="2400">
                <a:solidFill>
                  <a:srgbClr val="000000"/>
                </a:solidFill>
                <a:latin typeface="Poppins Bold"/>
                <a:ea typeface="Poppins Bold"/>
                <a:cs typeface="Poppins Bold"/>
                <a:sym typeface="Poppins Bold"/>
              </a:rPr>
              <a:t>EDUCATE</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561931" y="2634744"/>
            <a:ext cx="6112196" cy="1268730"/>
          </a:xfrm>
          <a:prstGeom prst="rect">
            <a:avLst/>
          </a:prstGeom>
        </p:spPr>
        <p:txBody>
          <a:bodyPr anchor="t" rtlCol="false" tIns="0" lIns="0" bIns="0" rIns="0">
            <a:spAutoFit/>
          </a:bodyPr>
          <a:lstStyle/>
          <a:p>
            <a:pPr algn="l" marL="0" indent="0" lvl="0">
              <a:lnSpc>
                <a:spcPts val="2520"/>
              </a:lnSpc>
              <a:spcBef>
                <a:spcPct val="0"/>
              </a:spcBef>
            </a:pPr>
            <a:r>
              <a:rPr lang="en-US" sz="1800">
                <a:solidFill>
                  <a:srgbClr val="000000"/>
                </a:solidFill>
                <a:latin typeface="Poppins"/>
                <a:ea typeface="Poppins"/>
                <a:cs typeface="Poppins"/>
                <a:sym typeface="Poppins"/>
              </a:rPr>
              <a:t>By strengthening and enforcing zoning laws that restrict where tobacco and vape retailers can operate, communities can take a proactive step toward overall health and tobacco-free living. </a:t>
            </a:r>
          </a:p>
        </p:txBody>
      </p:sp>
      <p:sp>
        <p:nvSpPr>
          <p:cNvPr name="TextBox 3" id="3"/>
          <p:cNvSpPr txBox="true"/>
          <p:nvPr/>
        </p:nvSpPr>
        <p:spPr>
          <a:xfrm rot="0">
            <a:off x="2567158" y="4252207"/>
            <a:ext cx="6576842" cy="325755"/>
          </a:xfrm>
          <a:prstGeom prst="rect">
            <a:avLst/>
          </a:prstGeom>
        </p:spPr>
        <p:txBody>
          <a:bodyPr anchor="t" rtlCol="false" tIns="0" lIns="0" bIns="0" rIns="0">
            <a:spAutoFit/>
          </a:bodyPr>
          <a:lstStyle/>
          <a:p>
            <a:pPr algn="just">
              <a:lnSpc>
                <a:spcPts val="2520"/>
              </a:lnSpc>
            </a:pPr>
            <a:r>
              <a:rPr lang="en-US" sz="1800">
                <a:solidFill>
                  <a:srgbClr val="000000"/>
                </a:solidFill>
                <a:latin typeface="Poppins"/>
                <a:ea typeface="Poppins"/>
                <a:cs typeface="Poppins"/>
                <a:sym typeface="Poppins"/>
              </a:rPr>
              <a:t>A series of meetings with locally elected officials.</a:t>
            </a:r>
          </a:p>
        </p:txBody>
      </p:sp>
      <p:sp>
        <p:nvSpPr>
          <p:cNvPr name="TextBox 4" id="4"/>
          <p:cNvSpPr txBox="true"/>
          <p:nvPr/>
        </p:nvSpPr>
        <p:spPr>
          <a:xfrm rot="0">
            <a:off x="1181100" y="2615694"/>
            <a:ext cx="1380831" cy="456887"/>
          </a:xfrm>
          <a:prstGeom prst="rect">
            <a:avLst/>
          </a:prstGeom>
        </p:spPr>
        <p:txBody>
          <a:bodyPr anchor="t" rtlCol="false" tIns="0" lIns="0" bIns="0" rIns="0">
            <a:spAutoFit/>
          </a:bodyPr>
          <a:lstStyle/>
          <a:p>
            <a:pPr algn="just" marL="0" indent="0" lvl="0">
              <a:lnSpc>
                <a:spcPts val="3564"/>
              </a:lnSpc>
              <a:spcBef>
                <a:spcPct val="0"/>
              </a:spcBef>
            </a:pPr>
            <a:r>
              <a:rPr lang="en-US" b="true" sz="2546">
                <a:solidFill>
                  <a:srgbClr val="000000"/>
                </a:solidFill>
                <a:latin typeface="Poppins Bold"/>
                <a:ea typeface="Poppins Bold"/>
                <a:cs typeface="Poppins Bold"/>
                <a:sym typeface="Poppins Bold"/>
              </a:rPr>
              <a:t>WHY</a:t>
            </a:r>
          </a:p>
        </p:txBody>
      </p:sp>
      <p:sp>
        <p:nvSpPr>
          <p:cNvPr name="TextBox 5" id="5"/>
          <p:cNvSpPr txBox="true"/>
          <p:nvPr/>
        </p:nvSpPr>
        <p:spPr>
          <a:xfrm rot="0">
            <a:off x="1181100" y="4177116"/>
            <a:ext cx="1651771" cy="456887"/>
          </a:xfrm>
          <a:prstGeom prst="rect">
            <a:avLst/>
          </a:prstGeom>
        </p:spPr>
        <p:txBody>
          <a:bodyPr anchor="t" rtlCol="false" tIns="0" lIns="0" bIns="0" rIns="0">
            <a:spAutoFit/>
          </a:bodyPr>
          <a:lstStyle/>
          <a:p>
            <a:pPr algn="just" marL="0" indent="0" lvl="0">
              <a:lnSpc>
                <a:spcPts val="3564"/>
              </a:lnSpc>
              <a:spcBef>
                <a:spcPct val="0"/>
              </a:spcBef>
            </a:pPr>
            <a:r>
              <a:rPr lang="en-US" b="true" sz="2546">
                <a:solidFill>
                  <a:srgbClr val="000000"/>
                </a:solidFill>
                <a:latin typeface="Poppins Bold"/>
                <a:ea typeface="Poppins Bold"/>
                <a:cs typeface="Poppins Bold"/>
                <a:sym typeface="Poppins Bold"/>
              </a:rPr>
              <a:t>HOW</a:t>
            </a:r>
          </a:p>
        </p:txBody>
      </p:sp>
      <p:sp>
        <p:nvSpPr>
          <p:cNvPr name="TextBox 6" id="6"/>
          <p:cNvSpPr txBox="true"/>
          <p:nvPr/>
        </p:nvSpPr>
        <p:spPr>
          <a:xfrm rot="0">
            <a:off x="339669" y="1427915"/>
            <a:ext cx="1682862" cy="411130"/>
          </a:xfrm>
          <a:prstGeom prst="rect">
            <a:avLst/>
          </a:prstGeom>
        </p:spPr>
        <p:txBody>
          <a:bodyPr anchor="t" rtlCol="false" tIns="0" lIns="0" bIns="0" rIns="0">
            <a:spAutoFit/>
          </a:bodyPr>
          <a:lstStyle/>
          <a:p>
            <a:pPr algn="just" marL="0" indent="0" lvl="0">
              <a:lnSpc>
                <a:spcPts val="3357"/>
              </a:lnSpc>
              <a:spcBef>
                <a:spcPct val="0"/>
              </a:spcBef>
            </a:pPr>
            <a:r>
              <a:rPr lang="en-US" sz="2398">
                <a:solidFill>
                  <a:srgbClr val="000000"/>
                </a:solidFill>
                <a:latin typeface="Poppins"/>
                <a:ea typeface="Poppins"/>
                <a:cs typeface="Poppins"/>
                <a:sym typeface="Poppins"/>
              </a:rPr>
              <a:t>ADVOCATE</a:t>
            </a:r>
          </a:p>
        </p:txBody>
      </p:sp>
      <p:sp>
        <p:nvSpPr>
          <p:cNvPr name="Freeform 7" id="7"/>
          <p:cNvSpPr/>
          <p:nvPr/>
        </p:nvSpPr>
        <p:spPr>
          <a:xfrm flipH="false" flipV="false" rot="0">
            <a:off x="339669" y="404390"/>
            <a:ext cx="1682862" cy="946092"/>
          </a:xfrm>
          <a:custGeom>
            <a:avLst/>
            <a:gdLst/>
            <a:ahLst/>
            <a:cxnLst/>
            <a:rect r="r" b="b" t="t" l="l"/>
            <a:pathLst>
              <a:path h="946092" w="1682862">
                <a:moveTo>
                  <a:pt x="0" y="0"/>
                </a:moveTo>
                <a:lnTo>
                  <a:pt x="1682862" y="0"/>
                </a:lnTo>
                <a:lnTo>
                  <a:pt x="1682862" y="946092"/>
                </a:lnTo>
                <a:lnTo>
                  <a:pt x="0" y="946092"/>
                </a:lnTo>
                <a:lnTo>
                  <a:pt x="0" y="0"/>
                </a:lnTo>
                <a:close/>
              </a:path>
            </a:pathLst>
          </a:custGeom>
          <a:blipFill>
            <a:blip r:embed="rId2"/>
            <a:stretch>
              <a:fillRect l="0" t="0" r="0" b="0"/>
            </a:stretch>
          </a:blipFill>
        </p:spPr>
      </p:sp>
      <p:sp>
        <p:nvSpPr>
          <p:cNvPr name="TextBox 8" id="8"/>
          <p:cNvSpPr txBox="true"/>
          <p:nvPr/>
        </p:nvSpPr>
        <p:spPr>
          <a:xfrm rot="0">
            <a:off x="997573" y="5076825"/>
            <a:ext cx="9471610" cy="5017246"/>
          </a:xfrm>
          <a:prstGeom prst="rect">
            <a:avLst/>
          </a:prstGeom>
        </p:spPr>
        <p:txBody>
          <a:bodyPr anchor="t" rtlCol="false" tIns="0" lIns="0" bIns="0" rIns="0">
            <a:spAutoFit/>
          </a:bodyPr>
          <a:lstStyle/>
          <a:p>
            <a:pPr algn="l">
              <a:lnSpc>
                <a:spcPts val="3344"/>
              </a:lnSpc>
            </a:pPr>
            <a:r>
              <a:rPr lang="en-US" sz="2389" b="true">
                <a:solidFill>
                  <a:srgbClr val="000000"/>
                </a:solidFill>
                <a:latin typeface="Poppins Bold"/>
                <a:ea typeface="Poppins Bold"/>
                <a:cs typeface="Poppins Bold"/>
                <a:sym typeface="Poppins Bold"/>
              </a:rPr>
              <a:t>WHAT WE ADVOCATE FOR IN ZONING ORDINANCES</a:t>
            </a:r>
          </a:p>
          <a:p>
            <a:pPr algn="l">
              <a:lnSpc>
                <a:spcPts val="3344"/>
              </a:lnSpc>
            </a:pPr>
          </a:p>
          <a:p>
            <a:pPr algn="l" marL="515846" indent="-257923" lvl="1">
              <a:lnSpc>
                <a:spcPts val="3344"/>
              </a:lnSpc>
              <a:buFont typeface="Arial"/>
              <a:buChar char="•"/>
            </a:pPr>
            <a:r>
              <a:rPr lang="en-US" sz="2389">
                <a:solidFill>
                  <a:srgbClr val="000000"/>
                </a:solidFill>
                <a:latin typeface="Poppins"/>
                <a:ea typeface="Poppins"/>
                <a:cs typeface="Poppins"/>
                <a:sym typeface="Poppins"/>
              </a:rPr>
              <a:t>Buffer zones around schools and parks: Prohibit new tobacco and vape shops within a certain distance of schools, playgrounds, or youth centers.</a:t>
            </a:r>
          </a:p>
          <a:p>
            <a:pPr algn="l" marL="515846" indent="-257923" lvl="1">
              <a:lnSpc>
                <a:spcPts val="3344"/>
              </a:lnSpc>
              <a:buFont typeface="Arial"/>
              <a:buChar char="•"/>
            </a:pPr>
            <a:r>
              <a:rPr lang="en-US" sz="2389">
                <a:solidFill>
                  <a:srgbClr val="000000"/>
                </a:solidFill>
                <a:latin typeface="Poppins"/>
                <a:ea typeface="Poppins"/>
                <a:cs typeface="Poppins"/>
                <a:sym typeface="Poppins"/>
              </a:rPr>
              <a:t>Caps on the number of tobacco retailers: Limit how many tobacco-selling businesses can operate within a given area.</a:t>
            </a:r>
          </a:p>
          <a:p>
            <a:pPr algn="l" marL="515846" indent="-257923" lvl="1">
              <a:lnSpc>
                <a:spcPts val="3344"/>
              </a:lnSpc>
              <a:buFont typeface="Arial"/>
              <a:buChar char="•"/>
            </a:pPr>
            <a:r>
              <a:rPr lang="en-US" sz="2389">
                <a:solidFill>
                  <a:srgbClr val="000000"/>
                </a:solidFill>
                <a:latin typeface="Poppins"/>
                <a:ea typeface="Poppins"/>
                <a:cs typeface="Poppins"/>
                <a:sym typeface="Poppins"/>
              </a:rPr>
              <a:t>Restrictions on signage and </a:t>
            </a:r>
            <a:r>
              <a:rPr lang="en-US" sz="2389">
                <a:solidFill>
                  <a:srgbClr val="000000"/>
                </a:solidFill>
                <a:latin typeface="Poppins"/>
                <a:ea typeface="Poppins"/>
                <a:cs typeface="Poppins"/>
                <a:sym typeface="Poppins"/>
              </a:rPr>
              <a:t>advertising: This would limit how and where tobacco products can be marketed, especially near youth-dense locations.</a:t>
            </a:r>
          </a:p>
          <a:p>
            <a:pPr algn="just" marL="0" indent="0" lvl="0">
              <a:lnSpc>
                <a:spcPts val="3222"/>
              </a:lnSpc>
              <a:spcBef>
                <a:spcPct val="0"/>
              </a:spcBef>
            </a:pPr>
            <a:r>
              <a:rPr lang="en-US" sz="2302">
                <a:solidFill>
                  <a:srgbClr val="2D3971"/>
                </a:solidFill>
                <a:latin typeface="Poppins"/>
                <a:ea typeface="Poppins"/>
                <a:cs typeface="Poppins"/>
                <a:sym typeface="Poppins"/>
              </a:rPr>
              <a:t>. </a:t>
            </a:r>
          </a:p>
        </p:txBody>
      </p:sp>
      <p:grpSp>
        <p:nvGrpSpPr>
          <p:cNvPr name="Group 9" id="9"/>
          <p:cNvGrpSpPr/>
          <p:nvPr/>
        </p:nvGrpSpPr>
        <p:grpSpPr>
          <a:xfrm rot="0">
            <a:off x="10271678" y="2371013"/>
            <a:ext cx="7942316" cy="7559288"/>
            <a:chOff x="0" y="0"/>
            <a:chExt cx="10589754" cy="10079051"/>
          </a:xfrm>
        </p:grpSpPr>
        <p:pic>
          <p:nvPicPr>
            <p:cNvPr name="Picture 10" id="10"/>
            <p:cNvPicPr>
              <a:picLocks noChangeAspect="true"/>
            </p:cNvPicPr>
            <p:nvPr/>
          </p:nvPicPr>
          <p:blipFill>
            <a:blip r:embed="rId3"/>
            <a:srcRect l="0" t="0" r="0" b="4822"/>
            <a:stretch>
              <a:fillRect/>
            </a:stretch>
          </p:blipFill>
          <p:spPr>
            <a:xfrm flipH="false" flipV="false">
              <a:off x="0" y="0"/>
              <a:ext cx="10589754" cy="10079051"/>
            </a:xfrm>
            <a:prstGeom prst="rect">
              <a:avLst/>
            </a:prstGeom>
          </p:spPr>
        </p:pic>
      </p:grpSp>
      <p:sp>
        <p:nvSpPr>
          <p:cNvPr name="TextBox 11" id="11"/>
          <p:cNvSpPr txBox="true"/>
          <p:nvPr/>
        </p:nvSpPr>
        <p:spPr>
          <a:xfrm rot="0">
            <a:off x="2832871" y="198405"/>
            <a:ext cx="12334083" cy="2303145"/>
          </a:xfrm>
          <a:prstGeom prst="rect">
            <a:avLst/>
          </a:prstGeom>
        </p:spPr>
        <p:txBody>
          <a:bodyPr anchor="t" rtlCol="false" tIns="0" lIns="0" bIns="0" rIns="0">
            <a:spAutoFit/>
          </a:bodyPr>
          <a:lstStyle/>
          <a:p>
            <a:pPr algn="ctr" marL="0" indent="0" lvl="0">
              <a:lnSpc>
                <a:spcPts val="8640"/>
              </a:lnSpc>
            </a:pPr>
            <a:r>
              <a:rPr lang="en-US" b="true" sz="8000">
                <a:solidFill>
                  <a:srgbClr val="6498CA"/>
                </a:solidFill>
                <a:latin typeface="Poppins Bold"/>
                <a:ea typeface="Poppins Bold"/>
                <a:cs typeface="Poppins Bold"/>
                <a:sym typeface="Poppins Bold"/>
              </a:rPr>
              <a:t>P</a:t>
            </a:r>
            <a:r>
              <a:rPr lang="en-US" b="true" sz="8000" strike="noStrike" u="none">
                <a:solidFill>
                  <a:srgbClr val="6498CA"/>
                </a:solidFill>
                <a:latin typeface="Poppins Bold"/>
                <a:ea typeface="Poppins Bold"/>
                <a:cs typeface="Poppins Bold"/>
                <a:sym typeface="Poppins Bold"/>
              </a:rPr>
              <a:t>O</a:t>
            </a:r>
            <a:r>
              <a:rPr lang="en-US" b="true" sz="8000" strike="noStrike" u="none">
                <a:solidFill>
                  <a:srgbClr val="6498CA"/>
                </a:solidFill>
                <a:latin typeface="Poppins Bold"/>
                <a:ea typeface="Poppins Bold"/>
                <a:cs typeface="Poppins Bold"/>
                <a:sym typeface="Poppins Bold"/>
              </a:rPr>
              <a:t>LICY &amp; ZONING ORDINANCE WORK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8CDAF1"/>
        </a:solidFill>
      </p:bgPr>
    </p:bg>
    <p:spTree>
      <p:nvGrpSpPr>
        <p:cNvPr id="1" name=""/>
        <p:cNvGrpSpPr/>
        <p:nvPr/>
      </p:nvGrpSpPr>
      <p:grpSpPr>
        <a:xfrm>
          <a:off x="0" y="0"/>
          <a:ext cx="0" cy="0"/>
          <a:chOff x="0" y="0"/>
          <a:chExt cx="0" cy="0"/>
        </a:xfrm>
      </p:grpSpPr>
      <p:sp>
        <p:nvSpPr>
          <p:cNvPr name="Freeform 2" id="2"/>
          <p:cNvSpPr/>
          <p:nvPr/>
        </p:nvSpPr>
        <p:spPr>
          <a:xfrm flipH="false" flipV="false" rot="0">
            <a:off x="755969" y="0"/>
            <a:ext cx="8061412" cy="10287000"/>
          </a:xfrm>
          <a:custGeom>
            <a:avLst/>
            <a:gdLst/>
            <a:ahLst/>
            <a:cxnLst/>
            <a:rect r="r" b="b" t="t" l="l"/>
            <a:pathLst>
              <a:path h="10287000" w="8061412">
                <a:moveTo>
                  <a:pt x="0" y="0"/>
                </a:moveTo>
                <a:lnTo>
                  <a:pt x="8061412" y="0"/>
                </a:lnTo>
                <a:lnTo>
                  <a:pt x="806141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9547657" y="0"/>
            <a:ext cx="7806500" cy="10287000"/>
          </a:xfrm>
          <a:custGeom>
            <a:avLst/>
            <a:gdLst/>
            <a:ahLst/>
            <a:cxnLst/>
            <a:rect r="r" b="b" t="t" l="l"/>
            <a:pathLst>
              <a:path h="10287000" w="7806500">
                <a:moveTo>
                  <a:pt x="0" y="0"/>
                </a:moveTo>
                <a:lnTo>
                  <a:pt x="7806500" y="0"/>
                </a:lnTo>
                <a:lnTo>
                  <a:pt x="7806500" y="10287000"/>
                </a:lnTo>
                <a:lnTo>
                  <a:pt x="0" y="10287000"/>
                </a:lnTo>
                <a:lnTo>
                  <a:pt x="0" y="0"/>
                </a:lnTo>
                <a:close/>
              </a:path>
            </a:pathLst>
          </a:custGeom>
          <a:blipFill>
            <a:blip r:embed="rId3"/>
            <a:stretch>
              <a:fillRect l="0" t="0" r="0" b="0"/>
            </a:stretch>
          </a:blipFill>
        </p:spPr>
      </p:sp>
      <p:grpSp>
        <p:nvGrpSpPr>
          <p:cNvPr name="Group 4" id="4"/>
          <p:cNvGrpSpPr/>
          <p:nvPr/>
        </p:nvGrpSpPr>
        <p:grpSpPr>
          <a:xfrm rot="0">
            <a:off x="9966966" y="7517035"/>
            <a:ext cx="2963687" cy="301215"/>
            <a:chOff x="0" y="0"/>
            <a:chExt cx="780560" cy="79332"/>
          </a:xfrm>
        </p:grpSpPr>
        <p:sp>
          <p:nvSpPr>
            <p:cNvPr name="Freeform 5" id="5"/>
            <p:cNvSpPr/>
            <p:nvPr/>
          </p:nvSpPr>
          <p:spPr>
            <a:xfrm flipH="false" flipV="false" rot="0">
              <a:off x="0" y="0"/>
              <a:ext cx="780560" cy="79332"/>
            </a:xfrm>
            <a:custGeom>
              <a:avLst/>
              <a:gdLst/>
              <a:ahLst/>
              <a:cxnLst/>
              <a:rect r="r" b="b" t="t" l="l"/>
              <a:pathLst>
                <a:path h="79332" w="780560">
                  <a:moveTo>
                    <a:pt x="0" y="0"/>
                  </a:moveTo>
                  <a:lnTo>
                    <a:pt x="780560" y="0"/>
                  </a:lnTo>
                  <a:lnTo>
                    <a:pt x="780560" y="79332"/>
                  </a:lnTo>
                  <a:lnTo>
                    <a:pt x="0" y="79332"/>
                  </a:lnTo>
                  <a:close/>
                </a:path>
              </a:pathLst>
            </a:custGeom>
            <a:solidFill>
              <a:srgbClr val="FFDE59">
                <a:alpha val="34902"/>
              </a:srgbClr>
            </a:solidFill>
          </p:spPr>
        </p:sp>
        <p:sp>
          <p:nvSpPr>
            <p:cNvPr name="TextBox 6" id="6"/>
            <p:cNvSpPr txBox="true"/>
            <p:nvPr/>
          </p:nvSpPr>
          <p:spPr>
            <a:xfrm>
              <a:off x="0" y="-66675"/>
              <a:ext cx="780560" cy="146007"/>
            </a:xfrm>
            <a:prstGeom prst="rect">
              <a:avLst/>
            </a:prstGeom>
          </p:spPr>
          <p:txBody>
            <a:bodyPr anchor="ctr" rtlCol="false" tIns="50800" lIns="50800" bIns="50800" rIns="50800"/>
            <a:lstStyle/>
            <a:p>
              <a:pPr algn="ctr">
                <a:lnSpc>
                  <a:spcPts val="3357"/>
                </a:lnSpc>
              </a:pPr>
            </a:p>
          </p:txBody>
        </p:sp>
      </p:grpSp>
      <p:grpSp>
        <p:nvGrpSpPr>
          <p:cNvPr name="Group 7" id="7"/>
          <p:cNvGrpSpPr/>
          <p:nvPr/>
        </p:nvGrpSpPr>
        <p:grpSpPr>
          <a:xfrm rot="0">
            <a:off x="1581093" y="4992892"/>
            <a:ext cx="5962794" cy="377723"/>
            <a:chOff x="0" y="0"/>
            <a:chExt cx="1570448" cy="99483"/>
          </a:xfrm>
        </p:grpSpPr>
        <p:sp>
          <p:nvSpPr>
            <p:cNvPr name="Freeform 8" id="8"/>
            <p:cNvSpPr/>
            <p:nvPr/>
          </p:nvSpPr>
          <p:spPr>
            <a:xfrm flipH="false" flipV="false" rot="0">
              <a:off x="0" y="0"/>
              <a:ext cx="1570448" cy="99483"/>
            </a:xfrm>
            <a:custGeom>
              <a:avLst/>
              <a:gdLst/>
              <a:ahLst/>
              <a:cxnLst/>
              <a:rect r="r" b="b" t="t" l="l"/>
              <a:pathLst>
                <a:path h="99483" w="1570448">
                  <a:moveTo>
                    <a:pt x="0" y="0"/>
                  </a:moveTo>
                  <a:lnTo>
                    <a:pt x="1570448" y="0"/>
                  </a:lnTo>
                  <a:lnTo>
                    <a:pt x="1570448" y="99483"/>
                  </a:lnTo>
                  <a:lnTo>
                    <a:pt x="0" y="99483"/>
                  </a:lnTo>
                  <a:close/>
                </a:path>
              </a:pathLst>
            </a:custGeom>
            <a:solidFill>
              <a:srgbClr val="FFDE59">
                <a:alpha val="34902"/>
              </a:srgbClr>
            </a:solidFill>
          </p:spPr>
        </p:sp>
        <p:sp>
          <p:nvSpPr>
            <p:cNvPr name="TextBox 9" id="9"/>
            <p:cNvSpPr txBox="true"/>
            <p:nvPr/>
          </p:nvSpPr>
          <p:spPr>
            <a:xfrm>
              <a:off x="0" y="-66675"/>
              <a:ext cx="1570448" cy="166158"/>
            </a:xfrm>
            <a:prstGeom prst="rect">
              <a:avLst/>
            </a:prstGeom>
          </p:spPr>
          <p:txBody>
            <a:bodyPr anchor="ctr" rtlCol="false" tIns="50800" lIns="50800" bIns="50800" rIns="50800"/>
            <a:lstStyle/>
            <a:p>
              <a:pPr algn="ctr">
                <a:lnSpc>
                  <a:spcPts val="3357"/>
                </a:lnSpc>
              </a:pPr>
            </a:p>
          </p:txBody>
        </p:sp>
      </p:grpSp>
      <p:grpSp>
        <p:nvGrpSpPr>
          <p:cNvPr name="Group 10" id="10"/>
          <p:cNvGrpSpPr/>
          <p:nvPr/>
        </p:nvGrpSpPr>
        <p:grpSpPr>
          <a:xfrm rot="0">
            <a:off x="10487219" y="1334587"/>
            <a:ext cx="5411938" cy="362421"/>
            <a:chOff x="0" y="0"/>
            <a:chExt cx="1425366" cy="95453"/>
          </a:xfrm>
        </p:grpSpPr>
        <p:sp>
          <p:nvSpPr>
            <p:cNvPr name="Freeform 11" id="11"/>
            <p:cNvSpPr/>
            <p:nvPr/>
          </p:nvSpPr>
          <p:spPr>
            <a:xfrm flipH="false" flipV="false" rot="0">
              <a:off x="0" y="0"/>
              <a:ext cx="1425366" cy="95453"/>
            </a:xfrm>
            <a:custGeom>
              <a:avLst/>
              <a:gdLst/>
              <a:ahLst/>
              <a:cxnLst/>
              <a:rect r="r" b="b" t="t" l="l"/>
              <a:pathLst>
                <a:path h="95453" w="1425366">
                  <a:moveTo>
                    <a:pt x="0" y="0"/>
                  </a:moveTo>
                  <a:lnTo>
                    <a:pt x="1425366" y="0"/>
                  </a:lnTo>
                  <a:lnTo>
                    <a:pt x="1425366" y="95453"/>
                  </a:lnTo>
                  <a:lnTo>
                    <a:pt x="0" y="95453"/>
                  </a:lnTo>
                  <a:close/>
                </a:path>
              </a:pathLst>
            </a:custGeom>
            <a:solidFill>
              <a:srgbClr val="FFDE59">
                <a:alpha val="34902"/>
              </a:srgbClr>
            </a:solidFill>
          </p:spPr>
        </p:sp>
        <p:sp>
          <p:nvSpPr>
            <p:cNvPr name="TextBox 12" id="12"/>
            <p:cNvSpPr txBox="true"/>
            <p:nvPr/>
          </p:nvSpPr>
          <p:spPr>
            <a:xfrm>
              <a:off x="0" y="-66675"/>
              <a:ext cx="1425366" cy="162128"/>
            </a:xfrm>
            <a:prstGeom prst="rect">
              <a:avLst/>
            </a:prstGeom>
          </p:spPr>
          <p:txBody>
            <a:bodyPr anchor="ctr" rtlCol="false" tIns="50800" lIns="50800" bIns="50800" rIns="50800"/>
            <a:lstStyle/>
            <a:p>
              <a:pPr algn="ctr">
                <a:lnSpc>
                  <a:spcPts val="3357"/>
                </a:lnSpc>
              </a:pP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8CDAF1"/>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0"/>
            <a:ext cx="7859239" cy="10287000"/>
          </a:xfrm>
          <a:custGeom>
            <a:avLst/>
            <a:gdLst/>
            <a:ahLst/>
            <a:cxnLst/>
            <a:rect r="r" b="b" t="t" l="l"/>
            <a:pathLst>
              <a:path h="10287000" w="7859239">
                <a:moveTo>
                  <a:pt x="0" y="0"/>
                </a:moveTo>
                <a:lnTo>
                  <a:pt x="7859239" y="0"/>
                </a:lnTo>
                <a:lnTo>
                  <a:pt x="7859239"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9255170" y="0"/>
            <a:ext cx="8128632" cy="10287000"/>
          </a:xfrm>
          <a:custGeom>
            <a:avLst/>
            <a:gdLst/>
            <a:ahLst/>
            <a:cxnLst/>
            <a:rect r="r" b="b" t="t" l="l"/>
            <a:pathLst>
              <a:path h="10287000" w="8128632">
                <a:moveTo>
                  <a:pt x="0" y="0"/>
                </a:moveTo>
                <a:lnTo>
                  <a:pt x="8128632" y="0"/>
                </a:lnTo>
                <a:lnTo>
                  <a:pt x="8128632" y="10287000"/>
                </a:lnTo>
                <a:lnTo>
                  <a:pt x="0" y="10287000"/>
                </a:lnTo>
                <a:lnTo>
                  <a:pt x="0" y="0"/>
                </a:lnTo>
                <a:close/>
              </a:path>
            </a:pathLst>
          </a:custGeom>
          <a:blipFill>
            <a:blip r:embed="rId3"/>
            <a:stretch>
              <a:fillRect l="0" t="0" r="0" b="0"/>
            </a:stretch>
          </a:blipFill>
        </p:spPr>
      </p:sp>
      <p:grpSp>
        <p:nvGrpSpPr>
          <p:cNvPr name="Group 4" id="4"/>
          <p:cNvGrpSpPr/>
          <p:nvPr/>
        </p:nvGrpSpPr>
        <p:grpSpPr>
          <a:xfrm rot="0">
            <a:off x="2857465" y="7900190"/>
            <a:ext cx="3652258" cy="270612"/>
            <a:chOff x="0" y="0"/>
            <a:chExt cx="961912" cy="71272"/>
          </a:xfrm>
        </p:grpSpPr>
        <p:sp>
          <p:nvSpPr>
            <p:cNvPr name="Freeform 5" id="5"/>
            <p:cNvSpPr/>
            <p:nvPr/>
          </p:nvSpPr>
          <p:spPr>
            <a:xfrm flipH="false" flipV="false" rot="0">
              <a:off x="0" y="0"/>
              <a:ext cx="961912" cy="71272"/>
            </a:xfrm>
            <a:custGeom>
              <a:avLst/>
              <a:gdLst/>
              <a:ahLst/>
              <a:cxnLst/>
              <a:rect r="r" b="b" t="t" l="l"/>
              <a:pathLst>
                <a:path h="71272" w="961912">
                  <a:moveTo>
                    <a:pt x="0" y="0"/>
                  </a:moveTo>
                  <a:lnTo>
                    <a:pt x="961912" y="0"/>
                  </a:lnTo>
                  <a:lnTo>
                    <a:pt x="961912" y="71272"/>
                  </a:lnTo>
                  <a:lnTo>
                    <a:pt x="0" y="71272"/>
                  </a:lnTo>
                  <a:close/>
                </a:path>
              </a:pathLst>
            </a:custGeom>
            <a:solidFill>
              <a:srgbClr val="FFDE59">
                <a:alpha val="34902"/>
              </a:srgbClr>
            </a:solidFill>
          </p:spPr>
        </p:sp>
        <p:sp>
          <p:nvSpPr>
            <p:cNvPr name="TextBox 6" id="6"/>
            <p:cNvSpPr txBox="true"/>
            <p:nvPr/>
          </p:nvSpPr>
          <p:spPr>
            <a:xfrm>
              <a:off x="0" y="-66675"/>
              <a:ext cx="961912" cy="137947"/>
            </a:xfrm>
            <a:prstGeom prst="rect">
              <a:avLst/>
            </a:prstGeom>
          </p:spPr>
          <p:txBody>
            <a:bodyPr anchor="ctr" rtlCol="false" tIns="50800" lIns="50800" bIns="50800" rIns="50800"/>
            <a:lstStyle/>
            <a:p>
              <a:pPr algn="ctr">
                <a:lnSpc>
                  <a:spcPts val="3357"/>
                </a:lnSpc>
              </a:pPr>
            </a:p>
          </p:txBody>
        </p:sp>
      </p:grpSp>
      <p:grpSp>
        <p:nvGrpSpPr>
          <p:cNvPr name="Group 7" id="7"/>
          <p:cNvGrpSpPr/>
          <p:nvPr/>
        </p:nvGrpSpPr>
        <p:grpSpPr>
          <a:xfrm rot="0">
            <a:off x="2198882" y="2681740"/>
            <a:ext cx="5840382" cy="637850"/>
            <a:chOff x="0" y="0"/>
            <a:chExt cx="1538208" cy="167993"/>
          </a:xfrm>
        </p:grpSpPr>
        <p:sp>
          <p:nvSpPr>
            <p:cNvPr name="Freeform 8" id="8"/>
            <p:cNvSpPr/>
            <p:nvPr/>
          </p:nvSpPr>
          <p:spPr>
            <a:xfrm flipH="false" flipV="false" rot="0">
              <a:off x="0" y="0"/>
              <a:ext cx="1538208" cy="167993"/>
            </a:xfrm>
            <a:custGeom>
              <a:avLst/>
              <a:gdLst/>
              <a:ahLst/>
              <a:cxnLst/>
              <a:rect r="r" b="b" t="t" l="l"/>
              <a:pathLst>
                <a:path h="167993" w="1538208">
                  <a:moveTo>
                    <a:pt x="0" y="0"/>
                  </a:moveTo>
                  <a:lnTo>
                    <a:pt x="1538208" y="0"/>
                  </a:lnTo>
                  <a:lnTo>
                    <a:pt x="1538208" y="167993"/>
                  </a:lnTo>
                  <a:lnTo>
                    <a:pt x="0" y="167993"/>
                  </a:lnTo>
                  <a:close/>
                </a:path>
              </a:pathLst>
            </a:custGeom>
            <a:solidFill>
              <a:srgbClr val="FFDE59">
                <a:alpha val="34902"/>
              </a:srgbClr>
            </a:solidFill>
          </p:spPr>
        </p:sp>
        <p:sp>
          <p:nvSpPr>
            <p:cNvPr name="TextBox 9" id="9"/>
            <p:cNvSpPr txBox="true"/>
            <p:nvPr/>
          </p:nvSpPr>
          <p:spPr>
            <a:xfrm>
              <a:off x="0" y="-66675"/>
              <a:ext cx="1538208" cy="234668"/>
            </a:xfrm>
            <a:prstGeom prst="rect">
              <a:avLst/>
            </a:prstGeom>
          </p:spPr>
          <p:txBody>
            <a:bodyPr anchor="ctr" rtlCol="false" tIns="50800" lIns="50800" bIns="50800" rIns="50800"/>
            <a:lstStyle/>
            <a:p>
              <a:pPr algn="ctr">
                <a:lnSpc>
                  <a:spcPts val="3357"/>
                </a:lnSpc>
              </a:pPr>
            </a:p>
          </p:txBody>
        </p:sp>
      </p:grpSp>
      <p:grpSp>
        <p:nvGrpSpPr>
          <p:cNvPr name="Group 10" id="10"/>
          <p:cNvGrpSpPr/>
          <p:nvPr/>
        </p:nvGrpSpPr>
        <p:grpSpPr>
          <a:xfrm rot="0">
            <a:off x="9880268" y="5143500"/>
            <a:ext cx="2198609" cy="240009"/>
            <a:chOff x="0" y="0"/>
            <a:chExt cx="579058" cy="63212"/>
          </a:xfrm>
        </p:grpSpPr>
        <p:sp>
          <p:nvSpPr>
            <p:cNvPr name="Freeform 11" id="11"/>
            <p:cNvSpPr/>
            <p:nvPr/>
          </p:nvSpPr>
          <p:spPr>
            <a:xfrm flipH="false" flipV="false" rot="0">
              <a:off x="0" y="0"/>
              <a:ext cx="579058" cy="63212"/>
            </a:xfrm>
            <a:custGeom>
              <a:avLst/>
              <a:gdLst/>
              <a:ahLst/>
              <a:cxnLst/>
              <a:rect r="r" b="b" t="t" l="l"/>
              <a:pathLst>
                <a:path h="63212" w="579058">
                  <a:moveTo>
                    <a:pt x="0" y="0"/>
                  </a:moveTo>
                  <a:lnTo>
                    <a:pt x="579058" y="0"/>
                  </a:lnTo>
                  <a:lnTo>
                    <a:pt x="579058" y="63212"/>
                  </a:lnTo>
                  <a:lnTo>
                    <a:pt x="0" y="63212"/>
                  </a:lnTo>
                  <a:close/>
                </a:path>
              </a:pathLst>
            </a:custGeom>
            <a:solidFill>
              <a:srgbClr val="FFDE59">
                <a:alpha val="34902"/>
              </a:srgbClr>
            </a:solidFill>
          </p:spPr>
        </p:sp>
        <p:sp>
          <p:nvSpPr>
            <p:cNvPr name="TextBox 12" id="12"/>
            <p:cNvSpPr txBox="true"/>
            <p:nvPr/>
          </p:nvSpPr>
          <p:spPr>
            <a:xfrm>
              <a:off x="0" y="-66675"/>
              <a:ext cx="579058" cy="129887"/>
            </a:xfrm>
            <a:prstGeom prst="rect">
              <a:avLst/>
            </a:prstGeom>
          </p:spPr>
          <p:txBody>
            <a:bodyPr anchor="ctr" rtlCol="false" tIns="50800" lIns="50800" bIns="50800" rIns="50800"/>
            <a:lstStyle/>
            <a:p>
              <a:pPr algn="ctr">
                <a:lnSpc>
                  <a:spcPts val="3357"/>
                </a:lnSpc>
              </a:pP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a:hlinkClick action="ppaction://media"/>
          </p:cNvPr>
          <p:cNvPicPr>
            <a:picLocks noChangeAspect="true"/>
          </p:cNvPicPr>
          <p:nvPr>
            <a:videoFile r:link="rId3"/>
            <p:extLst>
              <p:ext uri="{DAA4B4D4-6D71-4841-9C94-3DE7FCFB9230}">
                <p14:media xmlns:p14="http://schemas.microsoft.com/office/powerpoint/2010/main" r:embed="rId4"/>
              </p:ext>
            </p:extLst>
          </p:nvPr>
        </p:nvPicPr>
        <p:blipFill>
          <a:blip r:embed="rId2"/>
          <a:srcRect l="0" t="2569" r="0" b="2785"/>
          <a:stretch>
            <a:fillRect/>
          </a:stretch>
        </p:blipFill>
        <p:spPr>
          <a:xfrm flipH="false" flipV="false" rot="0">
            <a:off x="1743630" y="2083499"/>
            <a:ext cx="14800741" cy="7879536"/>
          </a:xfrm>
          <a:prstGeom prst="rect">
            <a:avLst/>
          </a:prstGeom>
        </p:spPr>
      </p:pic>
      <p:sp>
        <p:nvSpPr>
          <p:cNvPr name="TextBox 3" id="3"/>
          <p:cNvSpPr txBox="true"/>
          <p:nvPr/>
        </p:nvSpPr>
        <p:spPr>
          <a:xfrm rot="0">
            <a:off x="4484974" y="36780"/>
            <a:ext cx="9938215" cy="1831509"/>
          </a:xfrm>
          <a:prstGeom prst="rect">
            <a:avLst/>
          </a:prstGeom>
        </p:spPr>
        <p:txBody>
          <a:bodyPr anchor="t" rtlCol="false" tIns="0" lIns="0" bIns="0" rIns="0">
            <a:spAutoFit/>
          </a:bodyPr>
          <a:lstStyle/>
          <a:p>
            <a:pPr algn="l">
              <a:lnSpc>
                <a:spcPts val="7136"/>
              </a:lnSpc>
            </a:pPr>
            <a:r>
              <a:rPr lang="en-US" sz="5097" b="true">
                <a:solidFill>
                  <a:srgbClr val="6498CA"/>
                </a:solidFill>
                <a:latin typeface="Poppins Bold"/>
                <a:ea typeface="Poppins Bold"/>
                <a:cs typeface="Poppins Bold"/>
                <a:sym typeface="Poppins Bold"/>
              </a:rPr>
              <a:t>BUILDING C</a:t>
            </a:r>
            <a:r>
              <a:rPr lang="en-US" b="true" sz="5097">
                <a:solidFill>
                  <a:srgbClr val="6498CA"/>
                </a:solidFill>
                <a:latin typeface="Poppins Bold"/>
                <a:ea typeface="Poppins Bold"/>
                <a:cs typeface="Poppins Bold"/>
                <a:sym typeface="Poppins Bold"/>
              </a:rPr>
              <a:t>OMMUNITY BUY-IN THROUGH MEDIA CAMPAIGNS</a:t>
            </a:r>
          </a:p>
        </p:txBody>
      </p:sp>
      <p:sp>
        <p:nvSpPr>
          <p:cNvPr name="TextBox 4" id="4"/>
          <p:cNvSpPr txBox="true"/>
          <p:nvPr/>
        </p:nvSpPr>
        <p:spPr>
          <a:xfrm rot="0">
            <a:off x="493905" y="1457160"/>
            <a:ext cx="1682862" cy="411130"/>
          </a:xfrm>
          <a:prstGeom prst="rect">
            <a:avLst/>
          </a:prstGeom>
        </p:spPr>
        <p:txBody>
          <a:bodyPr anchor="t" rtlCol="false" tIns="0" lIns="0" bIns="0" rIns="0">
            <a:spAutoFit/>
          </a:bodyPr>
          <a:lstStyle/>
          <a:p>
            <a:pPr algn="just" marL="0" indent="0" lvl="0">
              <a:lnSpc>
                <a:spcPts val="3357"/>
              </a:lnSpc>
              <a:spcBef>
                <a:spcPct val="0"/>
              </a:spcBef>
            </a:pPr>
            <a:r>
              <a:rPr lang="en-US" sz="2398">
                <a:solidFill>
                  <a:srgbClr val="000000"/>
                </a:solidFill>
                <a:latin typeface="Poppins"/>
                <a:ea typeface="Poppins"/>
                <a:cs typeface="Poppins"/>
                <a:sym typeface="Poppins"/>
              </a:rPr>
              <a:t>PROMOTE</a:t>
            </a:r>
          </a:p>
        </p:txBody>
      </p:sp>
      <p:sp>
        <p:nvSpPr>
          <p:cNvPr name="Freeform 5" id="5"/>
          <p:cNvSpPr/>
          <p:nvPr/>
        </p:nvSpPr>
        <p:spPr>
          <a:xfrm flipH="false" flipV="false" rot="0">
            <a:off x="339669" y="404390"/>
            <a:ext cx="1682862" cy="946092"/>
          </a:xfrm>
          <a:custGeom>
            <a:avLst/>
            <a:gdLst/>
            <a:ahLst/>
            <a:cxnLst/>
            <a:rect r="r" b="b" t="t" l="l"/>
            <a:pathLst>
              <a:path h="946092" w="1682862">
                <a:moveTo>
                  <a:pt x="0" y="0"/>
                </a:moveTo>
                <a:lnTo>
                  <a:pt x="1682862" y="0"/>
                </a:lnTo>
                <a:lnTo>
                  <a:pt x="1682862" y="946092"/>
                </a:lnTo>
                <a:lnTo>
                  <a:pt x="0" y="946092"/>
                </a:lnTo>
                <a:lnTo>
                  <a:pt x="0" y="0"/>
                </a:lnTo>
                <a:close/>
              </a:path>
            </a:pathLst>
          </a:custGeom>
          <a:blipFill>
            <a:blip r:embed="rId5"/>
            <a:stretch>
              <a:fillRect l="0" t="0" r="0" b="0"/>
            </a:stretch>
          </a:blipFill>
        </p:spPr>
      </p:sp>
    </p:spTree>
  </p:cSld>
  <p:clrMapOvr>
    <a:masterClrMapping/>
  </p:clrMapOvr>
  <p:timing>
    <p:tnLst>
      <p:par>
        <p:cTn dur="indefinite" restart="never" nodeType="tmRoot">
          <p:childTnLst>
            <p:video>
              <p:cMediaNode vol="100000">
                <p:cTn fill="hold" display="false">
                  <p:stCondLst>
                    <p:cond delay="indefinite"/>
                  </p:stCondLst>
                </p:cTn>
                <p:tgtEl>
                  <p:spTgt spid="2"/>
                </p:tgtEl>
              </p:cMediaNode>
            </p:video>
          </p:childTnLst>
        </p:cTn>
      </p:par>
    </p:tnLst>
  </p:timing>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A2D4E9"/>
        </a:solidFill>
      </p:bgPr>
    </p:bg>
    <p:spTree>
      <p:nvGrpSpPr>
        <p:cNvPr id="1" name=""/>
        <p:cNvGrpSpPr/>
        <p:nvPr/>
      </p:nvGrpSpPr>
      <p:grpSpPr>
        <a:xfrm>
          <a:off x="0" y="0"/>
          <a:ext cx="0" cy="0"/>
          <a:chOff x="0" y="0"/>
          <a:chExt cx="0" cy="0"/>
        </a:xfrm>
      </p:grpSpPr>
      <p:sp>
        <p:nvSpPr>
          <p:cNvPr name="Freeform 2" id="2"/>
          <p:cNvSpPr/>
          <p:nvPr/>
        </p:nvSpPr>
        <p:spPr>
          <a:xfrm flipH="false" flipV="false" rot="0">
            <a:off x="339669" y="404390"/>
            <a:ext cx="1682862" cy="946092"/>
          </a:xfrm>
          <a:custGeom>
            <a:avLst/>
            <a:gdLst/>
            <a:ahLst/>
            <a:cxnLst/>
            <a:rect r="r" b="b" t="t" l="l"/>
            <a:pathLst>
              <a:path h="946092" w="1682862">
                <a:moveTo>
                  <a:pt x="0" y="0"/>
                </a:moveTo>
                <a:lnTo>
                  <a:pt x="1682862" y="0"/>
                </a:lnTo>
                <a:lnTo>
                  <a:pt x="1682862" y="946092"/>
                </a:lnTo>
                <a:lnTo>
                  <a:pt x="0" y="946092"/>
                </a:lnTo>
                <a:lnTo>
                  <a:pt x="0" y="0"/>
                </a:lnTo>
                <a:close/>
              </a:path>
            </a:pathLst>
          </a:custGeom>
          <a:blipFill>
            <a:blip r:embed="rId2"/>
            <a:stretch>
              <a:fillRect l="0" t="0" r="0" b="0"/>
            </a:stretch>
          </a:blipFill>
        </p:spPr>
      </p:sp>
      <p:sp>
        <p:nvSpPr>
          <p:cNvPr name="Freeform 3" id="3"/>
          <p:cNvSpPr/>
          <p:nvPr/>
        </p:nvSpPr>
        <p:spPr>
          <a:xfrm flipH="false" flipV="false" rot="0">
            <a:off x="2242916" y="0"/>
            <a:ext cx="5898951" cy="5250589"/>
          </a:xfrm>
          <a:custGeom>
            <a:avLst/>
            <a:gdLst/>
            <a:ahLst/>
            <a:cxnLst/>
            <a:rect r="r" b="b" t="t" l="l"/>
            <a:pathLst>
              <a:path h="5250589" w="5898951">
                <a:moveTo>
                  <a:pt x="0" y="0"/>
                </a:moveTo>
                <a:lnTo>
                  <a:pt x="5898951" y="0"/>
                </a:lnTo>
                <a:lnTo>
                  <a:pt x="5898951" y="5250589"/>
                </a:lnTo>
                <a:lnTo>
                  <a:pt x="0" y="5250589"/>
                </a:lnTo>
                <a:lnTo>
                  <a:pt x="0" y="0"/>
                </a:lnTo>
                <a:close/>
              </a:path>
            </a:pathLst>
          </a:custGeom>
          <a:blipFill>
            <a:blip r:embed="rId3"/>
            <a:stretch>
              <a:fillRect l="0" t="0" r="-810" b="-13739"/>
            </a:stretch>
          </a:blipFill>
        </p:spPr>
      </p:sp>
      <p:sp>
        <p:nvSpPr>
          <p:cNvPr name="Freeform 4" id="4"/>
          <p:cNvSpPr/>
          <p:nvPr/>
        </p:nvSpPr>
        <p:spPr>
          <a:xfrm flipH="false" flipV="false" rot="0">
            <a:off x="177793" y="5143500"/>
            <a:ext cx="8966207" cy="4483103"/>
          </a:xfrm>
          <a:custGeom>
            <a:avLst/>
            <a:gdLst/>
            <a:ahLst/>
            <a:cxnLst/>
            <a:rect r="r" b="b" t="t" l="l"/>
            <a:pathLst>
              <a:path h="4483103" w="8966207">
                <a:moveTo>
                  <a:pt x="0" y="0"/>
                </a:moveTo>
                <a:lnTo>
                  <a:pt x="8966207" y="0"/>
                </a:lnTo>
                <a:lnTo>
                  <a:pt x="8966207" y="4483103"/>
                </a:lnTo>
                <a:lnTo>
                  <a:pt x="0" y="4483103"/>
                </a:lnTo>
                <a:lnTo>
                  <a:pt x="0" y="0"/>
                </a:lnTo>
                <a:close/>
              </a:path>
            </a:pathLst>
          </a:custGeom>
          <a:blipFill>
            <a:blip r:embed="rId4"/>
            <a:stretch>
              <a:fillRect l="0" t="0" r="0" b="0"/>
            </a:stretch>
          </a:blipFill>
        </p:spPr>
      </p:sp>
      <p:sp>
        <p:nvSpPr>
          <p:cNvPr name="Freeform 5" id="5"/>
          <p:cNvSpPr/>
          <p:nvPr/>
        </p:nvSpPr>
        <p:spPr>
          <a:xfrm flipH="false" flipV="false" rot="0">
            <a:off x="7300553" y="1350482"/>
            <a:ext cx="4836806" cy="3383072"/>
          </a:xfrm>
          <a:custGeom>
            <a:avLst/>
            <a:gdLst/>
            <a:ahLst/>
            <a:cxnLst/>
            <a:rect r="r" b="b" t="t" l="l"/>
            <a:pathLst>
              <a:path h="3383072" w="4836806">
                <a:moveTo>
                  <a:pt x="0" y="0"/>
                </a:moveTo>
                <a:lnTo>
                  <a:pt x="4836806" y="0"/>
                </a:lnTo>
                <a:lnTo>
                  <a:pt x="4836806" y="3383072"/>
                </a:lnTo>
                <a:lnTo>
                  <a:pt x="0" y="3383072"/>
                </a:lnTo>
                <a:lnTo>
                  <a:pt x="0" y="0"/>
                </a:lnTo>
                <a:close/>
              </a:path>
            </a:pathLst>
          </a:custGeom>
          <a:blipFill>
            <a:blip r:embed="rId5"/>
            <a:stretch>
              <a:fillRect l="0" t="0" r="0" b="0"/>
            </a:stretch>
          </a:blipFill>
        </p:spPr>
      </p:sp>
      <p:sp>
        <p:nvSpPr>
          <p:cNvPr name="Freeform 6" id="6"/>
          <p:cNvSpPr/>
          <p:nvPr/>
        </p:nvSpPr>
        <p:spPr>
          <a:xfrm flipH="false" flipV="false" rot="0">
            <a:off x="12453726" y="148229"/>
            <a:ext cx="5677712" cy="10138771"/>
          </a:xfrm>
          <a:custGeom>
            <a:avLst/>
            <a:gdLst/>
            <a:ahLst/>
            <a:cxnLst/>
            <a:rect r="r" b="b" t="t" l="l"/>
            <a:pathLst>
              <a:path h="10138771" w="5677712">
                <a:moveTo>
                  <a:pt x="0" y="0"/>
                </a:moveTo>
                <a:lnTo>
                  <a:pt x="5677712" y="0"/>
                </a:lnTo>
                <a:lnTo>
                  <a:pt x="5677712" y="10138771"/>
                </a:lnTo>
                <a:lnTo>
                  <a:pt x="0" y="10138771"/>
                </a:lnTo>
                <a:lnTo>
                  <a:pt x="0" y="0"/>
                </a:lnTo>
                <a:close/>
              </a:path>
            </a:pathLst>
          </a:custGeom>
          <a:blipFill>
            <a:blip r:embed="rId6"/>
            <a:stretch>
              <a:fillRect l="0" t="0" r="0" b="0"/>
            </a:stretch>
          </a:blipFill>
        </p:spPr>
      </p:sp>
      <p:sp>
        <p:nvSpPr>
          <p:cNvPr name="Freeform 7" id="7"/>
          <p:cNvSpPr/>
          <p:nvPr/>
        </p:nvSpPr>
        <p:spPr>
          <a:xfrm flipH="false" flipV="false" rot="0">
            <a:off x="8397028" y="6706689"/>
            <a:ext cx="3740332" cy="3104988"/>
          </a:xfrm>
          <a:custGeom>
            <a:avLst/>
            <a:gdLst/>
            <a:ahLst/>
            <a:cxnLst/>
            <a:rect r="r" b="b" t="t" l="l"/>
            <a:pathLst>
              <a:path h="3104988" w="3740332">
                <a:moveTo>
                  <a:pt x="0" y="0"/>
                </a:moveTo>
                <a:lnTo>
                  <a:pt x="3740331" y="0"/>
                </a:lnTo>
                <a:lnTo>
                  <a:pt x="3740331" y="3104988"/>
                </a:lnTo>
                <a:lnTo>
                  <a:pt x="0" y="3104988"/>
                </a:lnTo>
                <a:lnTo>
                  <a:pt x="0" y="0"/>
                </a:lnTo>
                <a:close/>
              </a:path>
            </a:pathLst>
          </a:custGeom>
          <a:blipFill>
            <a:blip r:embed="rId7"/>
            <a:stretch>
              <a:fillRect l="-4413" t="-5089" r="-6219" b="-1860"/>
            </a:stretch>
          </a:blipFill>
        </p:spPr>
      </p:sp>
      <p:sp>
        <p:nvSpPr>
          <p:cNvPr name="Freeform 8" id="8"/>
          <p:cNvSpPr/>
          <p:nvPr/>
        </p:nvSpPr>
        <p:spPr>
          <a:xfrm flipH="false" flipV="false" rot="0">
            <a:off x="12453726" y="-99310"/>
            <a:ext cx="3069415" cy="1128010"/>
          </a:xfrm>
          <a:custGeom>
            <a:avLst/>
            <a:gdLst/>
            <a:ahLst/>
            <a:cxnLst/>
            <a:rect r="r" b="b" t="t" l="l"/>
            <a:pathLst>
              <a:path h="1128010" w="3069415">
                <a:moveTo>
                  <a:pt x="0" y="0"/>
                </a:moveTo>
                <a:lnTo>
                  <a:pt x="3069415" y="0"/>
                </a:lnTo>
                <a:lnTo>
                  <a:pt x="3069415" y="1128010"/>
                </a:lnTo>
                <a:lnTo>
                  <a:pt x="0" y="112801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339669" y="1413092"/>
            <a:ext cx="1682862" cy="411130"/>
          </a:xfrm>
          <a:prstGeom prst="rect">
            <a:avLst/>
          </a:prstGeom>
        </p:spPr>
        <p:txBody>
          <a:bodyPr anchor="t" rtlCol="false" tIns="0" lIns="0" bIns="0" rIns="0">
            <a:spAutoFit/>
          </a:bodyPr>
          <a:lstStyle/>
          <a:p>
            <a:pPr algn="just" marL="0" indent="0" lvl="0">
              <a:lnSpc>
                <a:spcPts val="3357"/>
              </a:lnSpc>
              <a:spcBef>
                <a:spcPct val="0"/>
              </a:spcBef>
            </a:pPr>
            <a:r>
              <a:rPr lang="en-US" sz="2398">
                <a:solidFill>
                  <a:srgbClr val="000000"/>
                </a:solidFill>
                <a:latin typeface="Poppins"/>
                <a:ea typeface="Poppins"/>
                <a:cs typeface="Poppins"/>
                <a:sym typeface="Poppins"/>
              </a:rPr>
              <a:t>PROMOTE</a:t>
            </a:r>
          </a:p>
        </p:txBody>
      </p:sp>
      <p:sp>
        <p:nvSpPr>
          <p:cNvPr name="Freeform 10" id="10"/>
          <p:cNvSpPr/>
          <p:nvPr/>
        </p:nvSpPr>
        <p:spPr>
          <a:xfrm flipH="false" flipV="false" rot="-5467649">
            <a:off x="-1248147" y="6705595"/>
            <a:ext cx="3714275" cy="1364996"/>
          </a:xfrm>
          <a:custGeom>
            <a:avLst/>
            <a:gdLst/>
            <a:ahLst/>
            <a:cxnLst/>
            <a:rect r="r" b="b" t="t" l="l"/>
            <a:pathLst>
              <a:path h="1364996" w="3714275">
                <a:moveTo>
                  <a:pt x="0" y="0"/>
                </a:moveTo>
                <a:lnTo>
                  <a:pt x="3714275" y="0"/>
                </a:lnTo>
                <a:lnTo>
                  <a:pt x="3714275" y="1364996"/>
                </a:lnTo>
                <a:lnTo>
                  <a:pt x="0" y="136499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288494" y="135095"/>
            <a:ext cx="14114472" cy="1454149"/>
          </a:xfrm>
          <a:prstGeom prst="rect">
            <a:avLst/>
          </a:prstGeom>
        </p:spPr>
        <p:txBody>
          <a:bodyPr anchor="t" rtlCol="false" tIns="0" lIns="0" bIns="0" rIns="0">
            <a:spAutoFit/>
          </a:bodyPr>
          <a:lstStyle/>
          <a:p>
            <a:pPr algn="l">
              <a:lnSpc>
                <a:spcPts val="11200"/>
              </a:lnSpc>
            </a:pPr>
            <a:r>
              <a:rPr lang="en-US" sz="8000" b="true">
                <a:solidFill>
                  <a:srgbClr val="6498CA"/>
                </a:solidFill>
                <a:latin typeface="Poppins Bold"/>
                <a:ea typeface="Poppins Bold"/>
                <a:cs typeface="Poppins Bold"/>
                <a:sym typeface="Poppins Bold"/>
              </a:rPr>
              <a:t>TRENDS &amp; SOCIAL MEDIA</a:t>
            </a:r>
            <a:r>
              <a:rPr lang="en-US" b="true" sz="8000">
                <a:solidFill>
                  <a:srgbClr val="6498CA"/>
                </a:solidFill>
                <a:latin typeface="Poppins Bold"/>
                <a:ea typeface="Poppins Bold"/>
                <a:cs typeface="Poppins Bold"/>
                <a:sym typeface="Poppins Bold"/>
              </a:rPr>
              <a:t> </a:t>
            </a:r>
          </a:p>
        </p:txBody>
      </p:sp>
      <p:grpSp>
        <p:nvGrpSpPr>
          <p:cNvPr name="Group 3" id="3"/>
          <p:cNvGrpSpPr/>
          <p:nvPr/>
        </p:nvGrpSpPr>
        <p:grpSpPr>
          <a:xfrm rot="0">
            <a:off x="309601" y="2001287"/>
            <a:ext cx="4317776" cy="4398255"/>
            <a:chOff x="0" y="0"/>
            <a:chExt cx="5757034" cy="5864339"/>
          </a:xfrm>
        </p:grpSpPr>
        <p:pic>
          <p:nvPicPr>
            <p:cNvPr name="Picture 4" id="4"/>
            <p:cNvPicPr>
              <a:picLocks noChangeAspect="true"/>
            </p:cNvPicPr>
            <p:nvPr/>
          </p:nvPicPr>
          <p:blipFill>
            <a:blip r:embed="rId2"/>
            <a:srcRect l="1257" t="0" r="1257" b="19813"/>
            <a:stretch>
              <a:fillRect/>
            </a:stretch>
          </p:blipFill>
          <p:spPr>
            <a:xfrm flipH="false" flipV="false">
              <a:off x="0" y="0"/>
              <a:ext cx="5757034" cy="5864339"/>
            </a:xfrm>
            <a:prstGeom prst="rect">
              <a:avLst/>
            </a:prstGeom>
          </p:spPr>
        </p:pic>
      </p:grpSp>
      <p:grpSp>
        <p:nvGrpSpPr>
          <p:cNvPr name="Group 5" id="5"/>
          <p:cNvGrpSpPr/>
          <p:nvPr/>
        </p:nvGrpSpPr>
        <p:grpSpPr>
          <a:xfrm rot="0">
            <a:off x="9441065" y="5748580"/>
            <a:ext cx="4155205" cy="4276810"/>
            <a:chOff x="0" y="0"/>
            <a:chExt cx="5540274" cy="5702413"/>
          </a:xfrm>
        </p:grpSpPr>
        <p:pic>
          <p:nvPicPr>
            <p:cNvPr name="Picture 6" id="6"/>
            <p:cNvPicPr>
              <a:picLocks noChangeAspect="true"/>
            </p:cNvPicPr>
            <p:nvPr/>
          </p:nvPicPr>
          <p:blipFill>
            <a:blip r:embed="rId3"/>
            <a:srcRect l="0" t="12496" r="0" b="12496"/>
            <a:stretch>
              <a:fillRect/>
            </a:stretch>
          </p:blipFill>
          <p:spPr>
            <a:xfrm flipH="false" flipV="false">
              <a:off x="0" y="0"/>
              <a:ext cx="5540274" cy="5702413"/>
            </a:xfrm>
            <a:prstGeom prst="rect">
              <a:avLst/>
            </a:prstGeom>
          </p:spPr>
        </p:pic>
      </p:grpSp>
      <p:grpSp>
        <p:nvGrpSpPr>
          <p:cNvPr name="Group 7" id="7"/>
          <p:cNvGrpSpPr/>
          <p:nvPr/>
        </p:nvGrpSpPr>
        <p:grpSpPr>
          <a:xfrm rot="0">
            <a:off x="4703576" y="2001287"/>
            <a:ext cx="4559340" cy="4398255"/>
            <a:chOff x="0" y="0"/>
            <a:chExt cx="6079120" cy="5864339"/>
          </a:xfrm>
        </p:grpSpPr>
        <p:pic>
          <p:nvPicPr>
            <p:cNvPr name="Picture 8" id="8"/>
            <p:cNvPicPr>
              <a:picLocks noChangeAspect="true"/>
            </p:cNvPicPr>
            <p:nvPr/>
          </p:nvPicPr>
          <p:blipFill>
            <a:blip r:embed="rId4"/>
            <a:srcRect l="0" t="11232" r="0" b="11232"/>
            <a:stretch>
              <a:fillRect/>
            </a:stretch>
          </p:blipFill>
          <p:spPr>
            <a:xfrm flipH="false" flipV="false">
              <a:off x="0" y="0"/>
              <a:ext cx="6079120" cy="5864339"/>
            </a:xfrm>
            <a:prstGeom prst="rect">
              <a:avLst/>
            </a:prstGeom>
          </p:spPr>
        </p:pic>
      </p:grpSp>
      <p:grpSp>
        <p:nvGrpSpPr>
          <p:cNvPr name="Group 9" id="9"/>
          <p:cNvGrpSpPr/>
          <p:nvPr/>
        </p:nvGrpSpPr>
        <p:grpSpPr>
          <a:xfrm rot="0">
            <a:off x="13777246" y="5748580"/>
            <a:ext cx="4075133" cy="4276810"/>
            <a:chOff x="0" y="0"/>
            <a:chExt cx="5433510" cy="5702413"/>
          </a:xfrm>
        </p:grpSpPr>
        <p:pic>
          <p:nvPicPr>
            <p:cNvPr name="Picture 10" id="10"/>
            <p:cNvPicPr>
              <a:picLocks noChangeAspect="true"/>
            </p:cNvPicPr>
            <p:nvPr/>
          </p:nvPicPr>
          <p:blipFill>
            <a:blip r:embed="rId5"/>
            <a:srcRect l="2596" t="0" r="2596" b="0"/>
            <a:stretch>
              <a:fillRect/>
            </a:stretch>
          </p:blipFill>
          <p:spPr>
            <a:xfrm flipH="false" flipV="false">
              <a:off x="0" y="0"/>
              <a:ext cx="5433510" cy="5702413"/>
            </a:xfrm>
            <a:prstGeom prst="rect">
              <a:avLst/>
            </a:prstGeom>
          </p:spPr>
        </p:pic>
      </p:grpSp>
      <p:sp>
        <p:nvSpPr>
          <p:cNvPr name="TextBox 11" id="11"/>
          <p:cNvSpPr txBox="true"/>
          <p:nvPr/>
        </p:nvSpPr>
        <p:spPr>
          <a:xfrm rot="0">
            <a:off x="1549035" y="7131375"/>
            <a:ext cx="6669421" cy="2464617"/>
          </a:xfrm>
          <a:prstGeom prst="rect">
            <a:avLst/>
          </a:prstGeom>
        </p:spPr>
        <p:txBody>
          <a:bodyPr anchor="t" rtlCol="false" tIns="0" lIns="0" bIns="0" rIns="0">
            <a:spAutoFit/>
          </a:bodyPr>
          <a:lstStyle/>
          <a:p>
            <a:pPr algn="l" marL="604382" indent="-302191" lvl="1">
              <a:lnSpc>
                <a:spcPts val="3919"/>
              </a:lnSpc>
              <a:buFont typeface="Arial"/>
              <a:buChar char="•"/>
            </a:pPr>
            <a:r>
              <a:rPr lang="en-US" sz="2799">
                <a:solidFill>
                  <a:srgbClr val="000000"/>
                </a:solidFill>
                <a:latin typeface="Poppins"/>
                <a:ea typeface="Poppins"/>
                <a:cs typeface="Poppins"/>
                <a:sym typeface="Poppins"/>
              </a:rPr>
              <a:t>Policy Updates</a:t>
            </a:r>
          </a:p>
          <a:p>
            <a:pPr algn="l" marL="604382" indent="-302191" lvl="1">
              <a:lnSpc>
                <a:spcPts val="3919"/>
              </a:lnSpc>
              <a:buFont typeface="Arial"/>
              <a:buChar char="•"/>
            </a:pPr>
            <a:r>
              <a:rPr lang="en-US" sz="2799">
                <a:solidFill>
                  <a:srgbClr val="000000"/>
                </a:solidFill>
                <a:latin typeface="Poppins"/>
                <a:ea typeface="Poppins"/>
                <a:cs typeface="Poppins"/>
                <a:sym typeface="Poppins"/>
              </a:rPr>
              <a:t>Events/posts from other agencies</a:t>
            </a:r>
          </a:p>
          <a:p>
            <a:pPr algn="l" marL="604382" indent="-302191" lvl="1">
              <a:lnSpc>
                <a:spcPts val="3919"/>
              </a:lnSpc>
              <a:buFont typeface="Arial"/>
              <a:buChar char="•"/>
            </a:pPr>
            <a:r>
              <a:rPr lang="en-US" sz="2799">
                <a:solidFill>
                  <a:srgbClr val="000000"/>
                </a:solidFill>
                <a:latin typeface="Poppins"/>
                <a:ea typeface="Poppins"/>
                <a:cs typeface="Poppins"/>
                <a:sym typeface="Poppins"/>
              </a:rPr>
              <a:t>Local Outreach efforts</a:t>
            </a:r>
          </a:p>
          <a:p>
            <a:pPr algn="l" marL="604382" indent="-302191" lvl="1">
              <a:lnSpc>
                <a:spcPts val="3919"/>
              </a:lnSpc>
              <a:buFont typeface="Arial"/>
              <a:buChar char="•"/>
            </a:pPr>
            <a:r>
              <a:rPr lang="en-US" sz="2799">
                <a:solidFill>
                  <a:srgbClr val="000000"/>
                </a:solidFill>
                <a:latin typeface="Poppins"/>
                <a:ea typeface="Poppins"/>
                <a:cs typeface="Poppins"/>
                <a:sym typeface="Poppins"/>
              </a:rPr>
              <a:t>Trends/Things to look out for</a:t>
            </a:r>
          </a:p>
          <a:p>
            <a:pPr algn="l" marL="604382" indent="-302191" lvl="1">
              <a:lnSpc>
                <a:spcPts val="3919"/>
              </a:lnSpc>
              <a:buFont typeface="Arial"/>
              <a:buChar char="•"/>
            </a:pPr>
            <a:r>
              <a:rPr lang="en-US" sz="2799">
                <a:solidFill>
                  <a:srgbClr val="000000"/>
                </a:solidFill>
                <a:latin typeface="Poppins"/>
                <a:ea typeface="Poppins"/>
                <a:cs typeface="Poppins"/>
                <a:sym typeface="Poppins"/>
              </a:rPr>
              <a:t>Blog/ Podcast updates</a:t>
            </a:r>
          </a:p>
        </p:txBody>
      </p:sp>
      <p:sp>
        <p:nvSpPr>
          <p:cNvPr name="TextBox 12" id="12"/>
          <p:cNvSpPr txBox="true"/>
          <p:nvPr/>
        </p:nvSpPr>
        <p:spPr>
          <a:xfrm rot="0">
            <a:off x="9144000" y="1944137"/>
            <a:ext cx="8906177" cy="4016285"/>
          </a:xfrm>
          <a:prstGeom prst="rect">
            <a:avLst/>
          </a:prstGeom>
        </p:spPr>
        <p:txBody>
          <a:bodyPr anchor="t" rtlCol="false" tIns="0" lIns="0" bIns="0" rIns="0">
            <a:spAutoFit/>
          </a:bodyPr>
          <a:lstStyle/>
          <a:p>
            <a:pPr algn="l" marL="453390" indent="-226695" lvl="1">
              <a:lnSpc>
                <a:spcPts val="2940"/>
              </a:lnSpc>
              <a:buFont typeface="Arial"/>
              <a:buChar char="•"/>
            </a:pPr>
            <a:r>
              <a:rPr lang="en-US" b="true" sz="2100">
                <a:solidFill>
                  <a:srgbClr val="000000"/>
                </a:solidFill>
                <a:latin typeface="Poppins Bold"/>
                <a:ea typeface="Poppins Bold"/>
                <a:cs typeface="Poppins Bold"/>
                <a:sym typeface="Poppins Bold"/>
              </a:rPr>
              <a:t>Over 70% </a:t>
            </a:r>
            <a:r>
              <a:rPr lang="en-US" sz="2100">
                <a:solidFill>
                  <a:srgbClr val="000000"/>
                </a:solidFill>
                <a:latin typeface="Poppins"/>
                <a:ea typeface="Poppins"/>
                <a:cs typeface="Poppins"/>
                <a:sym typeface="Poppins"/>
              </a:rPr>
              <a:t>of middle and high school students report seeing tobacco ads online</a:t>
            </a:r>
          </a:p>
          <a:p>
            <a:pPr algn="l" marL="453390" indent="-226695" lvl="1">
              <a:lnSpc>
                <a:spcPts val="2940"/>
              </a:lnSpc>
              <a:buFont typeface="Arial"/>
              <a:buChar char="•"/>
            </a:pPr>
            <a:r>
              <a:rPr lang="en-US" sz="2100">
                <a:solidFill>
                  <a:srgbClr val="000000"/>
                </a:solidFill>
                <a:latin typeface="Poppins"/>
                <a:ea typeface="Poppins"/>
                <a:cs typeface="Poppins"/>
                <a:sym typeface="Poppins"/>
              </a:rPr>
              <a:t>Youth exposed to social media vape marketing are </a:t>
            </a:r>
            <a:r>
              <a:rPr lang="en-US" b="true" sz="2100">
                <a:solidFill>
                  <a:srgbClr val="000000"/>
                </a:solidFill>
                <a:latin typeface="Poppins Bold"/>
                <a:ea typeface="Poppins Bold"/>
                <a:cs typeface="Poppins Bold"/>
                <a:sym typeface="Poppins Bold"/>
              </a:rPr>
              <a:t>3x more</a:t>
            </a:r>
            <a:r>
              <a:rPr lang="en-US" sz="2100">
                <a:solidFill>
                  <a:srgbClr val="000000"/>
                </a:solidFill>
                <a:latin typeface="Poppins"/>
                <a:ea typeface="Poppins"/>
                <a:cs typeface="Poppins"/>
                <a:sym typeface="Poppins"/>
              </a:rPr>
              <a:t> likely to try vaping</a:t>
            </a:r>
          </a:p>
          <a:p>
            <a:pPr algn="l" marL="453390" indent="-226695" lvl="1">
              <a:lnSpc>
                <a:spcPts val="2940"/>
              </a:lnSpc>
              <a:buFont typeface="Arial"/>
              <a:buChar char="•"/>
            </a:pPr>
            <a:r>
              <a:rPr lang="en-US" sz="2100">
                <a:solidFill>
                  <a:srgbClr val="000000"/>
                </a:solidFill>
                <a:latin typeface="Poppins"/>
                <a:ea typeface="Poppins"/>
                <a:cs typeface="Poppins"/>
                <a:sym typeface="Poppins"/>
              </a:rPr>
              <a:t>Visual/social appeal lowers risk perception and normalizes use</a:t>
            </a:r>
          </a:p>
          <a:p>
            <a:pPr algn="l" marL="453390" indent="-226695" lvl="1">
              <a:lnSpc>
                <a:spcPts val="2940"/>
              </a:lnSpc>
              <a:buFont typeface="Arial"/>
              <a:buChar char="•"/>
            </a:pPr>
            <a:r>
              <a:rPr lang="en-US" sz="2100">
                <a:solidFill>
                  <a:srgbClr val="000000"/>
                </a:solidFill>
                <a:latin typeface="Poppins"/>
                <a:ea typeface="Poppins"/>
                <a:cs typeface="Poppins"/>
                <a:sym typeface="Poppins"/>
              </a:rPr>
              <a:t>Youth-oriented design: </a:t>
            </a:r>
            <a:r>
              <a:rPr lang="en-US" b="true" sz="2100">
                <a:solidFill>
                  <a:srgbClr val="000000"/>
                </a:solidFill>
                <a:latin typeface="Poppins Bold"/>
                <a:ea typeface="Poppins Bold"/>
                <a:cs typeface="Poppins Bold"/>
                <a:sym typeface="Poppins Bold"/>
              </a:rPr>
              <a:t>bright colors,</a:t>
            </a:r>
            <a:r>
              <a:rPr lang="en-US" sz="2100">
                <a:solidFill>
                  <a:srgbClr val="000000"/>
                </a:solidFill>
                <a:latin typeface="Poppins"/>
                <a:ea typeface="Poppins"/>
                <a:cs typeface="Poppins"/>
                <a:sym typeface="Poppins"/>
              </a:rPr>
              <a:t> </a:t>
            </a:r>
            <a:r>
              <a:rPr lang="en-US" sz="2100">
                <a:solidFill>
                  <a:srgbClr val="000000"/>
                </a:solidFill>
                <a:latin typeface="Poppins"/>
                <a:ea typeface="Poppins"/>
                <a:cs typeface="Poppins"/>
                <a:sym typeface="Poppins"/>
              </a:rPr>
              <a:t>pop culture references, meme content</a:t>
            </a:r>
          </a:p>
          <a:p>
            <a:pPr algn="l" marL="453390" indent="-226695" lvl="1">
              <a:lnSpc>
                <a:spcPts val="2940"/>
              </a:lnSpc>
              <a:buFont typeface="Arial"/>
              <a:buChar char="•"/>
            </a:pPr>
            <a:r>
              <a:rPr lang="en-US" sz="2100">
                <a:solidFill>
                  <a:srgbClr val="000000"/>
                </a:solidFill>
                <a:latin typeface="Poppins"/>
                <a:ea typeface="Poppins"/>
                <a:cs typeface="Poppins"/>
                <a:sym typeface="Poppins"/>
              </a:rPr>
              <a:t>Influencer marketing via “vape ambassadors” on Instagram, YouTube, and TikTok</a:t>
            </a:r>
          </a:p>
          <a:p>
            <a:pPr algn="just">
              <a:lnSpc>
                <a:spcPts val="2669"/>
              </a:lnSpc>
            </a:pPr>
          </a:p>
          <a:p>
            <a:pPr algn="just" marL="0" indent="0" lvl="0">
              <a:lnSpc>
                <a:spcPts val="2669"/>
              </a:lnSpc>
              <a:spcBef>
                <a:spcPct val="0"/>
              </a:spcBef>
            </a:pPr>
          </a:p>
        </p:txBody>
      </p:sp>
      <p:sp>
        <p:nvSpPr>
          <p:cNvPr name="TextBox 13" id="13"/>
          <p:cNvSpPr txBox="true"/>
          <p:nvPr/>
        </p:nvSpPr>
        <p:spPr>
          <a:xfrm rot="0">
            <a:off x="309601" y="1178114"/>
            <a:ext cx="1682862" cy="411130"/>
          </a:xfrm>
          <a:prstGeom prst="rect">
            <a:avLst/>
          </a:prstGeom>
        </p:spPr>
        <p:txBody>
          <a:bodyPr anchor="t" rtlCol="false" tIns="0" lIns="0" bIns="0" rIns="0">
            <a:spAutoFit/>
          </a:bodyPr>
          <a:lstStyle/>
          <a:p>
            <a:pPr algn="just" marL="0" indent="0" lvl="0">
              <a:lnSpc>
                <a:spcPts val="3357"/>
              </a:lnSpc>
              <a:spcBef>
                <a:spcPct val="0"/>
              </a:spcBef>
            </a:pPr>
            <a:r>
              <a:rPr lang="en-US" sz="2398">
                <a:solidFill>
                  <a:srgbClr val="000000"/>
                </a:solidFill>
                <a:latin typeface="Poppins"/>
                <a:ea typeface="Poppins"/>
                <a:cs typeface="Poppins"/>
                <a:sym typeface="Poppins"/>
              </a:rPr>
              <a:t>PROMOTE</a:t>
            </a:r>
          </a:p>
        </p:txBody>
      </p:sp>
      <p:sp>
        <p:nvSpPr>
          <p:cNvPr name="Freeform 14" id="14"/>
          <p:cNvSpPr/>
          <p:nvPr/>
        </p:nvSpPr>
        <p:spPr>
          <a:xfrm flipH="false" flipV="false" rot="0">
            <a:off x="187269" y="169412"/>
            <a:ext cx="1682862" cy="946092"/>
          </a:xfrm>
          <a:custGeom>
            <a:avLst/>
            <a:gdLst/>
            <a:ahLst/>
            <a:cxnLst/>
            <a:rect r="r" b="b" t="t" l="l"/>
            <a:pathLst>
              <a:path h="946092" w="1682862">
                <a:moveTo>
                  <a:pt x="0" y="0"/>
                </a:moveTo>
                <a:lnTo>
                  <a:pt x="1682862" y="0"/>
                </a:lnTo>
                <a:lnTo>
                  <a:pt x="1682862" y="946092"/>
                </a:lnTo>
                <a:lnTo>
                  <a:pt x="0" y="946092"/>
                </a:lnTo>
                <a:lnTo>
                  <a:pt x="0" y="0"/>
                </a:lnTo>
                <a:close/>
              </a:path>
            </a:pathLst>
          </a:custGeom>
          <a:blipFill>
            <a:blip r:embed="rId6"/>
            <a:stretch>
              <a:fillRect l="0" t="0" r="0" b="0"/>
            </a:stretch>
          </a:blipFill>
        </p:spPr>
      </p:sp>
      <p:sp>
        <p:nvSpPr>
          <p:cNvPr name="TextBox 15" id="15"/>
          <p:cNvSpPr txBox="true"/>
          <p:nvPr/>
        </p:nvSpPr>
        <p:spPr>
          <a:xfrm rot="0">
            <a:off x="3694672" y="6792246"/>
            <a:ext cx="3207630" cy="424854"/>
          </a:xfrm>
          <a:prstGeom prst="rect">
            <a:avLst/>
          </a:prstGeom>
        </p:spPr>
        <p:txBody>
          <a:bodyPr anchor="t" rtlCol="false" tIns="0" lIns="0" bIns="0" rIns="0">
            <a:spAutoFit/>
          </a:bodyPr>
          <a:lstStyle/>
          <a:p>
            <a:pPr algn="just" marL="0" indent="0" lvl="0">
              <a:lnSpc>
                <a:spcPts val="3357"/>
              </a:lnSpc>
              <a:spcBef>
                <a:spcPct val="0"/>
              </a:spcBef>
            </a:pPr>
            <a:r>
              <a:rPr lang="en-US" b="true" sz="2398">
                <a:solidFill>
                  <a:srgbClr val="000000"/>
                </a:solidFill>
                <a:latin typeface="Poppins Bold"/>
                <a:ea typeface="Poppins Bold"/>
                <a:cs typeface="Poppins Bold"/>
                <a:sym typeface="Poppins Bold"/>
              </a:rPr>
              <a:t>WHAT WE SHARE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3104835" y="-81976"/>
            <a:ext cx="12840038" cy="1454149"/>
          </a:xfrm>
          <a:prstGeom prst="rect">
            <a:avLst/>
          </a:prstGeom>
        </p:spPr>
        <p:txBody>
          <a:bodyPr anchor="t" rtlCol="false" tIns="0" lIns="0" bIns="0" rIns="0">
            <a:spAutoFit/>
          </a:bodyPr>
          <a:lstStyle/>
          <a:p>
            <a:pPr algn="l">
              <a:lnSpc>
                <a:spcPts val="11200"/>
              </a:lnSpc>
            </a:pPr>
            <a:r>
              <a:rPr lang="en-US" b="true" sz="8000">
                <a:solidFill>
                  <a:srgbClr val="6498CA"/>
                </a:solidFill>
                <a:latin typeface="Poppins Bold"/>
                <a:ea typeface="Poppins Bold"/>
                <a:cs typeface="Poppins Bold"/>
                <a:sym typeface="Poppins Bold"/>
              </a:rPr>
              <a:t>COMMUNITY PARTNERS</a:t>
            </a:r>
          </a:p>
        </p:txBody>
      </p:sp>
      <p:grpSp>
        <p:nvGrpSpPr>
          <p:cNvPr name="Group 3" id="3"/>
          <p:cNvGrpSpPr/>
          <p:nvPr/>
        </p:nvGrpSpPr>
        <p:grpSpPr>
          <a:xfrm rot="0">
            <a:off x="-320548" y="1843192"/>
            <a:ext cx="6024481" cy="3786320"/>
            <a:chOff x="0" y="0"/>
            <a:chExt cx="8032642" cy="5048426"/>
          </a:xfrm>
        </p:grpSpPr>
        <p:pic>
          <p:nvPicPr>
            <p:cNvPr name="Picture 4" id="4"/>
            <p:cNvPicPr>
              <a:picLocks noChangeAspect="true"/>
            </p:cNvPicPr>
            <p:nvPr/>
          </p:nvPicPr>
          <p:blipFill>
            <a:blip r:embed="rId2"/>
            <a:srcRect l="41210" t="13515" r="0" b="24085"/>
            <a:stretch>
              <a:fillRect/>
            </a:stretch>
          </p:blipFill>
          <p:spPr>
            <a:xfrm flipH="false" flipV="false">
              <a:off x="0" y="0"/>
              <a:ext cx="8032642" cy="5048426"/>
            </a:xfrm>
            <a:prstGeom prst="rect">
              <a:avLst/>
            </a:prstGeom>
          </p:spPr>
        </p:pic>
      </p:grpSp>
      <p:grpSp>
        <p:nvGrpSpPr>
          <p:cNvPr name="Group 5" id="5"/>
          <p:cNvGrpSpPr/>
          <p:nvPr/>
        </p:nvGrpSpPr>
        <p:grpSpPr>
          <a:xfrm rot="0">
            <a:off x="12270688" y="1237208"/>
            <a:ext cx="6017312" cy="3733341"/>
            <a:chOff x="0" y="0"/>
            <a:chExt cx="8023083" cy="4977788"/>
          </a:xfrm>
        </p:grpSpPr>
        <p:pic>
          <p:nvPicPr>
            <p:cNvPr name="Picture 6" id="6"/>
            <p:cNvPicPr>
              <a:picLocks noChangeAspect="true"/>
            </p:cNvPicPr>
            <p:nvPr/>
          </p:nvPicPr>
          <p:blipFill>
            <a:blip r:embed="rId3"/>
            <a:srcRect l="0" t="18505" r="0" b="18505"/>
            <a:stretch>
              <a:fillRect/>
            </a:stretch>
          </p:blipFill>
          <p:spPr>
            <a:xfrm flipH="false" flipV="false">
              <a:off x="0" y="0"/>
              <a:ext cx="8023083" cy="4977788"/>
            </a:xfrm>
            <a:prstGeom prst="rect">
              <a:avLst/>
            </a:prstGeom>
          </p:spPr>
        </p:pic>
      </p:grpSp>
      <p:grpSp>
        <p:nvGrpSpPr>
          <p:cNvPr name="Group 7" id="7"/>
          <p:cNvGrpSpPr/>
          <p:nvPr/>
        </p:nvGrpSpPr>
        <p:grpSpPr>
          <a:xfrm rot="0">
            <a:off x="12270688" y="4937004"/>
            <a:ext cx="6017312" cy="3854339"/>
            <a:chOff x="0" y="0"/>
            <a:chExt cx="8023083" cy="5139119"/>
          </a:xfrm>
        </p:grpSpPr>
        <p:pic>
          <p:nvPicPr>
            <p:cNvPr name="Picture 8" id="8"/>
            <p:cNvPicPr>
              <a:picLocks noChangeAspect="true"/>
            </p:cNvPicPr>
            <p:nvPr/>
          </p:nvPicPr>
          <p:blipFill>
            <a:blip r:embed="rId4"/>
            <a:srcRect l="0" t="4127" r="0" b="4127"/>
            <a:stretch>
              <a:fillRect/>
            </a:stretch>
          </p:blipFill>
          <p:spPr>
            <a:xfrm flipH="false" flipV="false">
              <a:off x="0" y="0"/>
              <a:ext cx="8023083" cy="5139119"/>
            </a:xfrm>
            <a:prstGeom prst="rect">
              <a:avLst/>
            </a:prstGeom>
          </p:spPr>
        </p:pic>
      </p:grpSp>
      <p:sp>
        <p:nvSpPr>
          <p:cNvPr name="TextBox 9" id="9"/>
          <p:cNvSpPr txBox="true"/>
          <p:nvPr/>
        </p:nvSpPr>
        <p:spPr>
          <a:xfrm rot="0">
            <a:off x="6117076" y="1795567"/>
            <a:ext cx="6335220" cy="6946265"/>
          </a:xfrm>
          <a:prstGeom prst="rect">
            <a:avLst/>
          </a:prstGeom>
        </p:spPr>
        <p:txBody>
          <a:bodyPr anchor="t" rtlCol="false" tIns="0" lIns="0" bIns="0" rIns="0">
            <a:spAutoFit/>
          </a:bodyPr>
          <a:lstStyle/>
          <a:p>
            <a:pPr algn="l" marL="302261" indent="-151130" lvl="1">
              <a:lnSpc>
                <a:spcPts val="1960"/>
              </a:lnSpc>
              <a:buFont typeface="Arial"/>
              <a:buChar char="•"/>
            </a:pPr>
            <a:r>
              <a:rPr lang="en-US" sz="1400">
                <a:solidFill>
                  <a:srgbClr val="000000"/>
                </a:solidFill>
                <a:latin typeface="Poppins"/>
                <a:ea typeface="Poppins"/>
                <a:cs typeface="Poppins"/>
                <a:sym typeface="Poppins"/>
              </a:rPr>
              <a:t>All YOUth On Board: youth-led coalition within York County</a:t>
            </a:r>
          </a:p>
          <a:p>
            <a:pPr algn="l" marL="604521" indent="-201507" lvl="2">
              <a:lnSpc>
                <a:spcPts val="1960"/>
              </a:lnSpc>
              <a:buFont typeface="Arial"/>
              <a:buChar char="⚬"/>
            </a:pPr>
            <a:r>
              <a:rPr lang="en-US" sz="1400">
                <a:solidFill>
                  <a:srgbClr val="000000"/>
                </a:solidFill>
                <a:latin typeface="Poppins"/>
                <a:ea typeface="Poppins"/>
                <a:cs typeface="Poppins"/>
                <a:sym typeface="Poppins"/>
              </a:rPr>
              <a:t>Northwestern High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Rock Hill High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Clover High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Fort Mill High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Nation Ford High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South Pointe High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York High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Castle Heights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Saluda Trail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Sullivan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Dutchman Creek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Rawlinson Road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Oakridge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Clover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York Intermediate</a:t>
            </a:r>
          </a:p>
          <a:p>
            <a:pPr algn="l" marL="604521" indent="-201507" lvl="2">
              <a:lnSpc>
                <a:spcPts val="1960"/>
              </a:lnSpc>
              <a:buFont typeface="Arial"/>
              <a:buChar char="⚬"/>
            </a:pPr>
            <a:r>
              <a:rPr lang="en-US" sz="1400">
                <a:solidFill>
                  <a:srgbClr val="000000"/>
                </a:solidFill>
                <a:latin typeface="Poppins"/>
                <a:ea typeface="Poppins"/>
                <a:cs typeface="Poppins"/>
                <a:sym typeface="Poppins"/>
              </a:rPr>
              <a:t>York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Gold Hill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Banks Trail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Springfield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Pleasant Knoll Middle School</a:t>
            </a:r>
          </a:p>
          <a:p>
            <a:pPr algn="l" marL="604521" indent="-201507" lvl="2">
              <a:lnSpc>
                <a:spcPts val="1960"/>
              </a:lnSpc>
              <a:buFont typeface="Arial"/>
              <a:buChar char="⚬"/>
            </a:pPr>
            <a:r>
              <a:rPr lang="en-US" sz="1400">
                <a:solidFill>
                  <a:srgbClr val="000000"/>
                </a:solidFill>
                <a:latin typeface="Poppins"/>
                <a:ea typeface="Poppins"/>
                <a:cs typeface="Poppins"/>
                <a:sym typeface="Poppins"/>
              </a:rPr>
              <a:t>Walnut Grove Middle School</a:t>
            </a:r>
          </a:p>
          <a:p>
            <a:pPr algn="l" marL="302261" indent="-151130" lvl="1">
              <a:lnSpc>
                <a:spcPts val="1960"/>
              </a:lnSpc>
              <a:buFont typeface="Arial"/>
              <a:buChar char="•"/>
            </a:pPr>
            <a:r>
              <a:rPr lang="en-US" sz="1400" strike="noStrike" u="none">
                <a:solidFill>
                  <a:srgbClr val="000000"/>
                </a:solidFill>
                <a:latin typeface="Poppins"/>
                <a:ea typeface="Poppins"/>
                <a:cs typeface="Poppins"/>
                <a:sym typeface="Poppins"/>
              </a:rPr>
              <a:t>Keystone</a:t>
            </a:r>
          </a:p>
          <a:p>
            <a:pPr algn="l" marL="302261" indent="-151130" lvl="1">
              <a:lnSpc>
                <a:spcPts val="1960"/>
              </a:lnSpc>
              <a:buFont typeface="Arial"/>
              <a:buChar char="•"/>
            </a:pPr>
            <a:r>
              <a:rPr lang="en-US" sz="1400" strike="noStrike" u="none">
                <a:solidFill>
                  <a:srgbClr val="000000"/>
                </a:solidFill>
                <a:latin typeface="Poppins"/>
                <a:ea typeface="Poppins"/>
                <a:cs typeface="Poppins"/>
                <a:sym typeface="Poppins"/>
              </a:rPr>
              <a:t>Catwaba Area Coalition for the Homeless</a:t>
            </a:r>
          </a:p>
          <a:p>
            <a:pPr algn="l" marL="302261" indent="-151130" lvl="1">
              <a:lnSpc>
                <a:spcPts val="1960"/>
              </a:lnSpc>
              <a:buFont typeface="Arial"/>
              <a:buChar char="•"/>
            </a:pPr>
            <a:r>
              <a:rPr lang="en-US" sz="1400" strike="noStrike" u="none">
                <a:solidFill>
                  <a:srgbClr val="000000"/>
                </a:solidFill>
                <a:latin typeface="Poppins"/>
                <a:ea typeface="Poppins"/>
                <a:cs typeface="Poppins"/>
                <a:sym typeface="Poppins"/>
              </a:rPr>
              <a:t>York County First Steps</a:t>
            </a:r>
          </a:p>
          <a:p>
            <a:pPr algn="l" marL="302261" indent="-151130" lvl="1">
              <a:lnSpc>
                <a:spcPts val="1960"/>
              </a:lnSpc>
              <a:buFont typeface="Arial"/>
              <a:buChar char="•"/>
            </a:pPr>
            <a:r>
              <a:rPr lang="en-US" sz="1400" strike="noStrike" u="none">
                <a:solidFill>
                  <a:srgbClr val="000000"/>
                </a:solidFill>
                <a:latin typeface="Poppins"/>
                <a:ea typeface="Poppins"/>
                <a:cs typeface="Poppins"/>
                <a:sym typeface="Poppins"/>
              </a:rPr>
              <a:t>NAMI</a:t>
            </a:r>
          </a:p>
          <a:p>
            <a:pPr algn="l" marL="302261" indent="-151130" lvl="1">
              <a:lnSpc>
                <a:spcPts val="1960"/>
              </a:lnSpc>
              <a:buFont typeface="Arial"/>
              <a:buChar char="•"/>
            </a:pPr>
            <a:r>
              <a:rPr lang="en-US" sz="1400" strike="noStrike" u="none">
                <a:solidFill>
                  <a:srgbClr val="000000"/>
                </a:solidFill>
                <a:latin typeface="Poppins"/>
                <a:ea typeface="Poppins"/>
                <a:cs typeface="Poppins"/>
                <a:sym typeface="Poppins"/>
              </a:rPr>
              <a:t>YMCA</a:t>
            </a:r>
          </a:p>
          <a:p>
            <a:pPr algn="l" marL="302261" indent="-151130" lvl="1">
              <a:lnSpc>
                <a:spcPts val="1960"/>
              </a:lnSpc>
              <a:buFont typeface="Arial"/>
              <a:buChar char="•"/>
            </a:pPr>
            <a:r>
              <a:rPr lang="en-US" sz="1400" strike="noStrike" u="none">
                <a:solidFill>
                  <a:srgbClr val="000000"/>
                </a:solidFill>
                <a:latin typeface="Poppins"/>
                <a:ea typeface="Poppins"/>
                <a:cs typeface="Poppins"/>
                <a:sym typeface="Poppins"/>
              </a:rPr>
              <a:t>Straight Talk w/ Manning Kimmel</a:t>
            </a:r>
          </a:p>
        </p:txBody>
      </p:sp>
      <p:sp>
        <p:nvSpPr>
          <p:cNvPr name="Freeform 10" id="10"/>
          <p:cNvSpPr/>
          <p:nvPr/>
        </p:nvSpPr>
        <p:spPr>
          <a:xfrm flipH="false" flipV="false" rot="0">
            <a:off x="187269" y="291115"/>
            <a:ext cx="1682862" cy="946092"/>
          </a:xfrm>
          <a:custGeom>
            <a:avLst/>
            <a:gdLst/>
            <a:ahLst/>
            <a:cxnLst/>
            <a:rect r="r" b="b" t="t" l="l"/>
            <a:pathLst>
              <a:path h="946092" w="1682862">
                <a:moveTo>
                  <a:pt x="0" y="0"/>
                </a:moveTo>
                <a:lnTo>
                  <a:pt x="1682862" y="0"/>
                </a:lnTo>
                <a:lnTo>
                  <a:pt x="1682862" y="946093"/>
                </a:lnTo>
                <a:lnTo>
                  <a:pt x="0" y="946093"/>
                </a:lnTo>
                <a:lnTo>
                  <a:pt x="0" y="0"/>
                </a:lnTo>
                <a:close/>
              </a:path>
            </a:pathLst>
          </a:custGeom>
          <a:blipFill>
            <a:blip r:embed="rId5"/>
            <a:stretch>
              <a:fillRect l="0" t="0" r="0" b="0"/>
            </a:stretch>
          </a:blipFill>
        </p:spPr>
      </p:sp>
      <p:sp>
        <p:nvSpPr>
          <p:cNvPr name="Freeform 11" id="11"/>
          <p:cNvSpPr/>
          <p:nvPr/>
        </p:nvSpPr>
        <p:spPr>
          <a:xfrm flipH="false" flipV="false" rot="0">
            <a:off x="0" y="5629511"/>
            <a:ext cx="5703934" cy="4626194"/>
          </a:xfrm>
          <a:custGeom>
            <a:avLst/>
            <a:gdLst/>
            <a:ahLst/>
            <a:cxnLst/>
            <a:rect r="r" b="b" t="t" l="l"/>
            <a:pathLst>
              <a:path h="4626194" w="5703934">
                <a:moveTo>
                  <a:pt x="0" y="0"/>
                </a:moveTo>
                <a:lnTo>
                  <a:pt x="5703934" y="0"/>
                </a:lnTo>
                <a:lnTo>
                  <a:pt x="5703934" y="4626195"/>
                </a:lnTo>
                <a:lnTo>
                  <a:pt x="0" y="4626195"/>
                </a:lnTo>
                <a:lnTo>
                  <a:pt x="0" y="0"/>
                </a:lnTo>
                <a:close/>
              </a:path>
            </a:pathLst>
          </a:custGeom>
          <a:blipFill>
            <a:blip r:embed="rId6"/>
            <a:stretch>
              <a:fillRect l="0" t="-4058" r="-13523" b="-919"/>
            </a:stretch>
          </a:blipFill>
        </p:spPr>
      </p:sp>
      <p:sp>
        <p:nvSpPr>
          <p:cNvPr name="Freeform 12" id="12"/>
          <p:cNvSpPr/>
          <p:nvPr/>
        </p:nvSpPr>
        <p:spPr>
          <a:xfrm flipH="false" flipV="false" rot="0">
            <a:off x="13079120" y="8955007"/>
            <a:ext cx="3073502" cy="1168329"/>
          </a:xfrm>
          <a:custGeom>
            <a:avLst/>
            <a:gdLst/>
            <a:ahLst/>
            <a:cxnLst/>
            <a:rect r="r" b="b" t="t" l="l"/>
            <a:pathLst>
              <a:path h="1168329" w="3073502">
                <a:moveTo>
                  <a:pt x="0" y="0"/>
                </a:moveTo>
                <a:lnTo>
                  <a:pt x="3073502" y="0"/>
                </a:lnTo>
                <a:lnTo>
                  <a:pt x="3073502" y="1168329"/>
                </a:lnTo>
                <a:lnTo>
                  <a:pt x="0" y="1168329"/>
                </a:lnTo>
                <a:lnTo>
                  <a:pt x="0" y="0"/>
                </a:lnTo>
                <a:close/>
              </a:path>
            </a:pathLst>
          </a:custGeom>
          <a:blipFill>
            <a:blip r:embed="rId7"/>
            <a:stretch>
              <a:fillRect l="0" t="0" r="0" b="0"/>
            </a:stretch>
          </a:blipFill>
        </p:spPr>
      </p:sp>
      <p:sp>
        <p:nvSpPr>
          <p:cNvPr name="Freeform 13" id="13"/>
          <p:cNvSpPr/>
          <p:nvPr/>
        </p:nvSpPr>
        <p:spPr>
          <a:xfrm flipH="false" flipV="false" rot="0">
            <a:off x="16441557" y="8874471"/>
            <a:ext cx="1846443" cy="1412529"/>
          </a:xfrm>
          <a:custGeom>
            <a:avLst/>
            <a:gdLst/>
            <a:ahLst/>
            <a:cxnLst/>
            <a:rect r="r" b="b" t="t" l="l"/>
            <a:pathLst>
              <a:path h="1412529" w="1846443">
                <a:moveTo>
                  <a:pt x="0" y="0"/>
                </a:moveTo>
                <a:lnTo>
                  <a:pt x="1846443" y="0"/>
                </a:lnTo>
                <a:lnTo>
                  <a:pt x="1846443" y="1412529"/>
                </a:lnTo>
                <a:lnTo>
                  <a:pt x="0" y="1412529"/>
                </a:lnTo>
                <a:lnTo>
                  <a:pt x="0" y="0"/>
                </a:lnTo>
                <a:close/>
              </a:path>
            </a:pathLst>
          </a:custGeom>
          <a:blipFill>
            <a:blip r:embed="rId8"/>
            <a:stretch>
              <a:fillRect l="0" t="0" r="0" b="0"/>
            </a:stretch>
          </a:blipFill>
        </p:spPr>
      </p:sp>
      <p:sp>
        <p:nvSpPr>
          <p:cNvPr name="Freeform 14" id="14"/>
          <p:cNvSpPr/>
          <p:nvPr/>
        </p:nvSpPr>
        <p:spPr>
          <a:xfrm flipH="false" flipV="false" rot="0">
            <a:off x="11114322" y="8791344"/>
            <a:ext cx="1821923" cy="1764115"/>
          </a:xfrm>
          <a:custGeom>
            <a:avLst/>
            <a:gdLst/>
            <a:ahLst/>
            <a:cxnLst/>
            <a:rect r="r" b="b" t="t" l="l"/>
            <a:pathLst>
              <a:path h="1764115" w="1821923">
                <a:moveTo>
                  <a:pt x="0" y="0"/>
                </a:moveTo>
                <a:lnTo>
                  <a:pt x="1821923" y="0"/>
                </a:lnTo>
                <a:lnTo>
                  <a:pt x="1821923" y="1764115"/>
                </a:lnTo>
                <a:lnTo>
                  <a:pt x="0" y="1764115"/>
                </a:lnTo>
                <a:lnTo>
                  <a:pt x="0" y="0"/>
                </a:lnTo>
                <a:close/>
              </a:path>
            </a:pathLst>
          </a:custGeom>
          <a:blipFill>
            <a:blip r:embed="rId9"/>
            <a:stretch>
              <a:fillRect l="-6873" t="0" r="-6873" b="0"/>
            </a:stretch>
          </a:blipFill>
        </p:spPr>
      </p:sp>
      <p:sp>
        <p:nvSpPr>
          <p:cNvPr name="Freeform 15" id="15"/>
          <p:cNvSpPr/>
          <p:nvPr/>
        </p:nvSpPr>
        <p:spPr>
          <a:xfrm flipH="false" flipV="false" rot="0">
            <a:off x="7265480" y="9212849"/>
            <a:ext cx="3705967" cy="910487"/>
          </a:xfrm>
          <a:custGeom>
            <a:avLst/>
            <a:gdLst/>
            <a:ahLst/>
            <a:cxnLst/>
            <a:rect r="r" b="b" t="t" l="l"/>
            <a:pathLst>
              <a:path h="910487" w="3705967">
                <a:moveTo>
                  <a:pt x="0" y="0"/>
                </a:moveTo>
                <a:lnTo>
                  <a:pt x="3705967" y="0"/>
                </a:lnTo>
                <a:lnTo>
                  <a:pt x="3705967" y="910487"/>
                </a:lnTo>
                <a:lnTo>
                  <a:pt x="0" y="910487"/>
                </a:lnTo>
                <a:lnTo>
                  <a:pt x="0" y="0"/>
                </a:lnTo>
                <a:close/>
              </a:path>
            </a:pathLst>
          </a:custGeom>
          <a:blipFill>
            <a:blip r:embed="rId10"/>
            <a:stretch>
              <a:fillRect l="0" t="0" r="0" b="0"/>
            </a:stretch>
          </a:blipFill>
        </p:spPr>
      </p:sp>
      <p:sp>
        <p:nvSpPr>
          <p:cNvPr name="Freeform 16" id="16"/>
          <p:cNvSpPr/>
          <p:nvPr/>
        </p:nvSpPr>
        <p:spPr>
          <a:xfrm flipH="false" flipV="false" rot="0">
            <a:off x="5169782" y="8791344"/>
            <a:ext cx="2901610" cy="2389050"/>
          </a:xfrm>
          <a:custGeom>
            <a:avLst/>
            <a:gdLst/>
            <a:ahLst/>
            <a:cxnLst/>
            <a:rect r="r" b="b" t="t" l="l"/>
            <a:pathLst>
              <a:path h="2389050" w="2901610">
                <a:moveTo>
                  <a:pt x="0" y="0"/>
                </a:moveTo>
                <a:lnTo>
                  <a:pt x="2901610" y="0"/>
                </a:lnTo>
                <a:lnTo>
                  <a:pt x="2901610" y="2389050"/>
                </a:lnTo>
                <a:lnTo>
                  <a:pt x="0" y="2389050"/>
                </a:lnTo>
                <a:lnTo>
                  <a:pt x="0" y="0"/>
                </a:lnTo>
                <a:close/>
              </a:path>
            </a:pathLst>
          </a:custGeom>
          <a:blipFill>
            <a:blip r:embed="rId11"/>
            <a:stretch>
              <a:fillRect l="0" t="0" r="0" b="0"/>
            </a:stretch>
          </a:blipFill>
        </p:spPr>
      </p:sp>
      <p:sp>
        <p:nvSpPr>
          <p:cNvPr name="TextBox 17" id="17"/>
          <p:cNvSpPr txBox="true"/>
          <p:nvPr/>
        </p:nvSpPr>
        <p:spPr>
          <a:xfrm rot="0">
            <a:off x="312194" y="1235176"/>
            <a:ext cx="1682862" cy="411130"/>
          </a:xfrm>
          <a:prstGeom prst="rect">
            <a:avLst/>
          </a:prstGeom>
        </p:spPr>
        <p:txBody>
          <a:bodyPr anchor="t" rtlCol="false" tIns="0" lIns="0" bIns="0" rIns="0">
            <a:spAutoFit/>
          </a:bodyPr>
          <a:lstStyle/>
          <a:p>
            <a:pPr algn="just" marL="0" indent="0" lvl="0">
              <a:lnSpc>
                <a:spcPts val="3357"/>
              </a:lnSpc>
              <a:spcBef>
                <a:spcPct val="0"/>
              </a:spcBef>
            </a:pPr>
            <a:r>
              <a:rPr lang="en-US" sz="2398">
                <a:solidFill>
                  <a:srgbClr val="000000"/>
                </a:solidFill>
                <a:latin typeface="Poppins"/>
                <a:ea typeface="Poppins"/>
                <a:cs typeface="Poppins"/>
                <a:sym typeface="Poppins"/>
              </a:rPr>
              <a:t>EDUCATE</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54690" y="2000528"/>
            <a:ext cx="10351811" cy="5819711"/>
          </a:xfrm>
          <a:custGeom>
            <a:avLst/>
            <a:gdLst/>
            <a:ahLst/>
            <a:cxnLst/>
            <a:rect r="r" b="b" t="t" l="l"/>
            <a:pathLst>
              <a:path h="5819711" w="10351811">
                <a:moveTo>
                  <a:pt x="0" y="0"/>
                </a:moveTo>
                <a:lnTo>
                  <a:pt x="10351812" y="0"/>
                </a:lnTo>
                <a:lnTo>
                  <a:pt x="10351812" y="5819711"/>
                </a:lnTo>
                <a:lnTo>
                  <a:pt x="0" y="5819711"/>
                </a:lnTo>
                <a:lnTo>
                  <a:pt x="0" y="0"/>
                </a:lnTo>
                <a:close/>
              </a:path>
            </a:pathLst>
          </a:custGeom>
          <a:blipFill>
            <a:blip r:embed="rId2"/>
            <a:stretch>
              <a:fillRect l="0" t="0" r="0" b="0"/>
            </a:stretch>
          </a:blipFill>
        </p:spPr>
      </p:sp>
      <p:pic>
        <p:nvPicPr>
          <p:cNvPr name="Picture 3" id="3"/>
          <p:cNvPicPr>
            <a:picLocks noChangeAspect="true"/>
          </p:cNvPicPr>
          <p:nvPr/>
        </p:nvPicPr>
        <p:blipFill>
          <a:blip r:embed="rId3"/>
          <a:stretch>
            <a:fillRect/>
          </a:stretch>
        </p:blipFill>
        <p:spPr>
          <a:xfrm rot="0">
            <a:off x="11212497" y="1690441"/>
            <a:ext cx="3721044" cy="3721044"/>
          </a:xfrm>
          <a:prstGeom prst="rect">
            <a:avLst/>
          </a:prstGeom>
        </p:spPr>
      </p:pic>
      <p:sp>
        <p:nvSpPr>
          <p:cNvPr name="Freeform 4" id="4"/>
          <p:cNvSpPr/>
          <p:nvPr/>
        </p:nvSpPr>
        <p:spPr>
          <a:xfrm flipH="false" flipV="false" rot="0">
            <a:off x="11522584" y="5203018"/>
            <a:ext cx="3100870" cy="3100870"/>
          </a:xfrm>
          <a:custGeom>
            <a:avLst/>
            <a:gdLst/>
            <a:ahLst/>
            <a:cxnLst/>
            <a:rect r="r" b="b" t="t" l="l"/>
            <a:pathLst>
              <a:path h="3100870" w="3100870">
                <a:moveTo>
                  <a:pt x="0" y="0"/>
                </a:moveTo>
                <a:lnTo>
                  <a:pt x="3100870" y="0"/>
                </a:lnTo>
                <a:lnTo>
                  <a:pt x="3100870" y="3100870"/>
                </a:lnTo>
                <a:lnTo>
                  <a:pt x="0" y="3100870"/>
                </a:lnTo>
                <a:lnTo>
                  <a:pt x="0" y="0"/>
                </a:lnTo>
                <a:close/>
              </a:path>
            </a:pathLst>
          </a:custGeom>
          <a:blipFill>
            <a:blip r:embed="rId4"/>
            <a:stretch>
              <a:fillRect l="0" t="0" r="0" b="0"/>
            </a:stretch>
          </a:blipFill>
        </p:spPr>
      </p:sp>
      <p:sp>
        <p:nvSpPr>
          <p:cNvPr name="TextBox 5" id="5"/>
          <p:cNvSpPr txBox="true"/>
          <p:nvPr/>
        </p:nvSpPr>
        <p:spPr>
          <a:xfrm rot="0">
            <a:off x="4572000" y="182563"/>
            <a:ext cx="9144000" cy="1454149"/>
          </a:xfrm>
          <a:prstGeom prst="rect">
            <a:avLst/>
          </a:prstGeom>
        </p:spPr>
        <p:txBody>
          <a:bodyPr anchor="t" rtlCol="false" tIns="0" lIns="0" bIns="0" rIns="0">
            <a:spAutoFit/>
          </a:bodyPr>
          <a:lstStyle/>
          <a:p>
            <a:pPr algn="ctr">
              <a:lnSpc>
                <a:spcPts val="11200"/>
              </a:lnSpc>
            </a:pPr>
            <a:r>
              <a:rPr lang="en-US" b="true" sz="8000">
                <a:solidFill>
                  <a:srgbClr val="6498CA"/>
                </a:solidFill>
                <a:latin typeface="Poppins Bold"/>
                <a:ea typeface="Poppins Bold"/>
                <a:cs typeface="Poppins Bold"/>
                <a:sym typeface="Poppins Bold"/>
              </a:rPr>
              <a:t>STAY IN TOUCH!</a:t>
            </a:r>
          </a:p>
        </p:txBody>
      </p:sp>
      <p:sp>
        <p:nvSpPr>
          <p:cNvPr name="TextBox 6" id="6"/>
          <p:cNvSpPr txBox="true"/>
          <p:nvPr/>
        </p:nvSpPr>
        <p:spPr>
          <a:xfrm rot="0">
            <a:off x="4917461" y="8396974"/>
            <a:ext cx="8492989" cy="700523"/>
          </a:xfrm>
          <a:prstGeom prst="rect">
            <a:avLst/>
          </a:prstGeom>
        </p:spPr>
        <p:txBody>
          <a:bodyPr anchor="t" rtlCol="false" tIns="0" lIns="0" bIns="0" rIns="0">
            <a:spAutoFit/>
          </a:bodyPr>
          <a:lstStyle/>
          <a:p>
            <a:pPr algn="ctr">
              <a:lnSpc>
                <a:spcPts val="5325"/>
              </a:lnSpc>
              <a:spcBef>
                <a:spcPct val="0"/>
              </a:spcBef>
            </a:pPr>
            <a:r>
              <a:rPr lang="en-US" b="true" sz="4096">
                <a:solidFill>
                  <a:srgbClr val="2F417C"/>
                </a:solidFill>
                <a:latin typeface="Poppins Bold"/>
                <a:ea typeface="Poppins Bold"/>
                <a:cs typeface="Poppins Bold"/>
                <a:sym typeface="Poppins Bold"/>
              </a:rPr>
              <a:t>https://www.tobaccofreeyc.org</a:t>
            </a:r>
          </a:p>
        </p:txBody>
      </p:sp>
      <p:sp>
        <p:nvSpPr>
          <p:cNvPr name="TextBox 7" id="7"/>
          <p:cNvSpPr txBox="true"/>
          <p:nvPr/>
        </p:nvSpPr>
        <p:spPr>
          <a:xfrm rot="0">
            <a:off x="4247030" y="9347194"/>
            <a:ext cx="9138176" cy="696232"/>
          </a:xfrm>
          <a:prstGeom prst="rect">
            <a:avLst/>
          </a:prstGeom>
        </p:spPr>
        <p:txBody>
          <a:bodyPr anchor="t" rtlCol="false" tIns="0" lIns="0" bIns="0" rIns="0">
            <a:spAutoFit/>
          </a:bodyPr>
          <a:lstStyle/>
          <a:p>
            <a:pPr algn="ctr">
              <a:lnSpc>
                <a:spcPts val="5372"/>
              </a:lnSpc>
              <a:spcBef>
                <a:spcPct val="0"/>
              </a:spcBef>
            </a:pPr>
            <a:r>
              <a:rPr lang="en-US" b="true" sz="4132">
                <a:solidFill>
                  <a:srgbClr val="000000"/>
                </a:solidFill>
                <a:latin typeface="Poppins Bold"/>
                <a:ea typeface="Poppins Bold"/>
                <a:cs typeface="Poppins Bold"/>
                <a:sym typeface="Poppins Bold"/>
              </a:rPr>
              <a:t>TobaccoFreeYC@comporium.net</a:t>
            </a:r>
          </a:p>
        </p:txBody>
      </p:sp>
      <p:sp>
        <p:nvSpPr>
          <p:cNvPr name="TextBox 8" id="8"/>
          <p:cNvSpPr txBox="true"/>
          <p:nvPr/>
        </p:nvSpPr>
        <p:spPr>
          <a:xfrm rot="0">
            <a:off x="14033926" y="2486251"/>
            <a:ext cx="4254074" cy="2053223"/>
          </a:xfrm>
          <a:prstGeom prst="rect">
            <a:avLst/>
          </a:prstGeom>
        </p:spPr>
        <p:txBody>
          <a:bodyPr anchor="t" rtlCol="false" tIns="0" lIns="0" bIns="0" rIns="0">
            <a:spAutoFit/>
          </a:bodyPr>
          <a:lstStyle/>
          <a:p>
            <a:pPr algn="ctr">
              <a:lnSpc>
                <a:spcPts val="5325"/>
              </a:lnSpc>
            </a:pPr>
            <a:r>
              <a:rPr lang="en-US" sz="4096" b="true">
                <a:solidFill>
                  <a:srgbClr val="2F417C"/>
                </a:solidFill>
                <a:latin typeface="Poppins Bold"/>
                <a:ea typeface="Poppins Bold"/>
                <a:cs typeface="Poppins Bold"/>
                <a:sym typeface="Poppins Bold"/>
              </a:rPr>
              <a:t>Website,</a:t>
            </a:r>
          </a:p>
          <a:p>
            <a:pPr algn="ctr">
              <a:lnSpc>
                <a:spcPts val="5325"/>
              </a:lnSpc>
              <a:spcBef>
                <a:spcPct val="0"/>
              </a:spcBef>
            </a:pPr>
            <a:r>
              <a:rPr lang="en-US" b="true" sz="4096">
                <a:solidFill>
                  <a:srgbClr val="2F417C"/>
                </a:solidFill>
                <a:latin typeface="Poppins Bold"/>
                <a:ea typeface="Poppins Bold"/>
                <a:cs typeface="Poppins Bold"/>
                <a:sym typeface="Poppins Bold"/>
              </a:rPr>
              <a:t>Blogs, and Podcast!</a:t>
            </a:r>
          </a:p>
        </p:txBody>
      </p:sp>
      <p:sp>
        <p:nvSpPr>
          <p:cNvPr name="TextBox 9" id="9"/>
          <p:cNvSpPr txBox="true"/>
          <p:nvPr/>
        </p:nvSpPr>
        <p:spPr>
          <a:xfrm rot="0">
            <a:off x="15377044" y="6282183"/>
            <a:ext cx="1916704" cy="700523"/>
          </a:xfrm>
          <a:prstGeom prst="rect">
            <a:avLst/>
          </a:prstGeom>
        </p:spPr>
        <p:txBody>
          <a:bodyPr anchor="t" rtlCol="false" tIns="0" lIns="0" bIns="0" rIns="0">
            <a:spAutoFit/>
          </a:bodyPr>
          <a:lstStyle/>
          <a:p>
            <a:pPr algn="ctr">
              <a:lnSpc>
                <a:spcPts val="5325"/>
              </a:lnSpc>
              <a:spcBef>
                <a:spcPct val="0"/>
              </a:spcBef>
            </a:pPr>
            <a:r>
              <a:rPr lang="en-US" b="true" sz="4096">
                <a:solidFill>
                  <a:srgbClr val="2F417C"/>
                </a:solidFill>
                <a:latin typeface="Poppins Bold"/>
                <a:ea typeface="Poppins Bold"/>
                <a:cs typeface="Poppins Bold"/>
                <a:sym typeface="Poppins Bold"/>
              </a:rPr>
              <a:t>Socials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DAHJ3lmxk50</dc:identifier>
  <dcterms:modified xsi:type="dcterms:W3CDTF">2011-08-01T06:04:30Z</dcterms:modified>
  <cp:revision>1</cp:revision>
  <dc:title>Smoke free SC Summit Presentation </dc:title>
</cp:coreProperties>
</file>