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787" r:id="rId4"/>
    <p:sldId id="788" r:id="rId5"/>
    <p:sldId id="2065" r:id="rId6"/>
    <p:sldId id="789" r:id="rId7"/>
    <p:sldId id="790" r:id="rId8"/>
    <p:sldId id="791" r:id="rId9"/>
    <p:sldId id="798" r:id="rId10"/>
    <p:sldId id="799" r:id="rId11"/>
    <p:sldId id="800" r:id="rId12"/>
    <p:sldId id="801" r:id="rId13"/>
    <p:sldId id="802" r:id="rId14"/>
    <p:sldId id="792" r:id="rId15"/>
    <p:sldId id="793" r:id="rId16"/>
    <p:sldId id="803" r:id="rId17"/>
    <p:sldId id="794" r:id="rId18"/>
    <p:sldId id="795" r:id="rId19"/>
    <p:sldId id="8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333" autoAdjust="0"/>
  </p:normalViewPr>
  <p:slideViewPr>
    <p:cSldViewPr snapToGrid="0">
      <p:cViewPr varScale="1">
        <p:scale>
          <a:sx n="62" d="100"/>
          <a:sy n="62" d="100"/>
        </p:scale>
        <p:origin x="119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DA606-A836-4B89-B020-02AE78C40E19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60303-2F47-4C40-898C-C411B24C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5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216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F24FB-BCCA-87F3-8A6C-DFF5C654D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F83D0-A80C-FDAF-7150-6CF8A561B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1A9F4E-3789-80D4-5E53-EE0FDCD1D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E7548-1A34-E6DA-9F42-ED1AE105F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219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68ED2-CB68-8131-36B6-312AD4446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A2ED1-65DE-2940-A3BB-08EA077F2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F66FFD-1779-8EC7-0945-702C11AB3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1888A-34CB-B089-50F5-87A28C574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18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C44C6-E493-F3DA-08FD-F058C0F81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C8F03-F957-B2B1-4B5F-C7A3613AE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9F510-3D74-CD3E-E5D2-30705D1A5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03B14-3BF9-44B5-D61D-8E4C3402EE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090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76D38-CEF9-5F22-3DE4-5712753B4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FB6706-9B1B-15C3-9C79-3251C08E8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C8B3ED-2A4F-A770-43A8-23CCAACDB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33D49-0504-02A8-7D67-CCD5178B6E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467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A1159-6538-13A6-EE30-8855C1A25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C6ED8-15FE-5934-F302-0E2F2376A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0B4CBD-2844-BBB8-80E8-06408D5EE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CBFA4-D57E-6C69-6DEC-02A9079F2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376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D52A9-9925-29A4-EE3F-1DD134228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D708F-7E6F-E9C5-C944-109560269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27E7A7-8D62-C51A-7FF2-364CAF3DD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9A9D4-89DD-01FA-F5D5-29A7489917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629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9C437-EF9E-D53B-6F7F-4ED858063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100D2F-B8AE-E7B8-EAFB-843E83E4A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B7A3C0-1453-BD77-FDEB-B3A3E4B07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fkGroteskNeue"/>
              </a:rPr>
              <a:t>- It's worth noting that </a:t>
            </a:r>
            <a:r>
              <a:rPr lang="en-US" b="0" i="0" dirty="0" err="1">
                <a:effectLst/>
                <a:latin typeface="fkGroteskNeue"/>
              </a:rPr>
              <a:t>cytisine</a:t>
            </a:r>
            <a:r>
              <a:rPr lang="en-US" b="0" i="0" dirty="0">
                <a:effectLst/>
                <a:latin typeface="fkGroteskNeue"/>
              </a:rPr>
              <a:t> is available over-the-counter in Canada as a natural health product, which means it can be purchased without a prescription from select pharmacies, health shops, or directly online from the manufacturer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effectLst/>
                <a:latin typeface="fkGroteskNeue"/>
              </a:rPr>
              <a:t>It's important to note that this price represents a significant reduction from its previous cost, as it is now subsidized by the Spanish government.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effectLst/>
                <a:latin typeface="fkGroteskNeue"/>
              </a:rPr>
              <a:t>It's important to note that </a:t>
            </a:r>
            <a:r>
              <a:rPr lang="en-US" b="0" i="0" dirty="0" err="1">
                <a:effectLst/>
                <a:latin typeface="fkGroteskNeue"/>
              </a:rPr>
              <a:t>cytisine</a:t>
            </a:r>
            <a:r>
              <a:rPr lang="en-US" b="0" i="0" dirty="0">
                <a:effectLst/>
                <a:latin typeface="fkGroteskNeue"/>
              </a:rPr>
              <a:t> is available in Italy as a galenic preparation, which means it's prepared by pharmacists rather than being commercially manufactured</a:t>
            </a:r>
          </a:p>
          <a:p>
            <a:pPr marL="171450" indent="-171450">
              <a:buFontTx/>
              <a:buChar char="-"/>
            </a:pPr>
            <a:r>
              <a:rPr lang="en-US" b="0" i="0" dirty="0">
                <a:effectLst/>
                <a:latin typeface="fkGroteskNeue"/>
              </a:rPr>
              <a:t>The medication has been available in Bulgaria since 1964 which it produced locally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E1F8F-2CA6-868F-C900-3A19BA5F0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997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F031C-13C2-1EEC-AAA4-A93F2C31B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DEADB2-B9CE-4746-EB80-8FCCB3CC8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157E2-7654-A04A-39F9-DC46F4C6F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B8C68-0107-7DDA-14BB-E07DCAB4B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50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1437E-86E3-1BDB-BFC8-1BCFB3665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4BF30C-1E1F-75E1-035F-29561A3D2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DC836C-5D45-E9CA-7964-3EC60D91A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A8412-8CA8-106D-6AE3-F364E72216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33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4E862-5BF6-8C60-D62F-959F2C38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537827-4D71-F04C-3802-7ED1117D3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95DA07-6D1C-627B-7526-5AE9EA789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DF217-2A0E-8C9F-57F3-B81F651360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569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A70E3-86BA-4B58-F923-2AE96EA31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4318E0-26C8-842B-A513-628B8C1CE0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B97D7A-55B9-298D-79B0-C2FB6047A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9021D-5F5F-DABD-2A10-EBBB68A90A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981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0A713-7205-5DA9-BE00-1AE3F50B8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54B8E-B308-F25B-8283-81020C484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3AECB9-F3D9-B6EC-D362-2662D3AF6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6E7E4-5E93-88F8-0E56-5530BA524D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52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5B9B5-3D5E-93EC-33E7-BC2B9D78B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9FAB75-D0CC-5DC3-6BD9-19B8EB4DA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B112E3-24B2-D427-1C22-525D43378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DAE40-B689-2B3B-E698-F47EC6B99B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53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B6977-8253-7A04-699B-ACC191403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58EDA2-AB9E-78B2-7BA2-14C2787CF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0C8B7-F8B7-116D-46F8-2C23A3391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441BB-B8FD-4591-53FA-80F3E31E8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890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0D0C0-5265-C959-19E1-27EAA4C9D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9BC7C1-CA2A-3450-962B-6C148F028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1F65EE-7B7D-59B1-912F-AAACF6556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40402-D03D-945A-8EA2-67D07A763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803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DF72B-7342-F3D9-9845-D0C2084DB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0A13FB-FDDF-D31C-339F-46AA0F2B3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1757B8-76F2-1920-3C0F-50E3C039A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FFFEE-E4EA-0970-B0F1-FC1BDC4317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A8BE-81D5-4C8C-8F9F-F6EA1FAB56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059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123DF-2EF1-C22A-9B86-61134D73E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56A68-AD05-76F2-AFD7-4BB712C39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492B2-D766-465C-2A17-2B8B0ABE9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9CF3-4F99-4F44-AE2A-30D9C9AF061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1A0CF-AB40-B136-83D3-BF8C7B66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58F53-6CC6-5151-97D3-5686AF7A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9093-2A9B-4719-9CFA-B532E2EC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9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65929-2A27-3CA1-270A-4B2BA10E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7F0C4-B755-7E8E-B9EB-DBF464F9C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CECDC-030B-54ED-C2DD-1A96B2B1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9CF3-4F99-4F44-AE2A-30D9C9AF061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5EB65-2F7D-5A1E-A3DE-2C846CBC0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DD444-E12B-6728-E973-7873BB82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9093-2A9B-4719-9CFA-B532E2EC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DC1B81-0429-B636-C3EF-A293D9BFD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D0E4B-FF8F-5794-3632-2FB023FA3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39648-4410-B59F-F4D3-4B18E654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9CF3-4F99-4F44-AE2A-30D9C9AF061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0F732-A206-1DC1-2985-A6F4C925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68CF4-6009-3E08-6F30-DDB2C1E3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9093-2A9B-4719-9CFA-B532E2EC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78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7F53CB-AF6F-4ABD-86A8-2F5C7DD69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8153" y="-725599"/>
            <a:ext cx="6053847" cy="75933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714464-E6EE-46BA-B4A1-9B14897CC725}"/>
              </a:ext>
            </a:extLst>
          </p:cNvPr>
          <p:cNvSpPr/>
          <p:nvPr userDrawn="1"/>
        </p:nvSpPr>
        <p:spPr>
          <a:xfrm>
            <a:off x="0" y="0"/>
            <a:ext cx="12192000" cy="6863372"/>
          </a:xfrm>
          <a:prstGeom prst="rect">
            <a:avLst/>
          </a:prstGeom>
          <a:solidFill>
            <a:srgbClr val="00447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7931EC-C748-435F-9726-0C6D80726115}"/>
              </a:ext>
            </a:extLst>
          </p:cNvPr>
          <p:cNvCxnSpPr>
            <a:cxnSpLocks/>
          </p:cNvCxnSpPr>
          <p:nvPr userDrawn="1"/>
        </p:nvCxnSpPr>
        <p:spPr>
          <a:xfrm>
            <a:off x="514350" y="903598"/>
            <a:ext cx="1712483" cy="0"/>
          </a:xfrm>
          <a:prstGeom prst="line">
            <a:avLst/>
          </a:prstGeom>
          <a:ln w="50800">
            <a:solidFill>
              <a:srgbClr val="67C9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BBF0F5D0-3E50-632C-26DA-374DC8819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1" y="5059619"/>
            <a:ext cx="4896849" cy="96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61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A72FF600-1836-4094-BB33-AB6CFF6D2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714464-E6EE-46BA-B4A1-9B14897CC725}"/>
              </a:ext>
            </a:extLst>
          </p:cNvPr>
          <p:cNvSpPr/>
          <p:nvPr userDrawn="1"/>
        </p:nvSpPr>
        <p:spPr>
          <a:xfrm>
            <a:off x="0" y="0"/>
            <a:ext cx="12192000" cy="6863372"/>
          </a:xfrm>
          <a:prstGeom prst="rect">
            <a:avLst/>
          </a:prstGeom>
          <a:solidFill>
            <a:srgbClr val="00447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7931EC-C748-435F-9726-0C6D80726115}"/>
              </a:ext>
            </a:extLst>
          </p:cNvPr>
          <p:cNvCxnSpPr>
            <a:cxnSpLocks/>
          </p:cNvCxnSpPr>
          <p:nvPr userDrawn="1"/>
        </p:nvCxnSpPr>
        <p:spPr>
          <a:xfrm>
            <a:off x="514350" y="903598"/>
            <a:ext cx="1712483" cy="0"/>
          </a:xfrm>
          <a:prstGeom prst="line">
            <a:avLst/>
          </a:prstGeom>
          <a:ln w="50800">
            <a:solidFill>
              <a:srgbClr val="D37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54464D1B-470D-249D-2974-BD9B0176F5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1" y="5059619"/>
            <a:ext cx="4896849" cy="96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93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F1D961-B7E6-465A-B324-505B6AAE7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714464-E6EE-46BA-B4A1-9B14897CC725}"/>
              </a:ext>
            </a:extLst>
          </p:cNvPr>
          <p:cNvSpPr/>
          <p:nvPr userDrawn="1"/>
        </p:nvSpPr>
        <p:spPr>
          <a:xfrm>
            <a:off x="0" y="0"/>
            <a:ext cx="12192000" cy="6863372"/>
          </a:xfrm>
          <a:prstGeom prst="rect">
            <a:avLst/>
          </a:prstGeom>
          <a:solidFill>
            <a:srgbClr val="00447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7931EC-C748-435F-9726-0C6D80726115}"/>
              </a:ext>
            </a:extLst>
          </p:cNvPr>
          <p:cNvCxnSpPr>
            <a:cxnSpLocks/>
          </p:cNvCxnSpPr>
          <p:nvPr userDrawn="1"/>
        </p:nvCxnSpPr>
        <p:spPr>
          <a:xfrm>
            <a:off x="514350" y="903598"/>
            <a:ext cx="1712483" cy="0"/>
          </a:xfrm>
          <a:prstGeom prst="line">
            <a:avLst/>
          </a:prstGeom>
          <a:ln w="50800">
            <a:solidFill>
              <a:srgbClr val="BBDD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9F701518-4EDF-1915-B726-D8CC1B9353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1" y="5059619"/>
            <a:ext cx="4896849" cy="96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02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0F30-B02D-4644-9B74-A9503298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7CA79-A414-4A02-9BA0-89744A08C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3069-8B0F-4335-82ED-CE197045EE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7962D-9514-45AD-B6F8-78F9F825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02FAB-090B-4238-A516-F1528012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FBE74-75FA-4B49-9C6A-D5738479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60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F7B9-455F-443A-BBAB-3FD80A2B1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BFDEE-894C-416C-8FF1-958101981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F1D50-DAF4-4C3F-8F1E-D4420CC67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41694-555E-4CC4-AC24-48E97DAE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D45F8-8277-4306-B7F4-646FBFD7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11CB2-A47E-4B00-8EEF-4A11BB538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FBE74-75FA-4B49-9C6A-D5738479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76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97708-9293-4AEC-8500-A7F36290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EC450-27C3-4C96-84C9-A81B0E436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D5822-73B9-44C0-A0E2-03D496DC4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5F57D-A9A5-428D-AF20-F0D692C44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1BA58-79DE-41BE-AFB8-3C67E7992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1E83F0-2767-49C3-B2B7-2B719FA4A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A9A7CF-82C5-40B6-A7B7-794D8318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ACABCD-DB48-49F3-BD97-8E0E9D129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FBE74-75FA-4B49-9C6A-D5738479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67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A185E6-97E7-4696-82C5-EB3B2783535D}"/>
              </a:ext>
            </a:extLst>
          </p:cNvPr>
          <p:cNvSpPr/>
          <p:nvPr userDrawn="1"/>
        </p:nvSpPr>
        <p:spPr>
          <a:xfrm>
            <a:off x="0" y="5830030"/>
            <a:ext cx="12192000" cy="243191"/>
          </a:xfrm>
          <a:prstGeom prst="rect">
            <a:avLst/>
          </a:prstGeom>
          <a:solidFill>
            <a:srgbClr val="67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A3830C-A1A1-4F06-AF7D-5B3B28666E77}"/>
              </a:ext>
            </a:extLst>
          </p:cNvPr>
          <p:cNvSpPr/>
          <p:nvPr userDrawn="1"/>
        </p:nvSpPr>
        <p:spPr>
          <a:xfrm>
            <a:off x="0" y="5928620"/>
            <a:ext cx="12192000" cy="934752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FD91A-C0FA-471B-8755-142981F86224}"/>
              </a:ext>
            </a:extLst>
          </p:cNvPr>
          <p:cNvSpPr txBox="1"/>
          <p:nvPr userDrawn="1"/>
        </p:nvSpPr>
        <p:spPr>
          <a:xfrm>
            <a:off x="7548465" y="6194533"/>
            <a:ext cx="4169902" cy="398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000" b="0" dirty="0">
                <a:solidFill>
                  <a:schemeClr val="bg1"/>
                </a:solidFill>
                <a:latin typeface="Arial Narrow" panose="020B0606020202030204" pitchFamily="34" charset="0"/>
              </a:rPr>
              <a:t>hollingscancercenter.musc.edu  |  </a:t>
            </a:r>
            <a:fld id="{D1EFBE74-75FA-4B49-9C6A-D5738479CCA3}" type="slidenum">
              <a:rPr lang="en-US" sz="1600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‹#›</a:t>
            </a:fld>
            <a:endParaRPr lang="en-US" sz="2000" b="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90E8A9-2915-41D0-93B8-B60966E20F7E}"/>
              </a:ext>
            </a:extLst>
          </p:cNvPr>
          <p:cNvCxnSpPr>
            <a:cxnSpLocks/>
          </p:cNvCxnSpPr>
          <p:nvPr userDrawn="1"/>
        </p:nvCxnSpPr>
        <p:spPr>
          <a:xfrm>
            <a:off x="514350" y="903598"/>
            <a:ext cx="11139027" cy="0"/>
          </a:xfrm>
          <a:prstGeom prst="line">
            <a:avLst/>
          </a:prstGeom>
          <a:ln w="22225">
            <a:solidFill>
              <a:srgbClr val="67C9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6588893-571F-F682-7282-DC6372156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9" y="6063693"/>
            <a:ext cx="3314804" cy="6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6489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A185E6-97E7-4696-82C5-EB3B2783535D}"/>
              </a:ext>
            </a:extLst>
          </p:cNvPr>
          <p:cNvSpPr/>
          <p:nvPr userDrawn="1"/>
        </p:nvSpPr>
        <p:spPr>
          <a:xfrm>
            <a:off x="0" y="5830030"/>
            <a:ext cx="12192000" cy="243191"/>
          </a:xfrm>
          <a:prstGeom prst="rect">
            <a:avLst/>
          </a:prstGeom>
          <a:solidFill>
            <a:srgbClr val="67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A3830C-A1A1-4F06-AF7D-5B3B28666E77}"/>
              </a:ext>
            </a:extLst>
          </p:cNvPr>
          <p:cNvSpPr/>
          <p:nvPr userDrawn="1"/>
        </p:nvSpPr>
        <p:spPr>
          <a:xfrm>
            <a:off x="0" y="5928620"/>
            <a:ext cx="12192000" cy="934752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FD91A-C0FA-471B-8755-142981F86224}"/>
              </a:ext>
            </a:extLst>
          </p:cNvPr>
          <p:cNvSpPr txBox="1"/>
          <p:nvPr userDrawn="1"/>
        </p:nvSpPr>
        <p:spPr>
          <a:xfrm>
            <a:off x="7548465" y="6194533"/>
            <a:ext cx="4169902" cy="398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000" b="0" dirty="0">
                <a:solidFill>
                  <a:schemeClr val="bg1"/>
                </a:solidFill>
                <a:latin typeface="Arial Narrow" panose="020B0606020202030204" pitchFamily="34" charset="0"/>
              </a:rPr>
              <a:t>hollingscancercenter.musc.edu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90E8A9-2915-41D0-93B8-B60966E20F7E}"/>
              </a:ext>
            </a:extLst>
          </p:cNvPr>
          <p:cNvCxnSpPr>
            <a:cxnSpLocks/>
          </p:cNvCxnSpPr>
          <p:nvPr userDrawn="1"/>
        </p:nvCxnSpPr>
        <p:spPr>
          <a:xfrm>
            <a:off x="514350" y="903598"/>
            <a:ext cx="11139027" cy="0"/>
          </a:xfrm>
          <a:prstGeom prst="line">
            <a:avLst/>
          </a:prstGeom>
          <a:ln w="22225">
            <a:solidFill>
              <a:srgbClr val="67C9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95CE106A-1045-01ED-6FAC-66BCA5D062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9" y="6063693"/>
            <a:ext cx="3314804" cy="6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9057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108C4-CED5-7FA1-2115-8F4766AE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AA029-7F1B-8345-AC87-07DDC39C4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A0822-7D19-FDDB-4049-B10A8BCAC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9CF3-4F99-4F44-AE2A-30D9C9AF061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5025-C3BA-56C9-6150-0B563EBB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E6711-694C-C1C6-5C7C-9E5EB05DF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9093-2A9B-4719-9CFA-B532E2EC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82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4F99-02A8-4672-AFCA-A7C546F9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37394-EEB7-48E9-9A13-457F295C3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4B130-11FA-44BA-89C4-0C9037711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B1EFC-63E6-44B7-AAF4-AC8F30F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8D0F2-0305-4B7C-AB88-47A832BD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6E507-E9AA-4BED-ADD5-48D67F1A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FBE74-75FA-4B49-9C6A-D5738479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74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3B57C-1E5C-4054-8F30-0BE733790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820BE5-B6E0-4C0E-BCDB-AD22FEDB1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68758-AC42-429E-A92E-D4BCA1F33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110B1-A6D3-450C-BDC9-F15DCD571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BE4DF-F7CB-4AD3-BBE5-FBB300D1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FBE74-75FA-4B49-9C6A-D5738479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02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92D8F1-A6DB-4290-B2B0-F86DC65F1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C2DF8F-4A08-4294-9C38-888B71BF6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177ED-1B24-4251-B44C-095AADCB4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580C0-5769-4E34-A438-DC8DF884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68F6C-C1F0-424B-93EC-837B45BDC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FBE74-75FA-4B49-9C6A-D5738479C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2E693-A888-60DC-058F-658F5AFD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A0575-5A95-12AB-B40C-BE112FF4F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CEFD2-F35F-BC72-0F0A-BE82FC8A2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9CF3-4F99-4F44-AE2A-30D9C9AF061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69094-C022-8169-8DE1-0E76BBD2B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6535E-D781-726A-2DDE-4BCC7822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9093-2A9B-4719-9CFA-B532E2EC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2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60F8C-2623-414B-C4C3-4CE5C8CE4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339AC-7ADE-27A6-4052-ED60A0A7A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1278C-B818-3CBD-1321-F1E39AF40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B537D-6D48-C958-249F-6FFA635EF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9CF3-4F99-4F44-AE2A-30D9C9AF061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8CBB5-75CA-C90B-FB8B-4A6BACD7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CBC57-0678-E960-A4F7-12E8F577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9093-2A9B-4719-9CFA-B532E2EC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1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3228-8011-C6FE-FC13-CC19788D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4A0E7-BB55-D648-6A8A-0BDE7F7EB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8F435-0CDC-1412-C812-0A4C5CF70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66954-EE0D-A27B-CCD2-BE11FA5A9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B0B81-422D-4137-3844-EFE812549B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1956DC-6B23-E0E3-C6A8-EEB4A4BB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9CF3-4F99-4F44-AE2A-30D9C9AF061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2B1D1-7545-A63A-AC9C-26B24A47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61E22A-0F00-C601-C3D1-CFF6BC99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9093-2A9B-4719-9CFA-B532E2EC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D870A-2FF3-C959-BF30-E4ADF0E9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62F94-7C9A-9776-59BA-50D71A7E3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9CF3-4F99-4F44-AE2A-30D9C9AF061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BEEAE-DC2C-FEB6-380D-4860B3E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C292E-A175-1A72-F0BC-748BF3C7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9093-2A9B-4719-9CFA-B532E2EC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8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CB1DFE-B910-190F-9971-3614F8D2A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9CF3-4F99-4F44-AE2A-30D9C9AF061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273B9-EE47-D01E-C30E-F70F9A58A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0E03A-F343-ACFC-E6C5-346D1E675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9093-2A9B-4719-9CFA-B532E2EC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9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77D16-0870-8EC9-09A0-48BBA1B8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3611E-9800-2555-54EF-83E7B7FF5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0027FD-D666-A2EF-9A1F-8FEEF5302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96A78-9B2C-988D-CB80-9BE0EFA1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9CF3-4F99-4F44-AE2A-30D9C9AF061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B966F-43D7-1DAA-A788-F611B7D7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B0C96-7082-29BA-0734-E497CFC34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9093-2A9B-4719-9CFA-B532E2EC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5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68FD-529C-DB8B-06C1-386701C1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7F4302-2346-9558-7A74-B259859BD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3FF95-C18C-2134-6C1B-32122CE27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E114-43F3-7776-4983-1575BF821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B9CF3-4F99-4F44-AE2A-30D9C9AF061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EA47B-0735-9682-FECC-F395911B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C5C95-EA7A-426F-15CB-A8264072C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99093-2A9B-4719-9CFA-B532E2EC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4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72B32E-8D94-1453-1EEB-F6CC2582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63902-B1E3-BC8C-2159-B9A398E7C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76248-37D5-84B5-9A14-DCDE12009B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3B9CF3-4F99-4F44-AE2A-30D9C9AF061F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C9F2A-D8CC-4438-890A-9A1F6078A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0B8AD-D934-017F-AFE6-D3C144845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999093-2A9B-4719-9CFA-B532E2ECA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5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A4F2E41-0042-428C-A7C5-121F48478738}"/>
              </a:ext>
            </a:extLst>
          </p:cNvPr>
          <p:cNvSpPr txBox="1"/>
          <p:nvPr userDrawn="1"/>
        </p:nvSpPr>
        <p:spPr>
          <a:xfrm>
            <a:off x="4175230" y="6194533"/>
            <a:ext cx="7543137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hollingscancercenter.musc.edu</a:t>
            </a:r>
          </a:p>
        </p:txBody>
      </p:sp>
    </p:spTree>
    <p:extLst>
      <p:ext uri="{BB962C8B-B14F-4D97-AF65-F5344CB8AC3E}">
        <p14:creationId xmlns:p14="http://schemas.microsoft.com/office/powerpoint/2010/main" val="270741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rcaprogram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g"/><Relationship Id="rId5" Type="http://schemas.openxmlformats.org/officeDocument/2006/relationships/hyperlink" Target="https://pubchem.ncbi.nlm.nih.gov/compound/Cytisine" TargetMode="External"/><Relationship Id="rId4" Type="http://schemas.openxmlformats.org/officeDocument/2006/relationships/hyperlink" Target="https://pubchem.ncbi.nlm.nih.gov/compound/531096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man meditating outdoors">
            <a:extLst>
              <a:ext uri="{FF2B5EF4-FFF2-40B4-BE49-F238E27FC236}">
                <a16:creationId xmlns:a16="http://schemas.microsoft.com/office/drawing/2014/main" id="{47F750E0-D086-B8F7-54CA-09F611376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r="17611" b="9091"/>
          <a:stretch>
            <a:fillRect/>
          </a:stretch>
        </p:blipFill>
        <p:spPr>
          <a:xfrm>
            <a:off x="3737055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3F02C-FB61-FA36-8B30-8D20957E6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11" y="445810"/>
            <a:ext cx="4827849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 err="1">
                <a:latin typeface="Georgia" panose="02040502050405020303" pitchFamily="18" charset="0"/>
              </a:rPr>
              <a:t>Cytisine</a:t>
            </a:r>
            <a:r>
              <a:rPr lang="en-US" sz="4800" dirty="0">
                <a:latin typeface="Georgia" panose="02040502050405020303" pitchFamily="18" charset="0"/>
              </a:rPr>
              <a:t>: </a:t>
            </a:r>
            <a:br>
              <a:rPr lang="en-US" sz="54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en-US" sz="54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n-US" sz="4800" b="0" i="1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A New Frontier in Pharmacotherapy </a:t>
            </a:r>
            <a:endParaRPr lang="en-US" sz="4800" dirty="0">
              <a:latin typeface="Georgia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042F8-46FF-DF91-C5C8-E053CB24C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29" y="4593664"/>
            <a:ext cx="5319949" cy="131513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000" dirty="0">
                <a:latin typeface="Georgia" panose="02040502050405020303" pitchFamily="18" charset="0"/>
              </a:rPr>
              <a:t>Amanda Palmer, PhD. </a:t>
            </a:r>
          </a:p>
          <a:p>
            <a:pPr algn="l"/>
            <a:r>
              <a:rPr lang="en-US" sz="2000" dirty="0">
                <a:latin typeface="Georgia" panose="02040502050405020303" pitchFamily="18" charset="0"/>
              </a:rPr>
              <a:t>Department of Public Health Sciences</a:t>
            </a:r>
          </a:p>
          <a:p>
            <a:pPr algn="l"/>
            <a:r>
              <a:rPr lang="en-US" sz="2000" dirty="0">
                <a:latin typeface="Georgia" panose="02040502050405020303" pitchFamily="18" charset="0"/>
              </a:rPr>
              <a:t>Hollings Cancer Center </a:t>
            </a:r>
          </a:p>
          <a:p>
            <a:pPr algn="l"/>
            <a:r>
              <a:rPr lang="en-US" sz="2000" dirty="0">
                <a:latin typeface="Georgia" panose="02040502050405020303" pitchFamily="18" charset="0"/>
              </a:rPr>
              <a:t>Medical University of South Carolina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61F661-5C87-6217-9B68-0DEDA6653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/>
          <a:stretch/>
        </p:blipFill>
        <p:spPr>
          <a:xfrm>
            <a:off x="87900" y="5908812"/>
            <a:ext cx="3649156" cy="94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75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6EEF7-B046-0D65-F1F4-87FD6FF5B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C0E39E3-1CDF-9A19-777D-DED2963F3109}"/>
              </a:ext>
            </a:extLst>
          </p:cNvPr>
          <p:cNvSpPr txBox="1">
            <a:spLocks/>
          </p:cNvSpPr>
          <p:nvPr/>
        </p:nvSpPr>
        <p:spPr>
          <a:xfrm>
            <a:off x="514350" y="1087034"/>
            <a:ext cx="11212830" cy="2991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8CEFA1-8047-F73D-57A0-C81D0A76A46A}"/>
              </a:ext>
            </a:extLst>
          </p:cNvPr>
          <p:cNvSpPr txBox="1"/>
          <p:nvPr/>
        </p:nvSpPr>
        <p:spPr>
          <a:xfrm>
            <a:off x="422910" y="297180"/>
            <a:ext cx="10831674" cy="509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ORCA2 Results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24A82D43-3AD6-A57D-381E-B2FDB91C9A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3782"/>
          <a:stretch/>
        </p:blipFill>
        <p:spPr>
          <a:xfrm>
            <a:off x="962198" y="1266189"/>
            <a:ext cx="9964734" cy="42202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4098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5DEB6-A30A-DCD8-ACE3-59F9602A2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604D60C-1D10-C156-1743-263DD0FE29F7}"/>
              </a:ext>
            </a:extLst>
          </p:cNvPr>
          <p:cNvSpPr txBox="1">
            <a:spLocks/>
          </p:cNvSpPr>
          <p:nvPr/>
        </p:nvSpPr>
        <p:spPr>
          <a:xfrm>
            <a:off x="514350" y="1087034"/>
            <a:ext cx="11212830" cy="2991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0B72C7-032C-D417-C956-4AAA5507816B}"/>
              </a:ext>
            </a:extLst>
          </p:cNvPr>
          <p:cNvSpPr txBox="1"/>
          <p:nvPr/>
        </p:nvSpPr>
        <p:spPr>
          <a:xfrm>
            <a:off x="422910" y="297180"/>
            <a:ext cx="10831674" cy="509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ORCA3 Results</a:t>
            </a:r>
          </a:p>
        </p:txBody>
      </p:sp>
      <p:pic>
        <p:nvPicPr>
          <p:cNvPr id="4" name="Picture 3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7CF7FAD1-E76F-7194-5BAA-8DC85693E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27" y="1083930"/>
            <a:ext cx="8311346" cy="468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63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62A3C-68EC-BB1C-1ED9-2F8CAA48F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2F2418C-67D3-3333-EEC3-533E8837635C}"/>
              </a:ext>
            </a:extLst>
          </p:cNvPr>
          <p:cNvSpPr txBox="1">
            <a:spLocks/>
          </p:cNvSpPr>
          <p:nvPr/>
        </p:nvSpPr>
        <p:spPr>
          <a:xfrm>
            <a:off x="514350" y="1087034"/>
            <a:ext cx="11212830" cy="2991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9632B7-0AAC-070D-E36C-F1F85189542E}"/>
              </a:ext>
            </a:extLst>
          </p:cNvPr>
          <p:cNvSpPr txBox="1"/>
          <p:nvPr/>
        </p:nvSpPr>
        <p:spPr>
          <a:xfrm>
            <a:off x="422910" y="297180"/>
            <a:ext cx="10831674" cy="509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ORCA3 Results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035EA89-8588-8EDD-0188-415BDEE77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891" y="1992883"/>
            <a:ext cx="7225748" cy="28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5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D825D-4078-4647-4A45-78D97A556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D708C96A-D04C-7653-D42C-A0B4EDD0D74C}"/>
              </a:ext>
            </a:extLst>
          </p:cNvPr>
          <p:cNvSpPr txBox="1"/>
          <p:nvPr/>
        </p:nvSpPr>
        <p:spPr>
          <a:xfrm>
            <a:off x="514350" y="400436"/>
            <a:ext cx="10831674" cy="50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ORCAV1 Results</a:t>
            </a:r>
          </a:p>
        </p:txBody>
      </p:sp>
      <p:pic>
        <p:nvPicPr>
          <p:cNvPr id="3" name="Picture 2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57D4513D-EA77-8A9A-C3E4-875811BB9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72" y="1039043"/>
            <a:ext cx="8472055" cy="47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40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F4CBE-CCD4-BC1D-DAA7-6DBA837DE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81C64777-AF59-F273-1B81-D372DAEF6054}"/>
              </a:ext>
            </a:extLst>
          </p:cNvPr>
          <p:cNvSpPr txBox="1"/>
          <p:nvPr/>
        </p:nvSpPr>
        <p:spPr>
          <a:xfrm>
            <a:off x="514350" y="400436"/>
            <a:ext cx="10831674" cy="50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ORCAV1 Results</a:t>
            </a:r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01E47605-F188-2C4D-5384-526E12CF4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3"/>
          <a:stretch/>
        </p:blipFill>
        <p:spPr>
          <a:xfrm>
            <a:off x="771304" y="1258154"/>
            <a:ext cx="10649391" cy="38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21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C33DB-ADE6-2873-2238-241FA9762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0EEC54D-0CB1-8AF3-2013-F22E99A8E4E0}"/>
              </a:ext>
            </a:extLst>
          </p:cNvPr>
          <p:cNvSpPr txBox="1">
            <a:spLocks/>
          </p:cNvSpPr>
          <p:nvPr/>
        </p:nvSpPr>
        <p:spPr>
          <a:xfrm>
            <a:off x="514351" y="1338494"/>
            <a:ext cx="7978140" cy="2991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Prescription only for ages 18-65 years</a:t>
            </a: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Not appropriate for pregnant or breast-feeding women </a:t>
            </a: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Not suitable for individuals with cardiovascular complications like unstable angina, recent heart attack, significant arrythmias, or recent stroke.</a:t>
            </a: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Additional contraindications: schizophrenia, pheochromocytoma and malignant hypertension.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88C38D-8E48-BC84-1DB6-9EFFF3FF5B82}"/>
              </a:ext>
            </a:extLst>
          </p:cNvPr>
          <p:cNvSpPr txBox="1"/>
          <p:nvPr/>
        </p:nvSpPr>
        <p:spPr>
          <a:xfrm>
            <a:off x="514350" y="354716"/>
            <a:ext cx="10831674" cy="50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Proposed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Cytisine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Prescribing Guidelines</a:t>
            </a:r>
          </a:p>
        </p:txBody>
      </p:sp>
      <p:pic>
        <p:nvPicPr>
          <p:cNvPr id="3" name="Picture 2" descr="Pharmacist stocking drawer">
            <a:extLst>
              <a:ext uri="{FF2B5EF4-FFF2-40B4-BE49-F238E27FC236}">
                <a16:creationId xmlns:a16="http://schemas.microsoft.com/office/drawing/2014/main" id="{DAF09D6E-C687-E3C2-3E18-7EEA15D1D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30" y="2326640"/>
            <a:ext cx="3307080" cy="220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47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D02EB-E9B4-4E67-896B-33E7CF850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6CA4C90-71B3-8CB6-460E-874E61B64C8F}"/>
              </a:ext>
            </a:extLst>
          </p:cNvPr>
          <p:cNvSpPr txBox="1">
            <a:spLocks/>
          </p:cNvSpPr>
          <p:nvPr/>
        </p:nvSpPr>
        <p:spPr>
          <a:xfrm>
            <a:off x="514350" y="1087034"/>
            <a:ext cx="11349990" cy="2991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Treatment is initiated while patient is still smoking, because it takes approximately 1 week to reach steady-state</a:t>
            </a:r>
          </a:p>
          <a:p>
            <a:pPr defTabSz="18288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Patient should set a target quit date (ideally by day 5) within the first week from starting the medication</a:t>
            </a:r>
          </a:p>
          <a:p>
            <a:pPr defTabSz="18288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Studies show longer treatment with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cytisine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to be more effective than shorter durations</a:t>
            </a:r>
          </a:p>
          <a:p>
            <a:pPr defTabSz="18288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6CE893-4A82-B849-1AC1-2DBCE71704BA}"/>
              </a:ext>
            </a:extLst>
          </p:cNvPr>
          <p:cNvSpPr txBox="1"/>
          <p:nvPr/>
        </p:nvSpPr>
        <p:spPr>
          <a:xfrm>
            <a:off x="514350" y="400436"/>
            <a:ext cx="10831674" cy="50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Cytisine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Recommendations (WHO)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0C9047-A923-FB84-78ED-39B409770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181333"/>
              </p:ext>
            </p:extLst>
          </p:nvPr>
        </p:nvGraphicFramePr>
        <p:xfrm>
          <a:off x="432228" y="3785972"/>
          <a:ext cx="11514234" cy="187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2513">
                  <a:extLst>
                    <a:ext uri="{9D8B030D-6E8A-4147-A177-3AD203B41FA5}">
                      <a16:colId xmlns:a16="http://schemas.microsoft.com/office/drawing/2014/main" val="3694249267"/>
                    </a:ext>
                  </a:extLst>
                </a:gridCol>
                <a:gridCol w="1920240">
                  <a:extLst>
                    <a:ext uri="{9D8B030D-6E8A-4147-A177-3AD203B41FA5}">
                      <a16:colId xmlns:a16="http://schemas.microsoft.com/office/drawing/2014/main" val="4061692531"/>
                    </a:ext>
                  </a:extLst>
                </a:gridCol>
                <a:gridCol w="1817370">
                  <a:extLst>
                    <a:ext uri="{9D8B030D-6E8A-4147-A177-3AD203B41FA5}">
                      <a16:colId xmlns:a16="http://schemas.microsoft.com/office/drawing/2014/main" val="2031154059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413203899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4137329892"/>
                    </a:ext>
                  </a:extLst>
                </a:gridCol>
                <a:gridCol w="1440841">
                  <a:extLst>
                    <a:ext uri="{9D8B030D-6E8A-4147-A177-3AD203B41FA5}">
                      <a16:colId xmlns:a16="http://schemas.microsoft.com/office/drawing/2014/main" val="2130966974"/>
                    </a:ext>
                  </a:extLst>
                </a:gridCol>
              </a:tblGrid>
              <a:tr h="269256">
                <a:tc rowSpan="2"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Days of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1</a:t>
                      </a:r>
                      <a:r>
                        <a:rPr lang="en-US" baseline="30000" dirty="0">
                          <a:latin typeface="Arial Narrow" panose="020B0606020202030204" pitchFamily="34" charset="0"/>
                        </a:rPr>
                        <a:t>st</a:t>
                      </a:r>
                      <a:r>
                        <a:rPr lang="en-US" dirty="0">
                          <a:latin typeface="Arial Narrow" panose="020B0606020202030204" pitchFamily="34" charset="0"/>
                        </a:rPr>
                        <a:t> to 3</a:t>
                      </a:r>
                      <a:r>
                        <a:rPr lang="en-US" baseline="30000" dirty="0">
                          <a:latin typeface="Arial Narrow" panose="020B0606020202030204" pitchFamily="34" charset="0"/>
                        </a:rPr>
                        <a:t>rd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4</a:t>
                      </a:r>
                      <a:r>
                        <a:rPr lang="en-US" baseline="30000" dirty="0">
                          <a:latin typeface="Arial Narrow" panose="020B0606020202030204" pitchFamily="34" charset="0"/>
                        </a:rPr>
                        <a:t>th</a:t>
                      </a:r>
                      <a:r>
                        <a:rPr lang="en-US" dirty="0">
                          <a:latin typeface="Arial Narrow" panose="020B0606020202030204" pitchFamily="34" charset="0"/>
                        </a:rPr>
                        <a:t> to 12</a:t>
                      </a:r>
                      <a:r>
                        <a:rPr lang="en-US" baseline="30000" dirty="0">
                          <a:latin typeface="Arial Narrow" panose="020B0606020202030204" pitchFamily="34" charset="0"/>
                        </a:rPr>
                        <a:t>th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13</a:t>
                      </a:r>
                      <a:r>
                        <a:rPr lang="en-US" baseline="30000" dirty="0">
                          <a:latin typeface="Arial Narrow" panose="020B0606020202030204" pitchFamily="34" charset="0"/>
                        </a:rPr>
                        <a:t>th</a:t>
                      </a:r>
                      <a:r>
                        <a:rPr lang="en-US" dirty="0">
                          <a:latin typeface="Arial Narrow" panose="020B0606020202030204" pitchFamily="34" charset="0"/>
                        </a:rPr>
                        <a:t> to 16</a:t>
                      </a:r>
                      <a:r>
                        <a:rPr lang="en-US" baseline="30000" dirty="0">
                          <a:latin typeface="Arial Narrow" panose="020B0606020202030204" pitchFamily="34" charset="0"/>
                        </a:rPr>
                        <a:t>th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17</a:t>
                      </a:r>
                      <a:r>
                        <a:rPr lang="en-US" baseline="30000" dirty="0">
                          <a:latin typeface="Arial Narrow" panose="020B0606020202030204" pitchFamily="34" charset="0"/>
                        </a:rPr>
                        <a:t>th</a:t>
                      </a:r>
                      <a:r>
                        <a:rPr lang="en-US" dirty="0">
                          <a:latin typeface="Arial Narrow" panose="020B0606020202030204" pitchFamily="34" charset="0"/>
                        </a:rPr>
                        <a:t> to 20</a:t>
                      </a:r>
                      <a:r>
                        <a:rPr lang="en-US" baseline="30000" dirty="0">
                          <a:latin typeface="Arial Narrow" panose="020B0606020202030204" pitchFamily="34" charset="0"/>
                        </a:rPr>
                        <a:t>th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</a:rPr>
                        <a:t>21</a:t>
                      </a:r>
                      <a:r>
                        <a:rPr lang="en-US" baseline="30000" dirty="0">
                          <a:latin typeface="Arial Narrow" panose="020B0606020202030204" pitchFamily="34" charset="0"/>
                        </a:rPr>
                        <a:t>st</a:t>
                      </a:r>
                      <a:r>
                        <a:rPr lang="en-US" dirty="0">
                          <a:latin typeface="Arial Narrow" panose="020B0606020202030204" pitchFamily="34" charset="0"/>
                        </a:rPr>
                        <a:t> to 25th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29631"/>
                  </a:ext>
                </a:extLst>
              </a:tr>
              <a:tr h="2692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705528"/>
                  </a:ext>
                </a:extLst>
              </a:tr>
              <a:tr h="673141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Recommended dosing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1 tablet every 2 hours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1 tablet every 2.5 hours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1 tablet every 3 hours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3 tables every 5 hours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1-2 tablets a day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1345"/>
                  </a:ext>
                </a:extLst>
              </a:tr>
              <a:tr h="471199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Maximum daily 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6 tablets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5 tablets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4 tablets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3 tablets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2 tablets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49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92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4BF9E-656B-63BB-31D2-C44F79EF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082AA12C-AAA8-19E8-4EFB-8397B7EE798F}"/>
              </a:ext>
            </a:extLst>
          </p:cNvPr>
          <p:cNvSpPr txBox="1"/>
          <p:nvPr/>
        </p:nvSpPr>
        <p:spPr>
          <a:xfrm>
            <a:off x="514350" y="400436"/>
            <a:ext cx="10831674" cy="50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 and Availability of Cystine</a:t>
            </a:r>
          </a:p>
        </p:txBody>
      </p:sp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EC400718-6D88-4743-A29E-89322C6D43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1083196"/>
              </p:ext>
            </p:extLst>
          </p:nvPr>
        </p:nvGraphicFramePr>
        <p:xfrm>
          <a:off x="248045" y="1861820"/>
          <a:ext cx="5225143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0947">
                  <a:extLst>
                    <a:ext uri="{9D8B030D-6E8A-4147-A177-3AD203B41FA5}">
                      <a16:colId xmlns:a16="http://schemas.microsoft.com/office/drawing/2014/main" val="1877166902"/>
                    </a:ext>
                  </a:extLst>
                </a:gridCol>
                <a:gridCol w="2424196">
                  <a:extLst>
                    <a:ext uri="{9D8B030D-6E8A-4147-A177-3AD203B41FA5}">
                      <a16:colId xmlns:a16="http://schemas.microsoft.com/office/drawing/2014/main" val="24764097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Cost (25-day treatment) as of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52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Canada (</a:t>
                      </a:r>
                      <a:r>
                        <a:rPr lang="en-US" dirty="0" err="1">
                          <a:latin typeface="Arial Narrow" panose="020B0606020202030204" pitchFamily="34" charset="0"/>
                        </a:rPr>
                        <a:t>Cravv</a:t>
                      </a:r>
                      <a:r>
                        <a:rPr lang="en-US" dirty="0"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$ 56.49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962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Spain (</a:t>
                      </a:r>
                      <a:r>
                        <a:rPr lang="en-US" dirty="0" err="1">
                          <a:latin typeface="Arial Narrow" panose="020B0606020202030204" pitchFamily="34" charset="0"/>
                        </a:rPr>
                        <a:t>Todacitan</a:t>
                      </a:r>
                      <a:r>
                        <a:rPr lang="en-US" dirty="0"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$126.81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645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Italy (Cytisine)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$ 65.07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384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United Kingdom (</a:t>
                      </a:r>
                      <a:r>
                        <a:rPr lang="en-US" dirty="0" err="1">
                          <a:latin typeface="Arial Narrow" panose="020B0606020202030204" pitchFamily="34" charset="0"/>
                        </a:rPr>
                        <a:t>Tactizen</a:t>
                      </a:r>
                      <a:r>
                        <a:rPr lang="en-US" dirty="0"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$ 238.59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688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Bulgaria (</a:t>
                      </a:r>
                      <a:r>
                        <a:rPr lang="en-US" dirty="0" err="1">
                          <a:latin typeface="Arial Narrow" panose="020B0606020202030204" pitchFamily="34" charset="0"/>
                        </a:rPr>
                        <a:t>Tabex</a:t>
                      </a:r>
                      <a:r>
                        <a:rPr lang="en-US" dirty="0"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$ 4.02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562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United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arrow" panose="020B0606020202030204" pitchFamily="34" charset="0"/>
                        </a:rPr>
                        <a:t>? (will be available as BRAND name only)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592354"/>
                  </a:ext>
                </a:extLst>
              </a:tr>
            </a:tbl>
          </a:graphicData>
        </a:graphic>
      </p:graphicFrame>
      <p:pic>
        <p:nvPicPr>
          <p:cNvPr id="3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31813E28-D974-558E-7960-E3CEC121B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2" y="1762824"/>
            <a:ext cx="6420592" cy="32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17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AFFC1-CDFF-2184-C166-D2231C815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F6C42476-9FCE-801C-41FD-690B18896099}"/>
              </a:ext>
            </a:extLst>
          </p:cNvPr>
          <p:cNvSpPr txBox="1"/>
          <p:nvPr/>
        </p:nvSpPr>
        <p:spPr>
          <a:xfrm>
            <a:off x="514350" y="354716"/>
            <a:ext cx="10831674" cy="50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44BCB4-D3DA-7751-43D3-6A9236E30E45}"/>
              </a:ext>
            </a:extLst>
          </p:cNvPr>
          <p:cNvSpPr txBox="1">
            <a:spLocks/>
          </p:cNvSpPr>
          <p:nvPr/>
        </p:nvSpPr>
        <p:spPr>
          <a:xfrm>
            <a:off x="205739" y="863701"/>
            <a:ext cx="6949441" cy="4940716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latin typeface="+mj-lt"/>
                <a:hlinkClick r:id="rId3"/>
              </a:rPr>
              <a:t>https://orcaprogram.com/</a:t>
            </a:r>
            <a:endParaRPr lang="en-US" sz="1700" dirty="0">
              <a:latin typeface="+mj-lt"/>
            </a:endParaRPr>
          </a:p>
          <a:p>
            <a:r>
              <a:rPr lang="en-US" sz="1700" dirty="0">
                <a:latin typeface="+mj-lt"/>
              </a:rPr>
              <a:t>Courtney RJ, McRobbie H, Tutka P, et al. Effect of </a:t>
            </a:r>
            <a:r>
              <a:rPr lang="en-US" sz="1700" dirty="0" err="1">
                <a:latin typeface="+mj-lt"/>
              </a:rPr>
              <a:t>Cytisine</a:t>
            </a:r>
            <a:r>
              <a:rPr lang="en-US" sz="1700" dirty="0">
                <a:latin typeface="+mj-lt"/>
              </a:rPr>
              <a:t> vs Varenicline on Smoking Cessation: A Randomized Clinical Trial. </a:t>
            </a:r>
            <a:r>
              <a:rPr lang="en-US" sz="1700" i="1" dirty="0">
                <a:latin typeface="+mj-lt"/>
              </a:rPr>
              <a:t>JAMA.</a:t>
            </a:r>
            <a:r>
              <a:rPr lang="en-US" sz="1700" dirty="0">
                <a:latin typeface="+mj-lt"/>
              </a:rPr>
              <a:t> 2021;326(1):56–64. doi:10.1001/jama.2021.7621</a:t>
            </a:r>
            <a:endParaRPr lang="en-US" sz="1700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Etter JF. </a:t>
            </a:r>
            <a:r>
              <a:rPr lang="en-US" sz="17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Cytisine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for smoking cessation: a literature review and a meta-analysis. Arch Intern Med. 2006 Aug 14-28;166(15):1553-9. </a:t>
            </a:r>
            <a:r>
              <a:rPr lang="en-US" sz="17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10.1001/archinte.166.15.1553.</a:t>
            </a:r>
          </a:p>
          <a:p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Rigotti NA, Benowitz NL, Prochaska J, et al. </a:t>
            </a:r>
            <a:r>
              <a:rPr lang="en-US" sz="17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Cytisinicline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for Smoking Cessation: A Randomized Clinical Trial. </a:t>
            </a:r>
            <a:r>
              <a:rPr lang="en-US" sz="1700" i="1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JAMA.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 2023;330(2):152–160. doi:10.1001/jama.2023.10042</a:t>
            </a:r>
          </a:p>
          <a:p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Rigotti, N. A., Benowitz, N. L., Prochaska, J. J., Cain, D. F., Ball, J., Clarke, A., ... &amp; Jacobs, C. (2024). </a:t>
            </a:r>
            <a:r>
              <a:rPr lang="en-US" sz="17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Cytisinicline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for vaping cessation in adults using nicotine e-cigarettes: the ORCA-V1 randomized clinical trial. JAMA Internal Medicine, 184(8), 922-930.</a:t>
            </a:r>
          </a:p>
          <a:p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Rigotti, N. A., Benowitz, N. L., Prochaska, J. J., Rubinstein, M., Clarke, A., Blumenstein, B., ... &amp; Jacobs, C. (2025). </a:t>
            </a:r>
            <a:r>
              <a:rPr lang="en-US" sz="17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Cytisinicline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for Smoking Cessation: The ORCA Phase 3 Replication Randomized Clinical Trial. JAMA Internal Medicine.</a:t>
            </a:r>
          </a:p>
          <a:p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Walker N, Howe C, Glover M, et al. </a:t>
            </a:r>
            <a:r>
              <a:rPr lang="en-US" sz="17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Cytisine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versus nicotine for smoking cessation. </a:t>
            </a:r>
            <a:r>
              <a:rPr lang="en-US" sz="1700" i="1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 Engl J Med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 2014;371(25):2353-2362. doi:10.1056/NEJMoa1407764</a:t>
            </a:r>
          </a:p>
          <a:p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West, R., </a:t>
            </a:r>
            <a:r>
              <a:rPr lang="en-US" sz="17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Zatonski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W., </a:t>
            </a:r>
            <a:r>
              <a:rPr lang="en-US" sz="17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Cedzynska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M., Lewandowska, D., Pazik, J., Aveyard, P., &amp; Stapleton, J. (2011). Placebo-controlled trial of </a:t>
            </a:r>
            <a:r>
              <a:rPr lang="en-US" sz="17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cytisine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for smoking cessation. New England Journal of Medicine, 365(13), 1193-1200.</a:t>
            </a:r>
          </a:p>
          <a:p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National Center for Biotechnology Information. PubChem Compound Summary for CID 5310966, Varenicline. </a:t>
            </a:r>
            <a:r>
              <a:rPr lang="en-US" sz="1700" u="sng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https://pubchem.ncbi.nlm.nih.gov/compound/5310966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 Accessed Mar. 18, 2025.</a:t>
            </a:r>
          </a:p>
          <a:p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National Center for Biotechnology Information. PubChem Compound Summary for CID 10235, </a:t>
            </a:r>
            <a:r>
              <a:rPr lang="en-US" sz="1700" kern="1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Cytisine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 </a:t>
            </a:r>
            <a:r>
              <a:rPr lang="en-US" sz="1700" u="sng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https://pubchem.ncbi.nlm.nih.gov/compound/Cytisine</a:t>
            </a:r>
            <a:r>
              <a:rPr lang="en-US" sz="17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 Accessed Mar. 18, 2025.</a:t>
            </a:r>
          </a:p>
        </p:txBody>
      </p:sp>
      <p:pic>
        <p:nvPicPr>
          <p:cNvPr id="4" name="Picture 3" descr="A person with brown hair wearing a black jacket&#10;&#10;AI-generated content may be incorrect.">
            <a:extLst>
              <a:ext uri="{FF2B5EF4-FFF2-40B4-BE49-F238E27FC236}">
                <a16:creationId xmlns:a16="http://schemas.microsoft.com/office/drawing/2014/main" id="{9FAA2A14-8818-C44C-2B84-56401C7D0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97" y="1495425"/>
            <a:ext cx="1381125" cy="193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1A5D02-6A07-3EFE-CBEB-194F8A7DCEBB}"/>
              </a:ext>
            </a:extLst>
          </p:cNvPr>
          <p:cNvSpPr txBox="1"/>
          <p:nvPr/>
        </p:nvSpPr>
        <p:spPr>
          <a:xfrm>
            <a:off x="8195310" y="3703320"/>
            <a:ext cx="2480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Thanks to Dr. Emily Ware for the information presented in these slides!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0105B3E-0D1A-21F1-AEC7-4E6BEEA2A75D}"/>
              </a:ext>
            </a:extLst>
          </p:cNvPr>
          <p:cNvSpPr/>
          <p:nvPr/>
        </p:nvSpPr>
        <p:spPr>
          <a:xfrm>
            <a:off x="9894570" y="894823"/>
            <a:ext cx="2297430" cy="1472447"/>
          </a:xfrm>
          <a:prstGeom prst="wedgeEllipseCallout">
            <a:avLst>
              <a:gd name="adj1" fmla="val -50494"/>
              <a:gd name="adj2" fmla="val 517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Come train with us!</a:t>
            </a:r>
          </a:p>
        </p:txBody>
      </p:sp>
    </p:spTree>
    <p:extLst>
      <p:ext uri="{BB962C8B-B14F-4D97-AF65-F5344CB8AC3E}">
        <p14:creationId xmlns:p14="http://schemas.microsoft.com/office/powerpoint/2010/main" val="3664906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FB81E6A-DEBC-475B-AAA4-1845D4700976}"/>
              </a:ext>
            </a:extLst>
          </p:cNvPr>
          <p:cNvSpPr txBox="1">
            <a:spLocks/>
          </p:cNvSpPr>
          <p:nvPr/>
        </p:nvSpPr>
        <p:spPr>
          <a:xfrm>
            <a:off x="514350" y="1413937"/>
            <a:ext cx="7279005" cy="3622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Naturally occurring plant-based alkaloid naturally derived from Laburnum seeds. </a:t>
            </a: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Widely used throughout Eastern Europe (e.g., Bulgaria, Poland) as an affordable smoking cessation treatment since the 1960s. </a:t>
            </a: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Marketed as “natural” and “plant-based,” which may be highly acceptable for some populations.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B9ABAA-EC72-4348-AAF1-02C4A070F329}"/>
              </a:ext>
            </a:extLst>
          </p:cNvPr>
          <p:cNvSpPr txBox="1"/>
          <p:nvPr/>
        </p:nvSpPr>
        <p:spPr>
          <a:xfrm>
            <a:off x="514350" y="400436"/>
            <a:ext cx="10831674" cy="50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Cytisine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 descr="Yellow flowers on a tree&#10;&#10;AI-generated content may be incorrect.">
            <a:extLst>
              <a:ext uri="{FF2B5EF4-FFF2-40B4-BE49-F238E27FC236}">
                <a16:creationId xmlns:a16="http://schemas.microsoft.com/office/drawing/2014/main" id="{9314FE75-3375-AD3E-14B9-3C2067E74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47" y="1132557"/>
            <a:ext cx="3079277" cy="1807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497B0-E4E5-8400-052C-BD81868645B2}"/>
              </a:ext>
            </a:extLst>
          </p:cNvPr>
          <p:cNvSpPr txBox="1"/>
          <p:nvPr/>
        </p:nvSpPr>
        <p:spPr>
          <a:xfrm>
            <a:off x="8165783" y="3040433"/>
            <a:ext cx="3649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Laburnum tree (</a:t>
            </a:r>
            <a:r>
              <a:rPr lang="en-US" i="1" dirty="0">
                <a:latin typeface="Arial Narrow" panose="020B0606020202030204" pitchFamily="34" charset="0"/>
                <a:cs typeface="Arial" panose="020B0604020202020204" pitchFamily="34" charset="0"/>
              </a:rPr>
              <a:t>Laburnum </a:t>
            </a:r>
            <a:r>
              <a:rPr lang="en-US" i="1" dirty="0" err="1">
                <a:latin typeface="Arial Narrow" panose="020B0606020202030204" pitchFamily="34" charset="0"/>
                <a:cs typeface="Arial" panose="020B0604020202020204" pitchFamily="34" charset="0"/>
              </a:rPr>
              <a:t>anagyroides</a:t>
            </a:r>
            <a:r>
              <a:rPr lang="en-US" dirty="0"/>
              <a:t>)</a:t>
            </a:r>
          </a:p>
        </p:txBody>
      </p:sp>
      <p:pic>
        <p:nvPicPr>
          <p:cNvPr id="7" name="Picture 6" descr="A box of medicine floating in water&#10;&#10;AI-generated content may be incorrect.">
            <a:extLst>
              <a:ext uri="{FF2B5EF4-FFF2-40B4-BE49-F238E27FC236}">
                <a16:creationId xmlns:a16="http://schemas.microsoft.com/office/drawing/2014/main" id="{5B2087B0-95DB-82D9-9DDF-D67EF62AB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383" y="3632901"/>
            <a:ext cx="3054641" cy="18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B15E-8FC1-4993-53AE-46A0FD947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3C189B8-D5C3-A13D-B508-DC480F195667}"/>
              </a:ext>
            </a:extLst>
          </p:cNvPr>
          <p:cNvSpPr txBox="1">
            <a:spLocks/>
          </p:cNvSpPr>
          <p:nvPr/>
        </p:nvSpPr>
        <p:spPr>
          <a:xfrm>
            <a:off x="514350" y="1087034"/>
            <a:ext cx="11135236" cy="2991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Selectively binds to α4β2 nicotinic acetylcholine receptors which regulate nicotine dependence.  </a:t>
            </a: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Similar to varenicline (Chantix) </a:t>
            </a: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310981-1C25-4E3F-870E-D8093CB53D93}"/>
              </a:ext>
            </a:extLst>
          </p:cNvPr>
          <p:cNvSpPr txBox="1"/>
          <p:nvPr/>
        </p:nvSpPr>
        <p:spPr>
          <a:xfrm>
            <a:off x="514350" y="400436"/>
            <a:ext cx="10831674" cy="50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does it work?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59EB1F3B-CFDF-F67C-A46B-FBA8CF3F1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971201"/>
              </p:ext>
            </p:extLst>
          </p:nvPr>
        </p:nvGraphicFramePr>
        <p:xfrm>
          <a:off x="542414" y="2669003"/>
          <a:ext cx="11107172" cy="3104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4891">
                  <a:extLst>
                    <a:ext uri="{9D8B030D-6E8A-4147-A177-3AD203B41FA5}">
                      <a16:colId xmlns:a16="http://schemas.microsoft.com/office/drawing/2014/main" val="3876261117"/>
                    </a:ext>
                  </a:extLst>
                </a:gridCol>
                <a:gridCol w="3392677">
                  <a:extLst>
                    <a:ext uri="{9D8B030D-6E8A-4147-A177-3AD203B41FA5}">
                      <a16:colId xmlns:a16="http://schemas.microsoft.com/office/drawing/2014/main" val="2486233188"/>
                    </a:ext>
                  </a:extLst>
                </a:gridCol>
                <a:gridCol w="3799604">
                  <a:extLst>
                    <a:ext uri="{9D8B030D-6E8A-4147-A177-3AD203B41FA5}">
                      <a16:colId xmlns:a16="http://schemas.microsoft.com/office/drawing/2014/main" val="1960514977"/>
                    </a:ext>
                  </a:extLst>
                </a:gridCol>
              </a:tblGrid>
              <a:tr h="394818">
                <a:tc>
                  <a:txBody>
                    <a:bodyPr/>
                    <a:lstStyle/>
                    <a:p>
                      <a:endParaRPr lang="en-US" sz="2100" dirty="0">
                        <a:latin typeface="Arial Narrow" panose="020B0606020202030204" pitchFamily="34" charset="0"/>
                      </a:endParaRPr>
                    </a:p>
                  </a:txBody>
                  <a:tcPr marL="106902" marR="106902" marT="53451" marB="53451"/>
                </a:tc>
                <a:tc>
                  <a:txBody>
                    <a:bodyPr/>
                    <a:lstStyle/>
                    <a:p>
                      <a:r>
                        <a:rPr lang="en-US" sz="2100" dirty="0" err="1">
                          <a:latin typeface="Arial Narrow" panose="020B0606020202030204" pitchFamily="34" charset="0"/>
                        </a:rPr>
                        <a:t>Cytisine</a:t>
                      </a:r>
                      <a:endParaRPr lang="en-US" sz="2100" dirty="0">
                        <a:latin typeface="Arial Narrow" panose="020B0606020202030204" pitchFamily="34" charset="0"/>
                      </a:endParaRPr>
                    </a:p>
                  </a:txBody>
                  <a:tcPr marL="106902" marR="106902" marT="53451" marB="53451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anose="020B0606020202030204" pitchFamily="34" charset="0"/>
                        </a:rPr>
                        <a:t>Varenicline</a:t>
                      </a:r>
                    </a:p>
                  </a:txBody>
                  <a:tcPr marL="106902" marR="106902" marT="53451" marB="53451"/>
                </a:tc>
                <a:extLst>
                  <a:ext uri="{0D108BD9-81ED-4DB2-BD59-A6C34878D82A}">
                    <a16:rowId xmlns:a16="http://schemas.microsoft.com/office/drawing/2014/main" val="3317086755"/>
                  </a:ext>
                </a:extLst>
              </a:tr>
              <a:tr h="1201460"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Arial Narrow" panose="020B0606020202030204" pitchFamily="34" charset="0"/>
                        </a:rPr>
                        <a:t>Structure</a:t>
                      </a:r>
                    </a:p>
                  </a:txBody>
                  <a:tcPr marL="106902" marR="106902" marT="53451" marB="53451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Arial Narrow" panose="020B0606020202030204" pitchFamily="34" charset="0"/>
                      </a:endParaRPr>
                    </a:p>
                    <a:p>
                      <a:endParaRPr lang="en-US" sz="2100" dirty="0">
                        <a:latin typeface="Arial Narrow" panose="020B0606020202030204" pitchFamily="34" charset="0"/>
                      </a:endParaRPr>
                    </a:p>
                    <a:p>
                      <a:endParaRPr lang="en-US" sz="2100" dirty="0">
                        <a:latin typeface="Arial Narrow" panose="020B0606020202030204" pitchFamily="34" charset="0"/>
                      </a:endParaRPr>
                    </a:p>
                    <a:p>
                      <a:endParaRPr lang="en-US" sz="2100" dirty="0">
                        <a:latin typeface="Arial Narrow" panose="020B0606020202030204" pitchFamily="34" charset="0"/>
                      </a:endParaRPr>
                    </a:p>
                  </a:txBody>
                  <a:tcPr marL="106902" marR="106902" marT="53451" marB="53451"/>
                </a:tc>
                <a:tc>
                  <a:txBody>
                    <a:bodyPr/>
                    <a:lstStyle/>
                    <a:p>
                      <a:endParaRPr lang="en-US" sz="2100" dirty="0">
                        <a:latin typeface="Arial Narrow" panose="020B0606020202030204" pitchFamily="34" charset="0"/>
                      </a:endParaRPr>
                    </a:p>
                  </a:txBody>
                  <a:tcPr marL="106902" marR="106902" marT="53451" marB="53451"/>
                </a:tc>
                <a:extLst>
                  <a:ext uri="{0D108BD9-81ED-4DB2-BD59-A6C34878D82A}">
                    <a16:rowId xmlns:a16="http://schemas.microsoft.com/office/drawing/2014/main" val="3935328754"/>
                  </a:ext>
                </a:extLst>
              </a:tr>
              <a:tr h="430698"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Arial Narrow" panose="020B0606020202030204" pitchFamily="34" charset="0"/>
                        </a:rPr>
                        <a:t>Derived</a:t>
                      </a:r>
                    </a:p>
                  </a:txBody>
                  <a:tcPr marL="106902" marR="106902" marT="53451" marB="53451"/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Arial Narrow" panose="020B0606020202030204" pitchFamily="34" charset="0"/>
                        </a:rPr>
                        <a:t>Plant- source</a:t>
                      </a:r>
                    </a:p>
                  </a:txBody>
                  <a:tcPr marL="106902" marR="106902" marT="53451" marB="53451"/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Arial Narrow" panose="020B0606020202030204" pitchFamily="34" charset="0"/>
                        </a:rPr>
                        <a:t>Synthetic product</a:t>
                      </a:r>
                    </a:p>
                  </a:txBody>
                  <a:tcPr marL="106902" marR="106902" marT="53451" marB="53451"/>
                </a:tc>
                <a:extLst>
                  <a:ext uri="{0D108BD9-81ED-4DB2-BD59-A6C34878D82A}">
                    <a16:rowId xmlns:a16="http://schemas.microsoft.com/office/drawing/2014/main" val="1011477195"/>
                  </a:ext>
                </a:extLst>
              </a:tr>
              <a:tr h="859897"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Arial Narrow" panose="020B0606020202030204" pitchFamily="34" charset="0"/>
                        </a:rPr>
                        <a:t>Mechanism</a:t>
                      </a:r>
                    </a:p>
                  </a:txBody>
                  <a:tcPr marL="106902" marR="106902" marT="53451" marB="53451"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Binds weakly to α4β2 receptors, reducing cravings and withdrawal</a:t>
                      </a:r>
                      <a:endParaRPr lang="en-US" sz="2100" dirty="0">
                        <a:latin typeface="Arial Narrow" panose="020B0606020202030204" pitchFamily="34" charset="0"/>
                      </a:endParaRPr>
                    </a:p>
                  </a:txBody>
                  <a:tcPr marL="106902" marR="106902" marT="53451" marB="53451"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Stronger binding to α4β2 receptors, blocking nicotine’s effects more effectively</a:t>
                      </a:r>
                      <a:endParaRPr lang="en-US" sz="2100" dirty="0">
                        <a:latin typeface="Arial Narrow" panose="020B0606020202030204" pitchFamily="34" charset="0"/>
                      </a:endParaRPr>
                    </a:p>
                  </a:txBody>
                  <a:tcPr marL="106902" marR="106902" marT="53451" marB="53451"/>
                </a:tc>
                <a:extLst>
                  <a:ext uri="{0D108BD9-81ED-4DB2-BD59-A6C34878D82A}">
                    <a16:rowId xmlns:a16="http://schemas.microsoft.com/office/drawing/2014/main" val="333887088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33EC176-E6BD-6394-BFD5-3845AD03C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317" y="3154487"/>
            <a:ext cx="1857375" cy="118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E75A5-56D2-7A3E-6C95-A391381F0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125" y="3149724"/>
            <a:ext cx="22479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24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1661D-A0B3-1C3C-61ED-4EB98DE8B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2FB8281-B3A3-A515-4E7E-8A2659D913AA}"/>
              </a:ext>
            </a:extLst>
          </p:cNvPr>
          <p:cNvSpPr/>
          <p:nvPr/>
        </p:nvSpPr>
        <p:spPr>
          <a:xfrm>
            <a:off x="0" y="5830030"/>
            <a:ext cx="12192000" cy="243191"/>
          </a:xfrm>
          <a:prstGeom prst="rect">
            <a:avLst/>
          </a:prstGeom>
          <a:solidFill>
            <a:srgbClr val="67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F4AD8F-3388-FA6C-655B-C5C5BE32C717}"/>
              </a:ext>
            </a:extLst>
          </p:cNvPr>
          <p:cNvSpPr/>
          <p:nvPr/>
        </p:nvSpPr>
        <p:spPr>
          <a:xfrm>
            <a:off x="0" y="5928620"/>
            <a:ext cx="12192000" cy="934752"/>
          </a:xfrm>
          <a:prstGeom prst="rec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67F4C82-1B62-4652-BF55-A10B4B1BF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5928620"/>
            <a:ext cx="3620248" cy="934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758A89-C4B1-8C24-966E-8B4A2E260662}"/>
              </a:ext>
            </a:extLst>
          </p:cNvPr>
          <p:cNvSpPr txBox="1"/>
          <p:nvPr/>
        </p:nvSpPr>
        <p:spPr>
          <a:xfrm>
            <a:off x="4175230" y="6194533"/>
            <a:ext cx="7543137" cy="38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hollingscancercenter.musc.edu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329C4D-4C7A-9E38-9B91-F436C1BF4F4B}"/>
              </a:ext>
            </a:extLst>
          </p:cNvPr>
          <p:cNvSpPr txBox="1"/>
          <p:nvPr/>
        </p:nvSpPr>
        <p:spPr>
          <a:xfrm>
            <a:off x="514349" y="400436"/>
            <a:ext cx="11204017" cy="509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Partial Agonists </a:t>
            </a:r>
            <a:r>
              <a:rPr lang="en-US" altLang="en-US" sz="3600" b="1" dirty="0">
                <a:solidFill>
                  <a:srgbClr val="0044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ork</a:t>
            </a:r>
          </a:p>
        </p:txBody>
      </p:sp>
      <p:pic>
        <p:nvPicPr>
          <p:cNvPr id="5" name="Picture 4" descr="A diagram of a brain&#10;&#10;AI-generated content may be incorrect.">
            <a:extLst>
              <a:ext uri="{FF2B5EF4-FFF2-40B4-BE49-F238E27FC236}">
                <a16:creationId xmlns:a16="http://schemas.microsoft.com/office/drawing/2014/main" id="{69A98DEA-E663-468B-BAA2-BD9F4669D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r="20495" b="8267"/>
          <a:stretch/>
        </p:blipFill>
        <p:spPr>
          <a:xfrm>
            <a:off x="3206020" y="929505"/>
            <a:ext cx="5779959" cy="49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3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EF95F-E5CD-1BAA-76C9-875DC5620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E02FFDB-6226-1B70-CD6B-FF81F3573036}"/>
              </a:ext>
            </a:extLst>
          </p:cNvPr>
          <p:cNvSpPr txBox="1">
            <a:spLocks/>
          </p:cNvSpPr>
          <p:nvPr/>
        </p:nvSpPr>
        <p:spPr>
          <a:xfrm>
            <a:off x="3063240" y="1005840"/>
            <a:ext cx="8282784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Etter (2006),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Archives of Internal Medicine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Literature review and meta-analysis</a:t>
            </a: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West (2011), </a:t>
            </a:r>
            <a:r>
              <a:rPr lang="en-US" i="1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New England Journal of Medicine: </a:t>
            </a:r>
            <a:r>
              <a:rPr lang="en-US" b="1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Placebo-Controlled Trial of </a:t>
            </a:r>
            <a:r>
              <a:rPr lang="en-US" b="1" dirty="0" err="1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Cytisine</a:t>
            </a:r>
            <a:r>
              <a:rPr lang="en-US" b="1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for Smoking Cessation</a:t>
            </a: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>
              <a:solidFill>
                <a:srgbClr val="00447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Walker (2014), </a:t>
            </a:r>
            <a:r>
              <a:rPr lang="en-US" i="1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New England Journal of Medicine: </a:t>
            </a:r>
            <a:r>
              <a:rPr lang="en-US" b="1" dirty="0" err="1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Cytisine</a:t>
            </a:r>
            <a:r>
              <a:rPr lang="en-US" b="1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versus Nicotine Replacement Therapy for Smoking Cessation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1A441F-D324-D4C5-F53C-7B8345C845BA}"/>
              </a:ext>
            </a:extLst>
          </p:cNvPr>
          <p:cNvSpPr txBox="1"/>
          <p:nvPr/>
        </p:nvSpPr>
        <p:spPr>
          <a:xfrm>
            <a:off x="354330" y="496855"/>
            <a:ext cx="10831674" cy="50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 Trials</a:t>
            </a:r>
          </a:p>
        </p:txBody>
      </p:sp>
      <p:pic>
        <p:nvPicPr>
          <p:cNvPr id="3" name="Picture 2" descr="A red flag with a white cross&#10;&#10;AI-generated content may be incorrect.">
            <a:extLst>
              <a:ext uri="{FF2B5EF4-FFF2-40B4-BE49-F238E27FC236}">
                <a16:creationId xmlns:a16="http://schemas.microsoft.com/office/drawing/2014/main" id="{9678EC15-C5DD-AE14-027A-E40EE26AE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0" b="19040"/>
          <a:stretch/>
        </p:blipFill>
        <p:spPr>
          <a:xfrm>
            <a:off x="845976" y="1005840"/>
            <a:ext cx="1753870" cy="1114409"/>
          </a:xfrm>
          <a:prstGeom prst="rect">
            <a:avLst/>
          </a:prstGeom>
        </p:spPr>
      </p:pic>
      <p:pic>
        <p:nvPicPr>
          <p:cNvPr id="5" name="Picture 4" descr="A flag with a cross&#10;&#10;AI-generated content may be incorrect.">
            <a:extLst>
              <a:ext uri="{FF2B5EF4-FFF2-40B4-BE49-F238E27FC236}">
                <a16:creationId xmlns:a16="http://schemas.microsoft.com/office/drawing/2014/main" id="{025BC49E-E67C-356C-B6E5-6AAC09557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7" y="2629234"/>
            <a:ext cx="1753870" cy="1055461"/>
          </a:xfrm>
          <a:prstGeom prst="rect">
            <a:avLst/>
          </a:prstGeom>
        </p:spPr>
      </p:pic>
      <p:pic>
        <p:nvPicPr>
          <p:cNvPr id="7" name="Picture 6" descr="A blue flag with red and white stars&#10;&#10;AI-generated content may be incorrect.">
            <a:extLst>
              <a:ext uri="{FF2B5EF4-FFF2-40B4-BE49-F238E27FC236}">
                <a16:creationId xmlns:a16="http://schemas.microsoft.com/office/drawing/2014/main" id="{31FC22FC-6B24-50DF-378F-7FCABC3CE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6" y="4461240"/>
            <a:ext cx="1757138" cy="105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20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65187-7B22-3808-D7D5-EA43BD74C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4E9CC12-74F6-BB70-0CBC-96569BE9AA8D}"/>
              </a:ext>
            </a:extLst>
          </p:cNvPr>
          <p:cNvSpPr txBox="1">
            <a:spLocks/>
          </p:cNvSpPr>
          <p:nvPr/>
        </p:nvSpPr>
        <p:spPr>
          <a:xfrm>
            <a:off x="514350" y="1087034"/>
            <a:ext cx="11121390" cy="2991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Courtney et al. (2021),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Journal of the American Medical Association:</a:t>
            </a:r>
            <a:r>
              <a:rPr kumimoji="0" lang="en-US" sz="2800" b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Cytisine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vs Varenicline for Smoking Cessation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A500F3-01EE-C705-6769-25CC0900BA43}"/>
              </a:ext>
            </a:extLst>
          </p:cNvPr>
          <p:cNvSpPr txBox="1"/>
          <p:nvPr/>
        </p:nvSpPr>
        <p:spPr>
          <a:xfrm>
            <a:off x="514350" y="400436"/>
            <a:ext cx="10831674" cy="50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 Trials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F64E30-7FBC-F8D7-D1DD-5AA6E9863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532" y="2294841"/>
            <a:ext cx="8022779" cy="3209083"/>
          </a:xfrm>
          <a:prstGeom prst="rect">
            <a:avLst/>
          </a:prstGeom>
        </p:spPr>
      </p:pic>
      <p:pic>
        <p:nvPicPr>
          <p:cNvPr id="4" name="Picture 3" descr="A flag with a red white and blue design&#10;&#10;AI-generated content may be incorrect.">
            <a:extLst>
              <a:ext uri="{FF2B5EF4-FFF2-40B4-BE49-F238E27FC236}">
                <a16:creationId xmlns:a16="http://schemas.microsoft.com/office/drawing/2014/main" id="{350A7FCF-CE15-757E-DCDF-B2330E557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5" y="3193825"/>
            <a:ext cx="1688989" cy="10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60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CC68C-262A-62E0-FCEF-B2FFA7A2C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F6F0DD3-D19A-95F5-C532-97528B67AEE0}"/>
              </a:ext>
            </a:extLst>
          </p:cNvPr>
          <p:cNvSpPr txBox="1">
            <a:spLocks/>
          </p:cNvSpPr>
          <p:nvPr/>
        </p:nvSpPr>
        <p:spPr>
          <a:xfrm>
            <a:off x="514350" y="1784264"/>
            <a:ext cx="9046509" cy="2991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Achieve Life Sciences working towards FDA approval of a </a:t>
            </a:r>
            <a:r>
              <a:rPr lang="en-US" dirty="0" err="1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cytisine</a:t>
            </a:r>
            <a:r>
              <a:rPr lang="en-US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drug to be named “</a:t>
            </a:r>
            <a:r>
              <a:rPr lang="en-US" dirty="0" err="1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Cytisinicline</a:t>
            </a:r>
            <a:r>
              <a:rPr lang="en-US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Goal to submit a New Drug Application for smoking cessation this summer</a:t>
            </a: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Received Breakthrough Therapy Designation for e-cigarette cessation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5D62F5-8078-60A1-72B8-8CC9E4619108}"/>
              </a:ext>
            </a:extLst>
          </p:cNvPr>
          <p:cNvSpPr txBox="1"/>
          <p:nvPr/>
        </p:nvSpPr>
        <p:spPr>
          <a:xfrm>
            <a:off x="514350" y="400436"/>
            <a:ext cx="10831674" cy="50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Coming to America: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Cytisine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Cytisinicline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blue and orange triangle with text&#10;&#10;AI-generated content may be incorrect.">
            <a:extLst>
              <a:ext uri="{FF2B5EF4-FFF2-40B4-BE49-F238E27FC236}">
                <a16:creationId xmlns:a16="http://schemas.microsoft.com/office/drawing/2014/main" id="{5C55AC96-9B1F-0BD8-85DB-FEACEF4E9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397" y="2026150"/>
            <a:ext cx="2269561" cy="25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13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C0B5C-3CCE-147B-497C-632F31B86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91D095D-2212-92F4-8322-4795B7A0A3F8}"/>
              </a:ext>
            </a:extLst>
          </p:cNvPr>
          <p:cNvSpPr txBox="1">
            <a:spLocks/>
          </p:cNvSpPr>
          <p:nvPr/>
        </p:nvSpPr>
        <p:spPr>
          <a:xfrm>
            <a:off x="514350" y="1041314"/>
            <a:ext cx="11212830" cy="2991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Nancy Rigotti – physician at Harvard</a:t>
            </a: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ORCA1</a:t>
            </a:r>
            <a:r>
              <a:rPr lang="en-US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(2021): Evaluated dosing schedule and effectiveness (published in </a:t>
            </a:r>
            <a:r>
              <a:rPr lang="en-US" i="1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Nicotine and Tobacco Research)</a:t>
            </a: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ORCA2</a:t>
            </a:r>
            <a:r>
              <a:rPr lang="en-US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(2023): Evaluated a single dose at different </a:t>
            </a:r>
            <a:r>
              <a:rPr lang="en-US" dirty="0" err="1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timecourses</a:t>
            </a:r>
            <a:r>
              <a:rPr lang="en-US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(6- and 12-week) vs placebo (published in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Journal of the American Medical Association)</a:t>
            </a:r>
            <a:endParaRPr lang="en-US" dirty="0">
              <a:solidFill>
                <a:srgbClr val="00447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defTabSz="18288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b="1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ORCAV1</a:t>
            </a:r>
            <a:r>
              <a:rPr lang="en-US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(2024): Evaluated a single dose for 12-weeks vs placebo for e-cigarette cessation (published in </a:t>
            </a:r>
            <a:r>
              <a:rPr lang="en-US" i="1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JAMA Internal Medicine)</a:t>
            </a:r>
            <a:endParaRPr lang="en-US" dirty="0">
              <a:solidFill>
                <a:srgbClr val="00447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defTabSz="18288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ORCA</a:t>
            </a:r>
            <a:r>
              <a:rPr lang="en-US" b="1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00447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(2025): Replicated ORCA2 with additional safety data collected (published in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JAMA Internal Medicine)</a:t>
            </a:r>
            <a:endParaRPr lang="en-US" dirty="0">
              <a:solidFill>
                <a:srgbClr val="00447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772DBD-93B9-6753-766D-EC311D70BEA4}"/>
              </a:ext>
            </a:extLst>
          </p:cNvPr>
          <p:cNvSpPr txBox="1"/>
          <p:nvPr/>
        </p:nvSpPr>
        <p:spPr>
          <a:xfrm>
            <a:off x="422910" y="34290"/>
            <a:ext cx="10831674" cy="924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Ongoing Research for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Cytisinicline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Addiction (ORCA trials)</a:t>
            </a:r>
          </a:p>
        </p:txBody>
      </p:sp>
    </p:spTree>
    <p:extLst>
      <p:ext uri="{BB962C8B-B14F-4D97-AF65-F5344CB8AC3E}">
        <p14:creationId xmlns:p14="http://schemas.microsoft.com/office/powerpoint/2010/main" val="1279062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9C09D-A53B-09AE-326A-2F3F2CE97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011414F-2101-E24F-25C2-1B6BCDB2F081}"/>
              </a:ext>
            </a:extLst>
          </p:cNvPr>
          <p:cNvSpPr txBox="1">
            <a:spLocks/>
          </p:cNvSpPr>
          <p:nvPr/>
        </p:nvSpPr>
        <p:spPr>
          <a:xfrm>
            <a:off x="514350" y="1087034"/>
            <a:ext cx="11212830" cy="2991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00447C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578EF1-32AD-5A2F-B241-D99A7F373473}"/>
              </a:ext>
            </a:extLst>
          </p:cNvPr>
          <p:cNvSpPr txBox="1"/>
          <p:nvPr/>
        </p:nvSpPr>
        <p:spPr>
          <a:xfrm>
            <a:off x="422910" y="297180"/>
            <a:ext cx="10831674" cy="509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4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ORCA2 Results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1C1546E-A255-3B28-DE47-3F10E2F0D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34" y="1117587"/>
            <a:ext cx="8188462" cy="46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69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llings PowerPoint slide template 2024" id="{A7499E94-7BD9-B448-B7B5-585F5F7D799D}" vid="{A40C05A1-EF48-AE45-9031-CB1A4B219FB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1134</Words>
  <Application>Microsoft Office PowerPoint</Application>
  <PresentationFormat>Widescreen</PresentationFormat>
  <Paragraphs>126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Arial Narrow</vt:lpstr>
      <vt:lpstr>Calibri</vt:lpstr>
      <vt:lpstr>fkGroteskNeue</vt:lpstr>
      <vt:lpstr>Georgia</vt:lpstr>
      <vt:lpstr>Office Theme</vt:lpstr>
      <vt:lpstr>1_Office Theme</vt:lpstr>
      <vt:lpstr>Cytisine:   A New Frontier in Pharmacotherapy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Satterly, Brittany</dc:creator>
  <cp:lastModifiedBy>Palmer, Amanda</cp:lastModifiedBy>
  <cp:revision>9</cp:revision>
  <dcterms:created xsi:type="dcterms:W3CDTF">2025-03-19T15:22:23Z</dcterms:created>
  <dcterms:modified xsi:type="dcterms:W3CDTF">2025-05-22T12:23:26Z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1178604053</vt:i4>
  </property>
  <property fmtid="{D5CDD505-2E9C-101B-9397-08002B2CF9AE}" pid="3" name="_NewReviewCycle">
    <vt:lpwstr/>
  </property>
  <property fmtid="{D5CDD505-2E9C-101B-9397-08002B2CF9AE}" pid="4" name="_EmailSubject">
    <vt:lpwstr>Cytisine presentation</vt:lpwstr>
  </property>
  <property fmtid="{D5CDD505-2E9C-101B-9397-08002B2CF9AE}" pid="5" name="_AuthorEmail">
    <vt:lpwstr>satterly@musc.edu</vt:lpwstr>
  </property>
  <property fmtid="{D5CDD505-2E9C-101B-9397-08002B2CF9AE}" pid="6" name="_AuthorEmailDisplayName">
    <vt:lpwstr>Satterly, Brittany</vt:lpwstr>
  </property>
</Properties>
</file>